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xlsx" ContentType="application/vnd.openxmlformats-officedocument.spreadsheetml.sheet"/>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65" r:id="rId4"/>
    <p:sldId id="257" r:id="rId5"/>
    <p:sldId id="259" r:id="rId6"/>
    <p:sldId id="261" r:id="rId7"/>
    <p:sldId id="262" r:id="rId8"/>
    <p:sldId id="263" r:id="rId9"/>
    <p:sldId id="264" r:id="rId10"/>
    <p:sldId id="270" r:id="rId11"/>
    <p:sldId id="268" r:id="rId12"/>
    <p:sldId id="266" r:id="rId13"/>
    <p:sldId id="267" r:id="rId14"/>
    <p:sldId id="269" r:id="rId15"/>
    <p:sldId id="271" r:id="rId16"/>
    <p:sldId id="272" r:id="rId17"/>
    <p:sldId id="273" r:id="rId18"/>
    <p:sldId id="274" r:id="rId19"/>
    <p:sldId id="275" r:id="rId20"/>
    <p:sldId id="277" r:id="rId21"/>
    <p:sldId id="278" r:id="rId22"/>
  </p:sldIdLst>
  <p:sldSz cx="9144000" cy="6858000" type="screen4x3"/>
  <p:notesSz cx="6858000" cy="9144000"/>
  <p:defaultText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Közepesen sötét stílus 2 – 1. jelölőszín">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Téma alapján készült stílus 1 – 1. jelölőszín">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93296810-A885-4BE3-A3E7-6D5BEEA58F35}" styleName="Közepesen sötét stílus 2 – 6. jelölőszín">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20175" autoAdjust="0"/>
    <p:restoredTop sz="94636" autoAdjust="0"/>
  </p:normalViewPr>
  <p:slideViewPr>
    <p:cSldViewPr>
      <p:cViewPr varScale="1">
        <p:scale>
          <a:sx n="48" d="100"/>
          <a:sy n="48" d="100"/>
        </p:scale>
        <p:origin x="-474" y="-102"/>
      </p:cViewPr>
      <p:guideLst>
        <p:guide orient="horz" pos="2160"/>
        <p:guide pos="2880"/>
      </p:guideLst>
    </p:cSldViewPr>
  </p:slideViewPr>
  <p:outlineViewPr>
    <p:cViewPr>
      <p:scale>
        <a:sx n="33" d="100"/>
        <a:sy n="33" d="100"/>
      </p:scale>
      <p:origin x="0" y="540"/>
    </p:cViewPr>
  </p:outlin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charts/_rels/chart1.xml.rels><?xml version="1.0" encoding="UTF-8" standalone="yes"?>
<Relationships xmlns="http://schemas.openxmlformats.org/package/2006/relationships"><Relationship Id="rId1" Type="http://schemas.openxmlformats.org/officeDocument/2006/relationships/package" Target="../embeddings/Foaie_de_lucru_Microsoft_Office_Excel1.xlsx"/></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GB"/>
  <c:chart>
    <c:autoTitleDeleted val="1"/>
    <c:plotArea>
      <c:layout/>
      <c:pieChart>
        <c:varyColors val="1"/>
        <c:ser>
          <c:idx val="0"/>
          <c:order val="0"/>
          <c:tx>
            <c:strRef>
              <c:f>Munka1!$B$1</c:f>
              <c:strCache>
                <c:ptCount val="1"/>
                <c:pt idx="0">
                  <c:v>Értékesítés</c:v>
                </c:pt>
              </c:strCache>
            </c:strRef>
          </c:tx>
          <c:dPt>
            <c:idx val="0"/>
            <c:spPr>
              <a:ln cmpd="sng"/>
            </c:spPr>
          </c:dPt>
          <c:dLbls>
            <c:txPr>
              <a:bodyPr/>
              <a:lstStyle/>
              <a:p>
                <a:pPr>
                  <a:defRPr lang="hu-HU"/>
                </a:pPr>
                <a:endParaRPr lang="en-US"/>
              </a:p>
            </c:txPr>
            <c:showPercent val="1"/>
          </c:dLbls>
          <c:cat>
            <c:strRef>
              <c:f>Munka1!$A$2:$A$4</c:f>
              <c:strCache>
                <c:ptCount val="3"/>
                <c:pt idx="0">
                  <c:v>Test hossza a kutya marmagasságához viszonyítva</c:v>
                </c:pt>
                <c:pt idx="1">
                  <c:v>A mellkas mélysége a kutya marmagasságához viszonyítva</c:v>
                </c:pt>
                <c:pt idx="2">
                  <c:v>A pofa hossza a fej hosszához viszonyítva</c:v>
                </c:pt>
              </c:strCache>
            </c:strRef>
          </c:cat>
          <c:val>
            <c:numRef>
              <c:f>Munka1!$B$2:$B$4</c:f>
              <c:numCache>
                <c:formatCode>General</c:formatCode>
                <c:ptCount val="3"/>
                <c:pt idx="0">
                  <c:v>1.06</c:v>
                </c:pt>
                <c:pt idx="1">
                  <c:v>0.51</c:v>
                </c:pt>
                <c:pt idx="2">
                  <c:v>0.35500000000000015</c:v>
                </c:pt>
              </c:numCache>
            </c:numRef>
          </c:val>
        </c:ser>
        <c:dLbls>
          <c:showPercent val="1"/>
        </c:dLbls>
        <c:firstSliceAng val="0"/>
      </c:pieChart>
    </c:plotArea>
    <c:legend>
      <c:legendPos val="r"/>
      <c:legendEntry>
        <c:idx val="0"/>
        <c:txPr>
          <a:bodyPr/>
          <a:lstStyle/>
          <a:p>
            <a:pPr>
              <a:defRPr sz="2000" b="1"/>
            </a:pPr>
            <a:endParaRPr lang="en-US"/>
          </a:p>
        </c:txPr>
      </c:legendEntry>
      <c:legendEntry>
        <c:idx val="1"/>
        <c:txPr>
          <a:bodyPr/>
          <a:lstStyle/>
          <a:p>
            <a:pPr>
              <a:defRPr sz="2000" b="1"/>
            </a:pPr>
            <a:endParaRPr lang="en-US"/>
          </a:p>
        </c:txPr>
      </c:legendEntry>
      <c:legendEntry>
        <c:idx val="2"/>
        <c:txPr>
          <a:bodyPr/>
          <a:lstStyle/>
          <a:p>
            <a:pPr>
              <a:defRPr sz="2000" b="1"/>
            </a:pPr>
            <a:endParaRPr lang="en-US"/>
          </a:p>
        </c:txPr>
      </c:legendEntry>
      <c:layout/>
      <c:txPr>
        <a:bodyPr/>
        <a:lstStyle/>
        <a:p>
          <a:pPr>
            <a:defRPr lang="hu-HU"/>
          </a:pPr>
          <a:endParaRPr lang="en-US"/>
        </a:p>
      </c:txPr>
    </c:legend>
    <c:plotVisOnly val="1"/>
  </c:chart>
  <c:txPr>
    <a:bodyPr/>
    <a:lstStyle/>
    <a:p>
      <a:pPr>
        <a:defRPr sz="1800"/>
      </a:pPr>
      <a:endParaRPr lang="en-US"/>
    </a:p>
  </c:txPr>
  <c:externalData r:id="rId1"/>
</c:chartSpac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zitiv titlu">
    <p:spTree>
      <p:nvGrpSpPr>
        <p:cNvPr id="1" name=""/>
        <p:cNvGrpSpPr/>
        <p:nvPr/>
      </p:nvGrpSpPr>
      <p:grpSpPr>
        <a:xfrm>
          <a:off x="0" y="0"/>
          <a:ext cx="0" cy="0"/>
          <a:chOff x="0" y="0"/>
          <a:chExt cx="0" cy="0"/>
        </a:xfrm>
      </p:grpSpPr>
      <p:sp>
        <p:nvSpPr>
          <p:cNvPr id="2" name="Titlu 1"/>
          <p:cNvSpPr>
            <a:spLocks noGrp="1"/>
          </p:cNvSpPr>
          <p:nvPr>
            <p:ph type="ctrTitle"/>
          </p:nvPr>
        </p:nvSpPr>
        <p:spPr>
          <a:xfrm>
            <a:off x="685800" y="2130425"/>
            <a:ext cx="7772400" cy="1470025"/>
          </a:xfrm>
        </p:spPr>
        <p:txBody>
          <a:bodyPr/>
          <a:lstStyle/>
          <a:p>
            <a:r>
              <a:rPr lang="ro-RO" smtClean="0"/>
              <a:t>Faceți clic pentru a edita stilul de titlu Coordonator</a:t>
            </a:r>
            <a:endParaRPr lang="ro-RO"/>
          </a:p>
        </p:txBody>
      </p:sp>
      <p:sp>
        <p:nvSpPr>
          <p:cNvPr id="3" name="Subtitlu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o-RO" smtClean="0"/>
              <a:t>Faceți clic pentru editarea stilului de subtitlu al coordonatorului</a:t>
            </a:r>
            <a:endParaRPr lang="ro-RO"/>
          </a:p>
        </p:txBody>
      </p:sp>
      <p:sp>
        <p:nvSpPr>
          <p:cNvPr id="4" name="Substituent dată 3"/>
          <p:cNvSpPr>
            <a:spLocks noGrp="1"/>
          </p:cNvSpPr>
          <p:nvPr>
            <p:ph type="dt" sz="half" idx="10"/>
          </p:nvPr>
        </p:nvSpPr>
        <p:spPr/>
        <p:txBody>
          <a:bodyPr/>
          <a:lstStyle/>
          <a:p>
            <a:fld id="{D60C7DAA-EB66-4B53-8F66-65C116A1E8DA}" type="datetimeFigureOut">
              <a:rPr lang="ro-RO" smtClean="0"/>
              <a:pPr/>
              <a:t>09.11.2011</a:t>
            </a:fld>
            <a:endParaRPr lang="ro-RO"/>
          </a:p>
        </p:txBody>
      </p:sp>
      <p:sp>
        <p:nvSpPr>
          <p:cNvPr id="5" name="Substituent subsol 4"/>
          <p:cNvSpPr>
            <a:spLocks noGrp="1"/>
          </p:cNvSpPr>
          <p:nvPr>
            <p:ph type="ftr" sz="quarter" idx="11"/>
          </p:nvPr>
        </p:nvSpPr>
        <p:spPr/>
        <p:txBody>
          <a:bodyPr/>
          <a:lstStyle/>
          <a:p>
            <a:endParaRPr lang="ro-RO"/>
          </a:p>
        </p:txBody>
      </p:sp>
      <p:sp>
        <p:nvSpPr>
          <p:cNvPr id="6" name="Substituent număr diapozitiv 5"/>
          <p:cNvSpPr>
            <a:spLocks noGrp="1"/>
          </p:cNvSpPr>
          <p:nvPr>
            <p:ph type="sldNum" sz="quarter" idx="12"/>
          </p:nvPr>
        </p:nvSpPr>
        <p:spPr/>
        <p:txBody>
          <a:bodyPr/>
          <a:lstStyle/>
          <a:p>
            <a:fld id="{7D2B5A91-F3F0-4A75-8EE6-C87648F4F90C}" type="slidenum">
              <a:rPr lang="ro-RO" smtClean="0"/>
              <a:pPr/>
              <a:t>‹#›</a:t>
            </a:fld>
            <a:endParaRPr lang="ro-RO"/>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ext vertical și titlu">
    <p:spTree>
      <p:nvGrpSpPr>
        <p:cNvPr id="1" name=""/>
        <p:cNvGrpSpPr/>
        <p:nvPr/>
      </p:nvGrpSpPr>
      <p:grpSpPr>
        <a:xfrm>
          <a:off x="0" y="0"/>
          <a:ext cx="0" cy="0"/>
          <a:chOff x="0" y="0"/>
          <a:chExt cx="0" cy="0"/>
        </a:xfrm>
      </p:grpSpPr>
      <p:sp>
        <p:nvSpPr>
          <p:cNvPr id="2" name="Titlu 1"/>
          <p:cNvSpPr>
            <a:spLocks noGrp="1"/>
          </p:cNvSpPr>
          <p:nvPr>
            <p:ph type="title"/>
          </p:nvPr>
        </p:nvSpPr>
        <p:spPr/>
        <p:txBody>
          <a:bodyPr/>
          <a:lstStyle/>
          <a:p>
            <a:r>
              <a:rPr lang="ro-RO" smtClean="0"/>
              <a:t>Faceți clic pentru a edita stilul de titlu Coordonator</a:t>
            </a:r>
            <a:endParaRPr lang="ro-RO"/>
          </a:p>
        </p:txBody>
      </p:sp>
      <p:sp>
        <p:nvSpPr>
          <p:cNvPr id="3" name="Substituent text vertical 2"/>
          <p:cNvSpPr>
            <a:spLocks noGrp="1"/>
          </p:cNvSpPr>
          <p:nvPr>
            <p:ph type="body" orient="vert" idx="1"/>
          </p:nvPr>
        </p:nvSpPr>
        <p:spPr/>
        <p:txBody>
          <a:bodyPr vert="eaVert"/>
          <a:lstStyle/>
          <a:p>
            <a:pPr lvl="0"/>
            <a:r>
              <a:rPr lang="ro-RO" smtClean="0"/>
              <a:t>Faceți clic pentru a edita stilurile de text Coordonator</a:t>
            </a:r>
          </a:p>
          <a:p>
            <a:pPr lvl="1"/>
            <a:r>
              <a:rPr lang="ro-RO" smtClean="0"/>
              <a:t>Al doilea nivel</a:t>
            </a:r>
          </a:p>
          <a:p>
            <a:pPr lvl="2"/>
            <a:r>
              <a:rPr lang="ro-RO" smtClean="0"/>
              <a:t>Al treilea nivel</a:t>
            </a:r>
          </a:p>
          <a:p>
            <a:pPr lvl="3"/>
            <a:r>
              <a:rPr lang="ro-RO" smtClean="0"/>
              <a:t>Al patrulea nivel</a:t>
            </a:r>
          </a:p>
          <a:p>
            <a:pPr lvl="4"/>
            <a:r>
              <a:rPr lang="ro-RO" smtClean="0"/>
              <a:t>Al cincilea nivel</a:t>
            </a:r>
            <a:endParaRPr lang="ro-RO"/>
          </a:p>
        </p:txBody>
      </p:sp>
      <p:sp>
        <p:nvSpPr>
          <p:cNvPr id="4" name="Substituent dată 3"/>
          <p:cNvSpPr>
            <a:spLocks noGrp="1"/>
          </p:cNvSpPr>
          <p:nvPr>
            <p:ph type="dt" sz="half" idx="10"/>
          </p:nvPr>
        </p:nvSpPr>
        <p:spPr/>
        <p:txBody>
          <a:bodyPr/>
          <a:lstStyle/>
          <a:p>
            <a:fld id="{D60C7DAA-EB66-4B53-8F66-65C116A1E8DA}" type="datetimeFigureOut">
              <a:rPr lang="ro-RO" smtClean="0"/>
              <a:pPr/>
              <a:t>09.11.2011</a:t>
            </a:fld>
            <a:endParaRPr lang="ro-RO"/>
          </a:p>
        </p:txBody>
      </p:sp>
      <p:sp>
        <p:nvSpPr>
          <p:cNvPr id="5" name="Substituent subsol 4"/>
          <p:cNvSpPr>
            <a:spLocks noGrp="1"/>
          </p:cNvSpPr>
          <p:nvPr>
            <p:ph type="ftr" sz="quarter" idx="11"/>
          </p:nvPr>
        </p:nvSpPr>
        <p:spPr/>
        <p:txBody>
          <a:bodyPr/>
          <a:lstStyle/>
          <a:p>
            <a:endParaRPr lang="ro-RO"/>
          </a:p>
        </p:txBody>
      </p:sp>
      <p:sp>
        <p:nvSpPr>
          <p:cNvPr id="6" name="Substituent număr diapozitiv 5"/>
          <p:cNvSpPr>
            <a:spLocks noGrp="1"/>
          </p:cNvSpPr>
          <p:nvPr>
            <p:ph type="sldNum" sz="quarter" idx="12"/>
          </p:nvPr>
        </p:nvSpPr>
        <p:spPr/>
        <p:txBody>
          <a:bodyPr/>
          <a:lstStyle/>
          <a:p>
            <a:fld id="{7D2B5A91-F3F0-4A75-8EE6-C87648F4F90C}" type="slidenum">
              <a:rPr lang="ro-RO" smtClean="0"/>
              <a:pPr/>
              <a:t>‹#›</a:t>
            </a:fld>
            <a:endParaRPr lang="ro-RO"/>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lu vertical și text">
    <p:spTree>
      <p:nvGrpSpPr>
        <p:cNvPr id="1" name=""/>
        <p:cNvGrpSpPr/>
        <p:nvPr/>
      </p:nvGrpSpPr>
      <p:grpSpPr>
        <a:xfrm>
          <a:off x="0" y="0"/>
          <a:ext cx="0" cy="0"/>
          <a:chOff x="0" y="0"/>
          <a:chExt cx="0" cy="0"/>
        </a:xfrm>
      </p:grpSpPr>
      <p:sp>
        <p:nvSpPr>
          <p:cNvPr id="2" name="Titlu vertical 1"/>
          <p:cNvSpPr>
            <a:spLocks noGrp="1"/>
          </p:cNvSpPr>
          <p:nvPr>
            <p:ph type="title" orient="vert"/>
          </p:nvPr>
        </p:nvSpPr>
        <p:spPr>
          <a:xfrm>
            <a:off x="6629400" y="274638"/>
            <a:ext cx="2057400" cy="5851525"/>
          </a:xfrm>
        </p:spPr>
        <p:txBody>
          <a:bodyPr vert="eaVert"/>
          <a:lstStyle/>
          <a:p>
            <a:r>
              <a:rPr lang="ro-RO" smtClean="0"/>
              <a:t>Faceți clic pentru a edita stilul de titlu Coordonator</a:t>
            </a:r>
            <a:endParaRPr lang="ro-RO"/>
          </a:p>
        </p:txBody>
      </p:sp>
      <p:sp>
        <p:nvSpPr>
          <p:cNvPr id="3" name="Substituent text vertical 2"/>
          <p:cNvSpPr>
            <a:spLocks noGrp="1"/>
          </p:cNvSpPr>
          <p:nvPr>
            <p:ph type="body" orient="vert" idx="1"/>
          </p:nvPr>
        </p:nvSpPr>
        <p:spPr>
          <a:xfrm>
            <a:off x="457200" y="274638"/>
            <a:ext cx="6019800" cy="5851525"/>
          </a:xfrm>
        </p:spPr>
        <p:txBody>
          <a:bodyPr vert="eaVert"/>
          <a:lstStyle/>
          <a:p>
            <a:pPr lvl="0"/>
            <a:r>
              <a:rPr lang="ro-RO" smtClean="0"/>
              <a:t>Faceți clic pentru a edita stilurile de text Coordonator</a:t>
            </a:r>
          </a:p>
          <a:p>
            <a:pPr lvl="1"/>
            <a:r>
              <a:rPr lang="ro-RO" smtClean="0"/>
              <a:t>Al doilea nivel</a:t>
            </a:r>
          </a:p>
          <a:p>
            <a:pPr lvl="2"/>
            <a:r>
              <a:rPr lang="ro-RO" smtClean="0"/>
              <a:t>Al treilea nivel</a:t>
            </a:r>
          </a:p>
          <a:p>
            <a:pPr lvl="3"/>
            <a:r>
              <a:rPr lang="ro-RO" smtClean="0"/>
              <a:t>Al patrulea nivel</a:t>
            </a:r>
          </a:p>
          <a:p>
            <a:pPr lvl="4"/>
            <a:r>
              <a:rPr lang="ro-RO" smtClean="0"/>
              <a:t>Al cincilea nivel</a:t>
            </a:r>
            <a:endParaRPr lang="ro-RO"/>
          </a:p>
        </p:txBody>
      </p:sp>
      <p:sp>
        <p:nvSpPr>
          <p:cNvPr id="4" name="Substituent dată 3"/>
          <p:cNvSpPr>
            <a:spLocks noGrp="1"/>
          </p:cNvSpPr>
          <p:nvPr>
            <p:ph type="dt" sz="half" idx="10"/>
          </p:nvPr>
        </p:nvSpPr>
        <p:spPr/>
        <p:txBody>
          <a:bodyPr/>
          <a:lstStyle/>
          <a:p>
            <a:fld id="{D60C7DAA-EB66-4B53-8F66-65C116A1E8DA}" type="datetimeFigureOut">
              <a:rPr lang="ro-RO" smtClean="0"/>
              <a:pPr/>
              <a:t>09.11.2011</a:t>
            </a:fld>
            <a:endParaRPr lang="ro-RO"/>
          </a:p>
        </p:txBody>
      </p:sp>
      <p:sp>
        <p:nvSpPr>
          <p:cNvPr id="5" name="Substituent subsol 4"/>
          <p:cNvSpPr>
            <a:spLocks noGrp="1"/>
          </p:cNvSpPr>
          <p:nvPr>
            <p:ph type="ftr" sz="quarter" idx="11"/>
          </p:nvPr>
        </p:nvSpPr>
        <p:spPr/>
        <p:txBody>
          <a:bodyPr/>
          <a:lstStyle/>
          <a:p>
            <a:endParaRPr lang="ro-RO"/>
          </a:p>
        </p:txBody>
      </p:sp>
      <p:sp>
        <p:nvSpPr>
          <p:cNvPr id="6" name="Substituent număr diapozitiv 5"/>
          <p:cNvSpPr>
            <a:spLocks noGrp="1"/>
          </p:cNvSpPr>
          <p:nvPr>
            <p:ph type="sldNum" sz="quarter" idx="12"/>
          </p:nvPr>
        </p:nvSpPr>
        <p:spPr/>
        <p:txBody>
          <a:bodyPr/>
          <a:lstStyle/>
          <a:p>
            <a:fld id="{7D2B5A91-F3F0-4A75-8EE6-C87648F4F90C}" type="slidenum">
              <a:rPr lang="ro-RO" smtClean="0"/>
              <a:pPr/>
              <a:t>‹#›</a:t>
            </a:fld>
            <a:endParaRPr lang="ro-RO"/>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u și conținut">
    <p:spTree>
      <p:nvGrpSpPr>
        <p:cNvPr id="1" name=""/>
        <p:cNvGrpSpPr/>
        <p:nvPr/>
      </p:nvGrpSpPr>
      <p:grpSpPr>
        <a:xfrm>
          <a:off x="0" y="0"/>
          <a:ext cx="0" cy="0"/>
          <a:chOff x="0" y="0"/>
          <a:chExt cx="0" cy="0"/>
        </a:xfrm>
      </p:grpSpPr>
      <p:sp>
        <p:nvSpPr>
          <p:cNvPr id="2" name="Titlu 1"/>
          <p:cNvSpPr>
            <a:spLocks noGrp="1"/>
          </p:cNvSpPr>
          <p:nvPr>
            <p:ph type="title"/>
          </p:nvPr>
        </p:nvSpPr>
        <p:spPr/>
        <p:txBody>
          <a:bodyPr/>
          <a:lstStyle/>
          <a:p>
            <a:r>
              <a:rPr lang="ro-RO" smtClean="0"/>
              <a:t>Faceți clic pentru a edita stilul de titlu Coordonator</a:t>
            </a:r>
            <a:endParaRPr lang="ro-RO"/>
          </a:p>
        </p:txBody>
      </p:sp>
      <p:sp>
        <p:nvSpPr>
          <p:cNvPr id="3" name="Substituent conținut 2"/>
          <p:cNvSpPr>
            <a:spLocks noGrp="1"/>
          </p:cNvSpPr>
          <p:nvPr>
            <p:ph idx="1"/>
          </p:nvPr>
        </p:nvSpPr>
        <p:spPr/>
        <p:txBody>
          <a:bodyPr/>
          <a:lstStyle/>
          <a:p>
            <a:pPr lvl="0"/>
            <a:r>
              <a:rPr lang="ro-RO" smtClean="0"/>
              <a:t>Faceți clic pentru a edita stilurile de text Coordonator</a:t>
            </a:r>
          </a:p>
          <a:p>
            <a:pPr lvl="1"/>
            <a:r>
              <a:rPr lang="ro-RO" smtClean="0"/>
              <a:t>Al doilea nivel</a:t>
            </a:r>
          </a:p>
          <a:p>
            <a:pPr lvl="2"/>
            <a:r>
              <a:rPr lang="ro-RO" smtClean="0"/>
              <a:t>Al treilea nivel</a:t>
            </a:r>
          </a:p>
          <a:p>
            <a:pPr lvl="3"/>
            <a:r>
              <a:rPr lang="ro-RO" smtClean="0"/>
              <a:t>Al patrulea nivel</a:t>
            </a:r>
          </a:p>
          <a:p>
            <a:pPr lvl="4"/>
            <a:r>
              <a:rPr lang="ro-RO" smtClean="0"/>
              <a:t>Al cincilea nivel</a:t>
            </a:r>
            <a:endParaRPr lang="ro-RO"/>
          </a:p>
        </p:txBody>
      </p:sp>
      <p:sp>
        <p:nvSpPr>
          <p:cNvPr id="4" name="Substituent dată 3"/>
          <p:cNvSpPr>
            <a:spLocks noGrp="1"/>
          </p:cNvSpPr>
          <p:nvPr>
            <p:ph type="dt" sz="half" idx="10"/>
          </p:nvPr>
        </p:nvSpPr>
        <p:spPr/>
        <p:txBody>
          <a:bodyPr/>
          <a:lstStyle/>
          <a:p>
            <a:fld id="{D60C7DAA-EB66-4B53-8F66-65C116A1E8DA}" type="datetimeFigureOut">
              <a:rPr lang="ro-RO" smtClean="0"/>
              <a:pPr/>
              <a:t>09.11.2011</a:t>
            </a:fld>
            <a:endParaRPr lang="ro-RO"/>
          </a:p>
        </p:txBody>
      </p:sp>
      <p:sp>
        <p:nvSpPr>
          <p:cNvPr id="5" name="Substituent subsol 4"/>
          <p:cNvSpPr>
            <a:spLocks noGrp="1"/>
          </p:cNvSpPr>
          <p:nvPr>
            <p:ph type="ftr" sz="quarter" idx="11"/>
          </p:nvPr>
        </p:nvSpPr>
        <p:spPr/>
        <p:txBody>
          <a:bodyPr/>
          <a:lstStyle/>
          <a:p>
            <a:endParaRPr lang="ro-RO"/>
          </a:p>
        </p:txBody>
      </p:sp>
      <p:sp>
        <p:nvSpPr>
          <p:cNvPr id="6" name="Substituent număr diapozitiv 5"/>
          <p:cNvSpPr>
            <a:spLocks noGrp="1"/>
          </p:cNvSpPr>
          <p:nvPr>
            <p:ph type="sldNum" sz="quarter" idx="12"/>
          </p:nvPr>
        </p:nvSpPr>
        <p:spPr/>
        <p:txBody>
          <a:bodyPr/>
          <a:lstStyle/>
          <a:p>
            <a:fld id="{7D2B5A91-F3F0-4A75-8EE6-C87648F4F90C}" type="slidenum">
              <a:rPr lang="ro-RO" smtClean="0"/>
              <a:pPr/>
              <a:t>‹#›</a:t>
            </a:fld>
            <a:endParaRPr lang="ro-RO"/>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ntet secțiune">
    <p:spTree>
      <p:nvGrpSpPr>
        <p:cNvPr id="1" name=""/>
        <p:cNvGrpSpPr/>
        <p:nvPr/>
      </p:nvGrpSpPr>
      <p:grpSpPr>
        <a:xfrm>
          <a:off x="0" y="0"/>
          <a:ext cx="0" cy="0"/>
          <a:chOff x="0" y="0"/>
          <a:chExt cx="0" cy="0"/>
        </a:xfrm>
      </p:grpSpPr>
      <p:sp>
        <p:nvSpPr>
          <p:cNvPr id="2" name="Titlu 1"/>
          <p:cNvSpPr>
            <a:spLocks noGrp="1"/>
          </p:cNvSpPr>
          <p:nvPr>
            <p:ph type="title"/>
          </p:nvPr>
        </p:nvSpPr>
        <p:spPr>
          <a:xfrm>
            <a:off x="722313" y="4406900"/>
            <a:ext cx="7772400" cy="1362075"/>
          </a:xfrm>
        </p:spPr>
        <p:txBody>
          <a:bodyPr anchor="t"/>
          <a:lstStyle>
            <a:lvl1pPr algn="l">
              <a:defRPr sz="4000" b="1" cap="all"/>
            </a:lvl1pPr>
          </a:lstStyle>
          <a:p>
            <a:r>
              <a:rPr lang="ro-RO" smtClean="0"/>
              <a:t>Faceți clic pentru a edita stilul de titlu Coordonator</a:t>
            </a:r>
            <a:endParaRPr lang="ro-RO"/>
          </a:p>
        </p:txBody>
      </p:sp>
      <p:sp>
        <p:nvSpPr>
          <p:cNvPr id="3" name="Substituent text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o-RO" smtClean="0"/>
              <a:t>Faceți clic pentru a edita stilurile de text Coordonator</a:t>
            </a:r>
          </a:p>
        </p:txBody>
      </p:sp>
      <p:sp>
        <p:nvSpPr>
          <p:cNvPr id="4" name="Substituent dată 3"/>
          <p:cNvSpPr>
            <a:spLocks noGrp="1"/>
          </p:cNvSpPr>
          <p:nvPr>
            <p:ph type="dt" sz="half" idx="10"/>
          </p:nvPr>
        </p:nvSpPr>
        <p:spPr/>
        <p:txBody>
          <a:bodyPr/>
          <a:lstStyle/>
          <a:p>
            <a:fld id="{D60C7DAA-EB66-4B53-8F66-65C116A1E8DA}" type="datetimeFigureOut">
              <a:rPr lang="ro-RO" smtClean="0"/>
              <a:pPr/>
              <a:t>09.11.2011</a:t>
            </a:fld>
            <a:endParaRPr lang="ro-RO"/>
          </a:p>
        </p:txBody>
      </p:sp>
      <p:sp>
        <p:nvSpPr>
          <p:cNvPr id="5" name="Substituent subsol 4"/>
          <p:cNvSpPr>
            <a:spLocks noGrp="1"/>
          </p:cNvSpPr>
          <p:nvPr>
            <p:ph type="ftr" sz="quarter" idx="11"/>
          </p:nvPr>
        </p:nvSpPr>
        <p:spPr/>
        <p:txBody>
          <a:bodyPr/>
          <a:lstStyle/>
          <a:p>
            <a:endParaRPr lang="ro-RO"/>
          </a:p>
        </p:txBody>
      </p:sp>
      <p:sp>
        <p:nvSpPr>
          <p:cNvPr id="6" name="Substituent număr diapozitiv 5"/>
          <p:cNvSpPr>
            <a:spLocks noGrp="1"/>
          </p:cNvSpPr>
          <p:nvPr>
            <p:ph type="sldNum" sz="quarter" idx="12"/>
          </p:nvPr>
        </p:nvSpPr>
        <p:spPr/>
        <p:txBody>
          <a:bodyPr/>
          <a:lstStyle/>
          <a:p>
            <a:fld id="{7D2B5A91-F3F0-4A75-8EE6-C87648F4F90C}" type="slidenum">
              <a:rPr lang="ro-RO" smtClean="0"/>
              <a:pPr/>
              <a:t>‹#›</a:t>
            </a:fld>
            <a:endParaRPr lang="ro-RO"/>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uă tipuri de conținut">
    <p:spTree>
      <p:nvGrpSpPr>
        <p:cNvPr id="1" name=""/>
        <p:cNvGrpSpPr/>
        <p:nvPr/>
      </p:nvGrpSpPr>
      <p:grpSpPr>
        <a:xfrm>
          <a:off x="0" y="0"/>
          <a:ext cx="0" cy="0"/>
          <a:chOff x="0" y="0"/>
          <a:chExt cx="0" cy="0"/>
        </a:xfrm>
      </p:grpSpPr>
      <p:sp>
        <p:nvSpPr>
          <p:cNvPr id="2" name="Titlu 1"/>
          <p:cNvSpPr>
            <a:spLocks noGrp="1"/>
          </p:cNvSpPr>
          <p:nvPr>
            <p:ph type="title"/>
          </p:nvPr>
        </p:nvSpPr>
        <p:spPr/>
        <p:txBody>
          <a:bodyPr/>
          <a:lstStyle/>
          <a:p>
            <a:r>
              <a:rPr lang="ro-RO" smtClean="0"/>
              <a:t>Faceți clic pentru a edita stilul de titlu Coordonator</a:t>
            </a:r>
            <a:endParaRPr lang="ro-RO"/>
          </a:p>
        </p:txBody>
      </p:sp>
      <p:sp>
        <p:nvSpPr>
          <p:cNvPr id="3" name="Substituent conținut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o-RO" smtClean="0"/>
              <a:t>Faceți clic pentru a edita stilurile de text Coordonator</a:t>
            </a:r>
          </a:p>
          <a:p>
            <a:pPr lvl="1"/>
            <a:r>
              <a:rPr lang="ro-RO" smtClean="0"/>
              <a:t>Al doilea nivel</a:t>
            </a:r>
          </a:p>
          <a:p>
            <a:pPr lvl="2"/>
            <a:r>
              <a:rPr lang="ro-RO" smtClean="0"/>
              <a:t>Al treilea nivel</a:t>
            </a:r>
          </a:p>
          <a:p>
            <a:pPr lvl="3"/>
            <a:r>
              <a:rPr lang="ro-RO" smtClean="0"/>
              <a:t>Al patrulea nivel</a:t>
            </a:r>
          </a:p>
          <a:p>
            <a:pPr lvl="4"/>
            <a:r>
              <a:rPr lang="ro-RO" smtClean="0"/>
              <a:t>Al cincilea nivel</a:t>
            </a:r>
            <a:endParaRPr lang="ro-RO"/>
          </a:p>
        </p:txBody>
      </p:sp>
      <p:sp>
        <p:nvSpPr>
          <p:cNvPr id="4" name="Substituent conținut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o-RO" smtClean="0"/>
              <a:t>Faceți clic pentru a edita stilurile de text Coordonator</a:t>
            </a:r>
          </a:p>
          <a:p>
            <a:pPr lvl="1"/>
            <a:r>
              <a:rPr lang="ro-RO" smtClean="0"/>
              <a:t>Al doilea nivel</a:t>
            </a:r>
          </a:p>
          <a:p>
            <a:pPr lvl="2"/>
            <a:r>
              <a:rPr lang="ro-RO" smtClean="0"/>
              <a:t>Al treilea nivel</a:t>
            </a:r>
          </a:p>
          <a:p>
            <a:pPr lvl="3"/>
            <a:r>
              <a:rPr lang="ro-RO" smtClean="0"/>
              <a:t>Al patrulea nivel</a:t>
            </a:r>
          </a:p>
          <a:p>
            <a:pPr lvl="4"/>
            <a:r>
              <a:rPr lang="ro-RO" smtClean="0"/>
              <a:t>Al cincilea nivel</a:t>
            </a:r>
            <a:endParaRPr lang="ro-RO"/>
          </a:p>
        </p:txBody>
      </p:sp>
      <p:sp>
        <p:nvSpPr>
          <p:cNvPr id="5" name="Substituent dată 4"/>
          <p:cNvSpPr>
            <a:spLocks noGrp="1"/>
          </p:cNvSpPr>
          <p:nvPr>
            <p:ph type="dt" sz="half" idx="10"/>
          </p:nvPr>
        </p:nvSpPr>
        <p:spPr/>
        <p:txBody>
          <a:bodyPr/>
          <a:lstStyle/>
          <a:p>
            <a:fld id="{D60C7DAA-EB66-4B53-8F66-65C116A1E8DA}" type="datetimeFigureOut">
              <a:rPr lang="ro-RO" smtClean="0"/>
              <a:pPr/>
              <a:t>09.11.2011</a:t>
            </a:fld>
            <a:endParaRPr lang="ro-RO"/>
          </a:p>
        </p:txBody>
      </p:sp>
      <p:sp>
        <p:nvSpPr>
          <p:cNvPr id="6" name="Substituent subsol 5"/>
          <p:cNvSpPr>
            <a:spLocks noGrp="1"/>
          </p:cNvSpPr>
          <p:nvPr>
            <p:ph type="ftr" sz="quarter" idx="11"/>
          </p:nvPr>
        </p:nvSpPr>
        <p:spPr/>
        <p:txBody>
          <a:bodyPr/>
          <a:lstStyle/>
          <a:p>
            <a:endParaRPr lang="ro-RO"/>
          </a:p>
        </p:txBody>
      </p:sp>
      <p:sp>
        <p:nvSpPr>
          <p:cNvPr id="7" name="Substituent număr diapozitiv 6"/>
          <p:cNvSpPr>
            <a:spLocks noGrp="1"/>
          </p:cNvSpPr>
          <p:nvPr>
            <p:ph type="sldNum" sz="quarter" idx="12"/>
          </p:nvPr>
        </p:nvSpPr>
        <p:spPr/>
        <p:txBody>
          <a:bodyPr/>
          <a:lstStyle/>
          <a:p>
            <a:fld id="{7D2B5A91-F3F0-4A75-8EE6-C87648F4F90C}" type="slidenum">
              <a:rPr lang="ro-RO" smtClean="0"/>
              <a:pPr/>
              <a:t>‹#›</a:t>
            </a:fld>
            <a:endParaRPr lang="ro-RO"/>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ție">
    <p:spTree>
      <p:nvGrpSpPr>
        <p:cNvPr id="1" name=""/>
        <p:cNvGrpSpPr/>
        <p:nvPr/>
      </p:nvGrpSpPr>
      <p:grpSpPr>
        <a:xfrm>
          <a:off x="0" y="0"/>
          <a:ext cx="0" cy="0"/>
          <a:chOff x="0" y="0"/>
          <a:chExt cx="0" cy="0"/>
        </a:xfrm>
      </p:grpSpPr>
      <p:sp>
        <p:nvSpPr>
          <p:cNvPr id="2" name="Titlu 1"/>
          <p:cNvSpPr>
            <a:spLocks noGrp="1"/>
          </p:cNvSpPr>
          <p:nvPr>
            <p:ph type="title"/>
          </p:nvPr>
        </p:nvSpPr>
        <p:spPr/>
        <p:txBody>
          <a:bodyPr/>
          <a:lstStyle>
            <a:lvl1pPr>
              <a:defRPr/>
            </a:lvl1pPr>
          </a:lstStyle>
          <a:p>
            <a:r>
              <a:rPr lang="ro-RO" smtClean="0"/>
              <a:t>Faceți clic pentru a edita stilul de titlu Coordonator</a:t>
            </a:r>
            <a:endParaRPr lang="ro-RO"/>
          </a:p>
        </p:txBody>
      </p:sp>
      <p:sp>
        <p:nvSpPr>
          <p:cNvPr id="3" name="Substituent text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o-RO" smtClean="0"/>
              <a:t>Faceți clic pentru a edita stilurile de text Coordonator</a:t>
            </a:r>
          </a:p>
        </p:txBody>
      </p:sp>
      <p:sp>
        <p:nvSpPr>
          <p:cNvPr id="4" name="Substituent conținut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o-RO" smtClean="0"/>
              <a:t>Faceți clic pentru a edita stilurile de text Coordonator</a:t>
            </a:r>
          </a:p>
          <a:p>
            <a:pPr lvl="1"/>
            <a:r>
              <a:rPr lang="ro-RO" smtClean="0"/>
              <a:t>Al doilea nivel</a:t>
            </a:r>
          </a:p>
          <a:p>
            <a:pPr lvl="2"/>
            <a:r>
              <a:rPr lang="ro-RO" smtClean="0"/>
              <a:t>Al treilea nivel</a:t>
            </a:r>
          </a:p>
          <a:p>
            <a:pPr lvl="3"/>
            <a:r>
              <a:rPr lang="ro-RO" smtClean="0"/>
              <a:t>Al patrulea nivel</a:t>
            </a:r>
          </a:p>
          <a:p>
            <a:pPr lvl="4"/>
            <a:r>
              <a:rPr lang="ro-RO" smtClean="0"/>
              <a:t>Al cincilea nivel</a:t>
            </a:r>
            <a:endParaRPr lang="ro-RO"/>
          </a:p>
        </p:txBody>
      </p:sp>
      <p:sp>
        <p:nvSpPr>
          <p:cNvPr id="5" name="Substituent text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o-RO" smtClean="0"/>
              <a:t>Faceți clic pentru a edita stilurile de text Coordonator</a:t>
            </a:r>
          </a:p>
        </p:txBody>
      </p:sp>
      <p:sp>
        <p:nvSpPr>
          <p:cNvPr id="6" name="Substituent conținut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o-RO" smtClean="0"/>
              <a:t>Faceți clic pentru a edita stilurile de text Coordonator</a:t>
            </a:r>
          </a:p>
          <a:p>
            <a:pPr lvl="1"/>
            <a:r>
              <a:rPr lang="ro-RO" smtClean="0"/>
              <a:t>Al doilea nivel</a:t>
            </a:r>
          </a:p>
          <a:p>
            <a:pPr lvl="2"/>
            <a:r>
              <a:rPr lang="ro-RO" smtClean="0"/>
              <a:t>Al treilea nivel</a:t>
            </a:r>
          </a:p>
          <a:p>
            <a:pPr lvl="3"/>
            <a:r>
              <a:rPr lang="ro-RO" smtClean="0"/>
              <a:t>Al patrulea nivel</a:t>
            </a:r>
          </a:p>
          <a:p>
            <a:pPr lvl="4"/>
            <a:r>
              <a:rPr lang="ro-RO" smtClean="0"/>
              <a:t>Al cincilea nivel</a:t>
            </a:r>
            <a:endParaRPr lang="ro-RO"/>
          </a:p>
        </p:txBody>
      </p:sp>
      <p:sp>
        <p:nvSpPr>
          <p:cNvPr id="7" name="Substituent dată 6"/>
          <p:cNvSpPr>
            <a:spLocks noGrp="1"/>
          </p:cNvSpPr>
          <p:nvPr>
            <p:ph type="dt" sz="half" idx="10"/>
          </p:nvPr>
        </p:nvSpPr>
        <p:spPr/>
        <p:txBody>
          <a:bodyPr/>
          <a:lstStyle/>
          <a:p>
            <a:fld id="{D60C7DAA-EB66-4B53-8F66-65C116A1E8DA}" type="datetimeFigureOut">
              <a:rPr lang="ro-RO" smtClean="0"/>
              <a:pPr/>
              <a:t>09.11.2011</a:t>
            </a:fld>
            <a:endParaRPr lang="ro-RO"/>
          </a:p>
        </p:txBody>
      </p:sp>
      <p:sp>
        <p:nvSpPr>
          <p:cNvPr id="8" name="Substituent subsol 7"/>
          <p:cNvSpPr>
            <a:spLocks noGrp="1"/>
          </p:cNvSpPr>
          <p:nvPr>
            <p:ph type="ftr" sz="quarter" idx="11"/>
          </p:nvPr>
        </p:nvSpPr>
        <p:spPr/>
        <p:txBody>
          <a:bodyPr/>
          <a:lstStyle/>
          <a:p>
            <a:endParaRPr lang="ro-RO"/>
          </a:p>
        </p:txBody>
      </p:sp>
      <p:sp>
        <p:nvSpPr>
          <p:cNvPr id="9" name="Substituent număr diapozitiv 8"/>
          <p:cNvSpPr>
            <a:spLocks noGrp="1"/>
          </p:cNvSpPr>
          <p:nvPr>
            <p:ph type="sldNum" sz="quarter" idx="12"/>
          </p:nvPr>
        </p:nvSpPr>
        <p:spPr/>
        <p:txBody>
          <a:bodyPr/>
          <a:lstStyle/>
          <a:p>
            <a:fld id="{7D2B5A91-F3F0-4A75-8EE6-C87648F4F90C}" type="slidenum">
              <a:rPr lang="ro-RO" smtClean="0"/>
              <a:pPr/>
              <a:t>‹#›</a:t>
            </a:fld>
            <a:endParaRPr lang="ro-RO"/>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Doar titlu">
    <p:spTree>
      <p:nvGrpSpPr>
        <p:cNvPr id="1" name=""/>
        <p:cNvGrpSpPr/>
        <p:nvPr/>
      </p:nvGrpSpPr>
      <p:grpSpPr>
        <a:xfrm>
          <a:off x="0" y="0"/>
          <a:ext cx="0" cy="0"/>
          <a:chOff x="0" y="0"/>
          <a:chExt cx="0" cy="0"/>
        </a:xfrm>
      </p:grpSpPr>
      <p:sp>
        <p:nvSpPr>
          <p:cNvPr id="2" name="Titlu 1"/>
          <p:cNvSpPr>
            <a:spLocks noGrp="1"/>
          </p:cNvSpPr>
          <p:nvPr>
            <p:ph type="title"/>
          </p:nvPr>
        </p:nvSpPr>
        <p:spPr/>
        <p:txBody>
          <a:bodyPr/>
          <a:lstStyle/>
          <a:p>
            <a:r>
              <a:rPr lang="ro-RO" smtClean="0"/>
              <a:t>Faceți clic pentru a edita stilul de titlu Coordonator</a:t>
            </a:r>
            <a:endParaRPr lang="ro-RO"/>
          </a:p>
        </p:txBody>
      </p:sp>
      <p:sp>
        <p:nvSpPr>
          <p:cNvPr id="3" name="Substituent dată 2"/>
          <p:cNvSpPr>
            <a:spLocks noGrp="1"/>
          </p:cNvSpPr>
          <p:nvPr>
            <p:ph type="dt" sz="half" idx="10"/>
          </p:nvPr>
        </p:nvSpPr>
        <p:spPr/>
        <p:txBody>
          <a:bodyPr/>
          <a:lstStyle/>
          <a:p>
            <a:fld id="{D60C7DAA-EB66-4B53-8F66-65C116A1E8DA}" type="datetimeFigureOut">
              <a:rPr lang="ro-RO" smtClean="0"/>
              <a:pPr/>
              <a:t>09.11.2011</a:t>
            </a:fld>
            <a:endParaRPr lang="ro-RO"/>
          </a:p>
        </p:txBody>
      </p:sp>
      <p:sp>
        <p:nvSpPr>
          <p:cNvPr id="4" name="Substituent subsol 3"/>
          <p:cNvSpPr>
            <a:spLocks noGrp="1"/>
          </p:cNvSpPr>
          <p:nvPr>
            <p:ph type="ftr" sz="quarter" idx="11"/>
          </p:nvPr>
        </p:nvSpPr>
        <p:spPr/>
        <p:txBody>
          <a:bodyPr/>
          <a:lstStyle/>
          <a:p>
            <a:endParaRPr lang="ro-RO"/>
          </a:p>
        </p:txBody>
      </p:sp>
      <p:sp>
        <p:nvSpPr>
          <p:cNvPr id="5" name="Substituent număr diapozitiv 4"/>
          <p:cNvSpPr>
            <a:spLocks noGrp="1"/>
          </p:cNvSpPr>
          <p:nvPr>
            <p:ph type="sldNum" sz="quarter" idx="12"/>
          </p:nvPr>
        </p:nvSpPr>
        <p:spPr/>
        <p:txBody>
          <a:bodyPr/>
          <a:lstStyle/>
          <a:p>
            <a:fld id="{7D2B5A91-F3F0-4A75-8EE6-C87648F4F90C}" type="slidenum">
              <a:rPr lang="ro-RO" smtClean="0"/>
              <a:pPr/>
              <a:t>‹#›</a:t>
            </a:fld>
            <a:endParaRPr lang="ro-RO"/>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Necompletat">
    <p:spTree>
      <p:nvGrpSpPr>
        <p:cNvPr id="1" name=""/>
        <p:cNvGrpSpPr/>
        <p:nvPr/>
      </p:nvGrpSpPr>
      <p:grpSpPr>
        <a:xfrm>
          <a:off x="0" y="0"/>
          <a:ext cx="0" cy="0"/>
          <a:chOff x="0" y="0"/>
          <a:chExt cx="0" cy="0"/>
        </a:xfrm>
      </p:grpSpPr>
      <p:sp>
        <p:nvSpPr>
          <p:cNvPr id="2" name="Substituent dată 1"/>
          <p:cNvSpPr>
            <a:spLocks noGrp="1"/>
          </p:cNvSpPr>
          <p:nvPr>
            <p:ph type="dt" sz="half" idx="10"/>
          </p:nvPr>
        </p:nvSpPr>
        <p:spPr/>
        <p:txBody>
          <a:bodyPr/>
          <a:lstStyle/>
          <a:p>
            <a:fld id="{D60C7DAA-EB66-4B53-8F66-65C116A1E8DA}" type="datetimeFigureOut">
              <a:rPr lang="ro-RO" smtClean="0"/>
              <a:pPr/>
              <a:t>09.11.2011</a:t>
            </a:fld>
            <a:endParaRPr lang="ro-RO"/>
          </a:p>
        </p:txBody>
      </p:sp>
      <p:sp>
        <p:nvSpPr>
          <p:cNvPr id="3" name="Substituent subsol 2"/>
          <p:cNvSpPr>
            <a:spLocks noGrp="1"/>
          </p:cNvSpPr>
          <p:nvPr>
            <p:ph type="ftr" sz="quarter" idx="11"/>
          </p:nvPr>
        </p:nvSpPr>
        <p:spPr/>
        <p:txBody>
          <a:bodyPr/>
          <a:lstStyle/>
          <a:p>
            <a:endParaRPr lang="ro-RO"/>
          </a:p>
        </p:txBody>
      </p:sp>
      <p:sp>
        <p:nvSpPr>
          <p:cNvPr id="4" name="Substituent număr diapozitiv 3"/>
          <p:cNvSpPr>
            <a:spLocks noGrp="1"/>
          </p:cNvSpPr>
          <p:nvPr>
            <p:ph type="sldNum" sz="quarter" idx="12"/>
          </p:nvPr>
        </p:nvSpPr>
        <p:spPr/>
        <p:txBody>
          <a:bodyPr/>
          <a:lstStyle/>
          <a:p>
            <a:fld id="{7D2B5A91-F3F0-4A75-8EE6-C87648F4F90C}" type="slidenum">
              <a:rPr lang="ro-RO" smtClean="0"/>
              <a:pPr/>
              <a:t>‹#›</a:t>
            </a:fld>
            <a:endParaRPr lang="ro-RO"/>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ținut cu legendă">
    <p:spTree>
      <p:nvGrpSpPr>
        <p:cNvPr id="1" name=""/>
        <p:cNvGrpSpPr/>
        <p:nvPr/>
      </p:nvGrpSpPr>
      <p:grpSpPr>
        <a:xfrm>
          <a:off x="0" y="0"/>
          <a:ext cx="0" cy="0"/>
          <a:chOff x="0" y="0"/>
          <a:chExt cx="0" cy="0"/>
        </a:xfrm>
      </p:grpSpPr>
      <p:sp>
        <p:nvSpPr>
          <p:cNvPr id="2" name="Titlu 1"/>
          <p:cNvSpPr>
            <a:spLocks noGrp="1"/>
          </p:cNvSpPr>
          <p:nvPr>
            <p:ph type="title"/>
          </p:nvPr>
        </p:nvSpPr>
        <p:spPr>
          <a:xfrm>
            <a:off x="457200" y="273050"/>
            <a:ext cx="3008313" cy="1162050"/>
          </a:xfrm>
        </p:spPr>
        <p:txBody>
          <a:bodyPr anchor="b"/>
          <a:lstStyle>
            <a:lvl1pPr algn="l">
              <a:defRPr sz="2000" b="1"/>
            </a:lvl1pPr>
          </a:lstStyle>
          <a:p>
            <a:r>
              <a:rPr lang="ro-RO" smtClean="0"/>
              <a:t>Faceți clic pentru a edita stilul de titlu Coordonator</a:t>
            </a:r>
            <a:endParaRPr lang="ro-RO"/>
          </a:p>
        </p:txBody>
      </p:sp>
      <p:sp>
        <p:nvSpPr>
          <p:cNvPr id="3" name="Substituent conținut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o-RO" smtClean="0"/>
              <a:t>Faceți clic pentru a edita stilurile de text Coordonator</a:t>
            </a:r>
          </a:p>
          <a:p>
            <a:pPr lvl="1"/>
            <a:r>
              <a:rPr lang="ro-RO" smtClean="0"/>
              <a:t>Al doilea nivel</a:t>
            </a:r>
          </a:p>
          <a:p>
            <a:pPr lvl="2"/>
            <a:r>
              <a:rPr lang="ro-RO" smtClean="0"/>
              <a:t>Al treilea nivel</a:t>
            </a:r>
          </a:p>
          <a:p>
            <a:pPr lvl="3"/>
            <a:r>
              <a:rPr lang="ro-RO" smtClean="0"/>
              <a:t>Al patrulea nivel</a:t>
            </a:r>
          </a:p>
          <a:p>
            <a:pPr lvl="4"/>
            <a:r>
              <a:rPr lang="ro-RO" smtClean="0"/>
              <a:t>Al cincilea nivel</a:t>
            </a:r>
            <a:endParaRPr lang="ro-RO"/>
          </a:p>
        </p:txBody>
      </p:sp>
      <p:sp>
        <p:nvSpPr>
          <p:cNvPr id="4" name="Substituent text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o-RO" smtClean="0"/>
              <a:t>Faceți clic pentru a edita stilurile de text Coordonator</a:t>
            </a:r>
          </a:p>
        </p:txBody>
      </p:sp>
      <p:sp>
        <p:nvSpPr>
          <p:cNvPr id="5" name="Substituent dată 4"/>
          <p:cNvSpPr>
            <a:spLocks noGrp="1"/>
          </p:cNvSpPr>
          <p:nvPr>
            <p:ph type="dt" sz="half" idx="10"/>
          </p:nvPr>
        </p:nvSpPr>
        <p:spPr/>
        <p:txBody>
          <a:bodyPr/>
          <a:lstStyle/>
          <a:p>
            <a:fld id="{D60C7DAA-EB66-4B53-8F66-65C116A1E8DA}" type="datetimeFigureOut">
              <a:rPr lang="ro-RO" smtClean="0"/>
              <a:pPr/>
              <a:t>09.11.2011</a:t>
            </a:fld>
            <a:endParaRPr lang="ro-RO"/>
          </a:p>
        </p:txBody>
      </p:sp>
      <p:sp>
        <p:nvSpPr>
          <p:cNvPr id="6" name="Substituent subsol 5"/>
          <p:cNvSpPr>
            <a:spLocks noGrp="1"/>
          </p:cNvSpPr>
          <p:nvPr>
            <p:ph type="ftr" sz="quarter" idx="11"/>
          </p:nvPr>
        </p:nvSpPr>
        <p:spPr/>
        <p:txBody>
          <a:bodyPr/>
          <a:lstStyle/>
          <a:p>
            <a:endParaRPr lang="ro-RO"/>
          </a:p>
        </p:txBody>
      </p:sp>
      <p:sp>
        <p:nvSpPr>
          <p:cNvPr id="7" name="Substituent număr diapozitiv 6"/>
          <p:cNvSpPr>
            <a:spLocks noGrp="1"/>
          </p:cNvSpPr>
          <p:nvPr>
            <p:ph type="sldNum" sz="quarter" idx="12"/>
          </p:nvPr>
        </p:nvSpPr>
        <p:spPr/>
        <p:txBody>
          <a:bodyPr/>
          <a:lstStyle/>
          <a:p>
            <a:fld id="{7D2B5A91-F3F0-4A75-8EE6-C87648F4F90C}" type="slidenum">
              <a:rPr lang="ro-RO" smtClean="0"/>
              <a:pPr/>
              <a:t>‹#›</a:t>
            </a:fld>
            <a:endParaRPr lang="ro-RO"/>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ine cu legendă">
    <p:spTree>
      <p:nvGrpSpPr>
        <p:cNvPr id="1" name=""/>
        <p:cNvGrpSpPr/>
        <p:nvPr/>
      </p:nvGrpSpPr>
      <p:grpSpPr>
        <a:xfrm>
          <a:off x="0" y="0"/>
          <a:ext cx="0" cy="0"/>
          <a:chOff x="0" y="0"/>
          <a:chExt cx="0" cy="0"/>
        </a:xfrm>
      </p:grpSpPr>
      <p:sp>
        <p:nvSpPr>
          <p:cNvPr id="2" name="Titlu 1"/>
          <p:cNvSpPr>
            <a:spLocks noGrp="1"/>
          </p:cNvSpPr>
          <p:nvPr>
            <p:ph type="title"/>
          </p:nvPr>
        </p:nvSpPr>
        <p:spPr>
          <a:xfrm>
            <a:off x="1792288" y="4800600"/>
            <a:ext cx="5486400" cy="566738"/>
          </a:xfrm>
        </p:spPr>
        <p:txBody>
          <a:bodyPr anchor="b"/>
          <a:lstStyle>
            <a:lvl1pPr algn="l">
              <a:defRPr sz="2000" b="1"/>
            </a:lvl1pPr>
          </a:lstStyle>
          <a:p>
            <a:r>
              <a:rPr lang="ro-RO" smtClean="0"/>
              <a:t>Faceți clic pentru a edita stilul de titlu Coordonator</a:t>
            </a:r>
            <a:endParaRPr lang="ro-RO"/>
          </a:p>
        </p:txBody>
      </p:sp>
      <p:sp>
        <p:nvSpPr>
          <p:cNvPr id="3" name="Substituent i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o-RO"/>
          </a:p>
        </p:txBody>
      </p:sp>
      <p:sp>
        <p:nvSpPr>
          <p:cNvPr id="4" name="Substituent text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o-RO" smtClean="0"/>
              <a:t>Faceți clic pentru a edita stilurile de text Coordonator</a:t>
            </a:r>
          </a:p>
        </p:txBody>
      </p:sp>
      <p:sp>
        <p:nvSpPr>
          <p:cNvPr id="5" name="Substituent dată 4"/>
          <p:cNvSpPr>
            <a:spLocks noGrp="1"/>
          </p:cNvSpPr>
          <p:nvPr>
            <p:ph type="dt" sz="half" idx="10"/>
          </p:nvPr>
        </p:nvSpPr>
        <p:spPr/>
        <p:txBody>
          <a:bodyPr/>
          <a:lstStyle/>
          <a:p>
            <a:fld id="{D60C7DAA-EB66-4B53-8F66-65C116A1E8DA}" type="datetimeFigureOut">
              <a:rPr lang="ro-RO" smtClean="0"/>
              <a:pPr/>
              <a:t>09.11.2011</a:t>
            </a:fld>
            <a:endParaRPr lang="ro-RO"/>
          </a:p>
        </p:txBody>
      </p:sp>
      <p:sp>
        <p:nvSpPr>
          <p:cNvPr id="6" name="Substituent subsol 5"/>
          <p:cNvSpPr>
            <a:spLocks noGrp="1"/>
          </p:cNvSpPr>
          <p:nvPr>
            <p:ph type="ftr" sz="quarter" idx="11"/>
          </p:nvPr>
        </p:nvSpPr>
        <p:spPr/>
        <p:txBody>
          <a:bodyPr/>
          <a:lstStyle/>
          <a:p>
            <a:endParaRPr lang="ro-RO"/>
          </a:p>
        </p:txBody>
      </p:sp>
      <p:sp>
        <p:nvSpPr>
          <p:cNvPr id="7" name="Substituent număr diapozitiv 6"/>
          <p:cNvSpPr>
            <a:spLocks noGrp="1"/>
          </p:cNvSpPr>
          <p:nvPr>
            <p:ph type="sldNum" sz="quarter" idx="12"/>
          </p:nvPr>
        </p:nvSpPr>
        <p:spPr/>
        <p:txBody>
          <a:bodyPr/>
          <a:lstStyle/>
          <a:p>
            <a:fld id="{7D2B5A91-F3F0-4A75-8EE6-C87648F4F90C}" type="slidenum">
              <a:rPr lang="ro-RO" smtClean="0"/>
              <a:pPr/>
              <a:t>‹#›</a:t>
            </a:fld>
            <a:endParaRPr lang="ro-RO"/>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ubstituent titl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o-RO" smtClean="0"/>
              <a:t>Faceți clic pentru a edita stilul de titlu Coordonator</a:t>
            </a:r>
            <a:endParaRPr lang="ro-RO"/>
          </a:p>
        </p:txBody>
      </p:sp>
      <p:sp>
        <p:nvSpPr>
          <p:cNvPr id="3" name="Substituent text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o-RO" smtClean="0"/>
              <a:t>Faceți clic pentru a edita stilurile de text Coordonator</a:t>
            </a:r>
          </a:p>
          <a:p>
            <a:pPr lvl="1"/>
            <a:r>
              <a:rPr lang="ro-RO" smtClean="0"/>
              <a:t>Al doilea nivel</a:t>
            </a:r>
          </a:p>
          <a:p>
            <a:pPr lvl="2"/>
            <a:r>
              <a:rPr lang="ro-RO" smtClean="0"/>
              <a:t>Al treilea nivel</a:t>
            </a:r>
          </a:p>
          <a:p>
            <a:pPr lvl="3"/>
            <a:r>
              <a:rPr lang="ro-RO" smtClean="0"/>
              <a:t>Al patrulea nivel</a:t>
            </a:r>
          </a:p>
          <a:p>
            <a:pPr lvl="4"/>
            <a:r>
              <a:rPr lang="ro-RO" smtClean="0"/>
              <a:t>Al cincilea nivel</a:t>
            </a:r>
            <a:endParaRPr lang="ro-RO"/>
          </a:p>
        </p:txBody>
      </p:sp>
      <p:sp>
        <p:nvSpPr>
          <p:cNvPr id="4" name="Substituent dată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60C7DAA-EB66-4B53-8F66-65C116A1E8DA}" type="datetimeFigureOut">
              <a:rPr lang="ro-RO" smtClean="0"/>
              <a:pPr/>
              <a:t>09.11.2011</a:t>
            </a:fld>
            <a:endParaRPr lang="ro-RO"/>
          </a:p>
        </p:txBody>
      </p:sp>
      <p:sp>
        <p:nvSpPr>
          <p:cNvPr id="5" name="Substituent subsol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o-RO"/>
          </a:p>
        </p:txBody>
      </p:sp>
      <p:sp>
        <p:nvSpPr>
          <p:cNvPr id="6" name="Substituent număr diapozitiv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2B5A91-F3F0-4A75-8EE6-C87648F4F90C}" type="slidenum">
              <a:rPr lang="ro-RO" smtClean="0"/>
              <a:pPr/>
              <a:t>‹#›</a:t>
            </a:fld>
            <a:endParaRPr lang="ro-RO"/>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audio" Target="file:///C:\Documents%20and%20Settings\Rendszergazda\Dokumentumok\Let&#246;lt&#233;sek\kutyaugatas.mp3" TargetMode="Externa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image" Target="../media/image3.jpeg"/><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4.png"/><Relationship Id="rId10" Type="http://schemas.openxmlformats.org/officeDocument/2006/relationships/image" Target="../media/image29.png"/><Relationship Id="rId4" Type="http://schemas.openxmlformats.org/officeDocument/2006/relationships/image" Target="../media/image23.png"/><Relationship Id="rId9" Type="http://schemas.openxmlformats.org/officeDocument/2006/relationships/image" Target="../media/image28.png"/></Relationships>
</file>

<file path=ppt/slides/_rels/slide1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hyperlink" Target="file:///C:\Documents%20and%20Settings\Elev\My%20Documents\ejluc\tutyulimutyuli.docx" TargetMode="External"/><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1.jpe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t="-1000" b="-1000"/>
          </a:stretch>
        </a:blipFill>
        <a:effectLst/>
      </p:bgPr>
    </p:bg>
    <p:spTree>
      <p:nvGrpSpPr>
        <p:cNvPr id="1" name=""/>
        <p:cNvGrpSpPr/>
        <p:nvPr/>
      </p:nvGrpSpPr>
      <p:grpSpPr>
        <a:xfrm>
          <a:off x="0" y="0"/>
          <a:ext cx="0" cy="0"/>
          <a:chOff x="0" y="0"/>
          <a:chExt cx="0" cy="0"/>
        </a:xfrm>
      </p:grpSpPr>
      <p:sp>
        <p:nvSpPr>
          <p:cNvPr id="2" name="Titlu 1"/>
          <p:cNvSpPr>
            <a:spLocks noGrp="1"/>
          </p:cNvSpPr>
          <p:nvPr>
            <p:ph type="ctrTitle"/>
          </p:nvPr>
        </p:nvSpPr>
        <p:spPr>
          <a:xfrm>
            <a:off x="685800" y="836712"/>
            <a:ext cx="7772400" cy="2880320"/>
          </a:xfrm>
          <a:noFill/>
          <a:ln w="9525">
            <a:noFill/>
          </a:ln>
        </p:spPr>
        <p:txBody>
          <a:bodyPr>
            <a:prstTxWarp prst="textArchUp">
              <a:avLst/>
            </a:prstTxWarp>
            <a:normAutofit/>
          </a:bodyPr>
          <a:lstStyle/>
          <a:p>
            <a:r>
              <a:rPr lang="en-US" sz="80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innerShdw blurRad="63500" dist="50800" dir="10800000">
                    <a:prstClr val="black">
                      <a:alpha val="50000"/>
                    </a:prstClr>
                  </a:innerShdw>
                </a:effectLst>
              </a:rPr>
              <a:t>A </a:t>
            </a:r>
            <a:r>
              <a:rPr lang="en-US" sz="80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innerShdw blurRad="63500" dist="50800" dir="10800000">
                    <a:prstClr val="black">
                      <a:alpha val="50000"/>
                    </a:prstClr>
                  </a:innerShdw>
                </a:effectLst>
              </a:rPr>
              <a:t>kuty</a:t>
            </a:r>
            <a:r>
              <a:rPr lang="hu-HU" sz="80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innerShdw blurRad="63500" dist="50800" dir="10800000">
                    <a:prstClr val="black">
                      <a:alpha val="50000"/>
                    </a:prstClr>
                  </a:innerShdw>
                </a:effectLst>
              </a:rPr>
              <a:t>ák világa</a:t>
            </a:r>
            <a:endParaRPr lang="ro-RO" sz="80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innerShdw blurRad="63500" dist="50800" dir="10800000">
                  <a:prstClr val="black">
                    <a:alpha val="50000"/>
                  </a:prstClr>
                </a:innerShdw>
              </a:effectLst>
            </a:endParaRPr>
          </a:p>
        </p:txBody>
      </p:sp>
      <p:sp>
        <p:nvSpPr>
          <p:cNvPr id="3" name="Akciógomb: Tovább vagy Következő 2">
            <a:hlinkClick r:id="" action="ppaction://hlinkshowjump?jump=nextslide" highlightClick="1"/>
          </p:cNvPr>
          <p:cNvSpPr/>
          <p:nvPr/>
        </p:nvSpPr>
        <p:spPr>
          <a:xfrm>
            <a:off x="8143900" y="6143644"/>
            <a:ext cx="642942" cy="428628"/>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u-HU"/>
          </a:p>
        </p:txBody>
      </p:sp>
      <p:pic>
        <p:nvPicPr>
          <p:cNvPr id="4" name="kutyaugatas.mp3">
            <a:hlinkClick r:id="" action="ppaction://media"/>
          </p:cNvPr>
          <p:cNvPicPr>
            <a:picLocks noRot="1" noChangeAspect="1"/>
          </p:cNvPicPr>
          <p:nvPr>
            <a:audioFile r:link="rId1"/>
          </p:nvPr>
        </p:nvPicPr>
        <p:blipFill>
          <a:blip r:embed="rId4"/>
          <a:stretch>
            <a:fillRect/>
          </a:stretch>
        </p:blipFill>
        <p:spPr>
          <a:xfrm>
            <a:off x="571472" y="357166"/>
            <a:ext cx="500066" cy="500066"/>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Scale>
                                      <p:cBhvr>
                                        <p:cTn id="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
                                        </p:tgtEl>
                                        <p:attrNameLst>
                                          <p:attrName>ppt_x</p:attrName>
                                          <p:attrName>ppt_y</p:attrName>
                                        </p:attrNameLst>
                                      </p:cBhvr>
                                    </p:animMotion>
                                    <p:animEffect transition="in" filter="fade">
                                      <p:cBhvr>
                                        <p:cTn id="9" dur="1000"/>
                                        <p:tgtEl>
                                          <p:spTgt spid="2"/>
                                        </p:tgtEl>
                                      </p:cBhvr>
                                    </p:animEffect>
                                  </p:childTnLst>
                                </p:cTn>
                              </p:par>
                            </p:childTnLst>
                          </p:cTn>
                        </p:par>
                        <p:par>
                          <p:cTn id="10" fill="hold">
                            <p:stCondLst>
                              <p:cond delay="1000"/>
                            </p:stCondLst>
                            <p:childTnLst>
                              <p:par>
                                <p:cTn id="11" presetID="1" presetClass="mediacall" presetSubtype="0" fill="hold" nodeType="afterEffect">
                                  <p:stCondLst>
                                    <p:cond delay="0"/>
                                  </p:stCondLst>
                                  <p:childTnLst>
                                    <p:cmd type="call" cmd="playFrom(0.0)">
                                      <p:cBhvr>
                                        <p:cTn id="12" dur="4579"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13"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b="1" dirty="0" smtClean="0"/>
              <a:t>A Moszkvai őrkutya arányai</a:t>
            </a:r>
            <a:endParaRPr lang="hu-HU" b="1" dirty="0"/>
          </a:p>
        </p:txBody>
      </p:sp>
      <p:graphicFrame>
        <p:nvGraphicFramePr>
          <p:cNvPr id="4" name="Tartalom helye 3"/>
          <p:cNvGraphicFramePr>
            <a:graphicFrameLocks noGrp="1"/>
          </p:cNvGraphicFramePr>
          <p:nvPr>
            <p:ph idx="1"/>
          </p:nvPr>
        </p:nvGraphicFramePr>
        <p:xfrm>
          <a:off x="457200" y="1500174"/>
          <a:ext cx="8229600" cy="4857784"/>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ransition>
    <p:pull dir="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Cím 1"/>
          <p:cNvSpPr>
            <a:spLocks noGrp="1"/>
          </p:cNvSpPr>
          <p:nvPr>
            <p:ph type="title"/>
          </p:nvPr>
        </p:nvSpPr>
        <p:spPr>
          <a:xfrm>
            <a:off x="457200" y="-214338"/>
            <a:ext cx="8229600" cy="1000132"/>
          </a:xfrm>
        </p:spPr>
        <p:txBody>
          <a:bodyPr>
            <a:normAutofit/>
          </a:bodyPr>
          <a:lstStyle/>
          <a:p>
            <a:r>
              <a:rPr lang="hu-HU" sz="4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Az alkat előnyei</a:t>
            </a:r>
            <a:endParaRPr lang="hu-HU" sz="48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 name="Tartalom helye 2"/>
          <p:cNvSpPr>
            <a:spLocks noGrp="1"/>
          </p:cNvSpPr>
          <p:nvPr>
            <p:ph idx="1"/>
          </p:nvPr>
        </p:nvSpPr>
        <p:spPr>
          <a:xfrm>
            <a:off x="0" y="642918"/>
            <a:ext cx="9144000" cy="6215082"/>
          </a:xfrm>
        </p:spPr>
        <p:txBody>
          <a:bodyPr>
            <a:normAutofit fontScale="92500"/>
          </a:bodyPr>
          <a:lstStyle/>
          <a:p>
            <a:r>
              <a:rPr lang="hu-HU" dirty="0" smtClean="0"/>
              <a:t>A kutyák méretüket és formájukat tekintve változatos csoportot alkotnak, felépítésük mégsem különbözik. Jól fejlett izomzatuk lehetővé tette a hosszabb végtagokkal rendelkezők számára, hogy kitartóan, gyorsan fussanak és ugorjanak. A rövidebb lábúak pedig olyan föld alatti járatokba is be tudják fúrni magukat, ahová zsákmányaik bújnak. Mivel mozgás közben „lábujjhegyen” járnak, az sem esik nehezükre, ha gyors iramba kapcsolva hirtelen irányt kell váltani. Élettartamuk nem egyforma. A kisebb termetű fajták, mint a tacskók és a törpeuszkárok hosszabb ideig (átlagban 14 év) élnek, míg az „óriásoknak”, mint az ír farkaskutyának be kell érniük az átlagos 7 évvel.</a:t>
            </a:r>
            <a:endParaRPr lang="hu-HU" dirty="0"/>
          </a:p>
        </p:txBody>
      </p:sp>
    </p:spTree>
  </p:cSld>
  <p:clrMapOvr>
    <a:masterClrMapping/>
  </p:clrMapOvr>
  <p:transition>
    <p:pull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2"/>
                                        </p:tgtEl>
                                        <p:attrNameLst>
                                          <p:attrName>ppt_w</p:attrName>
                                        </p:attrNameLst>
                                      </p:cBhvr>
                                      <p:tavLst>
                                        <p:tav tm="0">
                                          <p:val>
                                            <p:strVal val="#ppt_w*.05"/>
                                          </p:val>
                                        </p:tav>
                                        <p:tav tm="100000">
                                          <p:val>
                                            <p:strVal val="#ppt_w"/>
                                          </p:val>
                                        </p:tav>
                                      </p:tavLst>
                                    </p:anim>
                                    <p:anim calcmode="lin" valueType="num">
                                      <p:cBhvr>
                                        <p:cTn id="10" dur="1000" fill="hold"/>
                                        <p:tgtEl>
                                          <p:spTgt spid="2"/>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2"/>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7170" name="Picture 2"/>
          <p:cNvPicPr>
            <a:picLocks noGrp="1" noChangeAspect="1" noChangeArrowheads="1"/>
          </p:cNvPicPr>
          <p:nvPr>
            <p:ph idx="1"/>
          </p:nvPr>
        </p:nvPicPr>
        <p:blipFill>
          <a:blip r:embed="rId3"/>
          <a:srcRect/>
          <a:stretch>
            <a:fillRect/>
          </a:stretch>
        </p:blipFill>
        <p:spPr bwMode="auto">
          <a:xfrm>
            <a:off x="214282" y="214290"/>
            <a:ext cx="3910032" cy="3115563"/>
          </a:xfrm>
          <a:prstGeom prst="rect">
            <a:avLst/>
          </a:prstGeom>
          <a:noFill/>
          <a:ln w="9525">
            <a:noFill/>
            <a:miter lim="800000"/>
            <a:headEnd/>
            <a:tailEnd/>
          </a:ln>
          <a:effectLst/>
        </p:spPr>
      </p:pic>
      <p:pic>
        <p:nvPicPr>
          <p:cNvPr id="7171" name="Picture 3"/>
          <p:cNvPicPr>
            <a:picLocks noChangeAspect="1" noChangeArrowheads="1"/>
          </p:cNvPicPr>
          <p:nvPr/>
        </p:nvPicPr>
        <p:blipFill>
          <a:blip r:embed="rId4"/>
          <a:srcRect/>
          <a:stretch>
            <a:fillRect/>
          </a:stretch>
        </p:blipFill>
        <p:spPr bwMode="auto">
          <a:xfrm>
            <a:off x="3714744" y="3286124"/>
            <a:ext cx="5143504" cy="3374051"/>
          </a:xfrm>
          <a:prstGeom prst="rect">
            <a:avLst/>
          </a:prstGeom>
          <a:noFill/>
          <a:ln w="9525">
            <a:noFill/>
            <a:miter lim="800000"/>
            <a:headEnd/>
            <a:tailEnd/>
          </a:ln>
          <a:effectLst/>
        </p:spPr>
      </p:pic>
      <p:sp>
        <p:nvSpPr>
          <p:cNvPr id="6" name="Szövegdoboz 5"/>
          <p:cNvSpPr txBox="1"/>
          <p:nvPr/>
        </p:nvSpPr>
        <p:spPr>
          <a:xfrm>
            <a:off x="4429124" y="357166"/>
            <a:ext cx="3143272" cy="830997"/>
          </a:xfrm>
          <a:prstGeom prst="rect">
            <a:avLst/>
          </a:prstGeom>
          <a:noFill/>
        </p:spPr>
        <p:txBody>
          <a:bodyPr wrap="square" rtlCol="0">
            <a:spAutoFit/>
          </a:bodyPr>
          <a:lstStyle/>
          <a:p>
            <a:r>
              <a:rPr lang="hu-HU" sz="4800" b="1" dirty="0" smtClean="0"/>
              <a:t>Csontváza</a:t>
            </a:r>
            <a:endParaRPr lang="hu-HU" sz="4800" b="1" dirty="0"/>
          </a:p>
        </p:txBody>
      </p:sp>
      <p:sp>
        <p:nvSpPr>
          <p:cNvPr id="7" name="Szövegdoboz 6"/>
          <p:cNvSpPr txBox="1"/>
          <p:nvPr/>
        </p:nvSpPr>
        <p:spPr>
          <a:xfrm>
            <a:off x="785786" y="5143512"/>
            <a:ext cx="2786082" cy="830997"/>
          </a:xfrm>
          <a:prstGeom prst="rect">
            <a:avLst/>
          </a:prstGeom>
          <a:noFill/>
        </p:spPr>
        <p:txBody>
          <a:bodyPr wrap="square" rtlCol="0">
            <a:spAutoFit/>
          </a:bodyPr>
          <a:lstStyle/>
          <a:p>
            <a:r>
              <a:rPr lang="hu-HU" sz="4800" b="1" dirty="0" smtClean="0"/>
              <a:t>Fogazata</a:t>
            </a:r>
            <a:endParaRPr lang="hu-HU" sz="4800" b="1" dirty="0"/>
          </a:p>
        </p:txBody>
      </p:sp>
    </p:spTree>
  </p:cSld>
  <p:clrMapOvr>
    <a:masterClrMapping/>
  </p:clrMapOvr>
  <p:transition>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8" presetClass="entr" presetSubtype="0" accel="5000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8" dur="1000" fill="hold"/>
                                        <p:tgtEl>
                                          <p:spTgt spid="6">
                                            <p:txEl>
                                              <p:pRg st="0" end="0"/>
                                            </p:txEl>
                                          </p:spTgt>
                                        </p:tgtEl>
                                        <p:attrNameLst>
                                          <p:attrName>ppt_x</p:attrName>
                                        </p:attrNameLst>
                                      </p:cBhvr>
                                      <p:tavLst>
                                        <p:tav tm="0">
                                          <p:val>
                                            <p:fltVal val="-1"/>
                                          </p:val>
                                        </p:tav>
                                        <p:tav tm="50000">
                                          <p:val>
                                            <p:fltVal val="0.95"/>
                                          </p:val>
                                        </p:tav>
                                        <p:tav tm="100000">
                                          <p:val>
                                            <p:strVal val="#ppt_x"/>
                                          </p:val>
                                        </p:tav>
                                      </p:tavLst>
                                    </p:anim>
                                    <p:anim calcmode="lin" valueType="num">
                                      <p:cBhvr>
                                        <p:cTn id="9" dur="1000" fill="hold"/>
                                        <p:tgtEl>
                                          <p:spTgt spid="6">
                                            <p:txEl>
                                              <p:pRg st="0" end="0"/>
                                            </p:txEl>
                                          </p:spTgt>
                                        </p:tgtEl>
                                        <p:attrNameLst>
                                          <p:attrName>ppt_y</p:attrName>
                                        </p:attrNameLst>
                                      </p:cBhvr>
                                      <p:tavLst>
                                        <p:tav tm="0">
                                          <p:val>
                                            <p:strVal val="#ppt_y"/>
                                          </p:val>
                                        </p:tav>
                                        <p:tav tm="100000">
                                          <p:val>
                                            <p:strVal val="#ppt_y"/>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1" presetClass="entr" presetSubtype="0" fill="hold" nodeType="clickEffect">
                                  <p:stCondLst>
                                    <p:cond delay="0"/>
                                  </p:stCondLst>
                                  <p:iterate type="lt">
                                    <p:tmPct val="10000"/>
                                  </p:iterate>
                                  <p:childTnLst>
                                    <p:set>
                                      <p:cBhvr>
                                        <p:cTn id="14" dur="1" fill="hold">
                                          <p:stCondLst>
                                            <p:cond delay="0"/>
                                          </p:stCondLst>
                                        </p:cTn>
                                        <p:tgtEl>
                                          <p:spTgt spid="7">
                                            <p:txEl>
                                              <p:pRg st="0" end="0"/>
                                            </p:txEl>
                                          </p:spTgt>
                                        </p:tgtEl>
                                        <p:attrNameLst>
                                          <p:attrName>style.visibility</p:attrName>
                                        </p:attrNameLst>
                                      </p:cBhvr>
                                      <p:to>
                                        <p:strVal val="visible"/>
                                      </p:to>
                                    </p:set>
                                    <p:anim calcmode="lin" valueType="num">
                                      <p:cBhvr>
                                        <p:cTn id="15" dur="500" fill="hold"/>
                                        <p:tgtEl>
                                          <p:spTgt spid="7">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7">
                                            <p:txEl>
                                              <p:pRg st="0" end="0"/>
                                            </p:txEl>
                                          </p:spTgt>
                                        </p:tgtEl>
                                        <p:attrNameLst>
                                          <p:attrName>ppt_y</p:attrName>
                                        </p:attrNameLst>
                                      </p:cBhvr>
                                      <p:tavLst>
                                        <p:tav tm="0">
                                          <p:val>
                                            <p:strVal val="#ppt_y"/>
                                          </p:val>
                                        </p:tav>
                                        <p:tav tm="100000">
                                          <p:val>
                                            <p:strVal val="#ppt_y"/>
                                          </p:val>
                                        </p:tav>
                                      </p:tavLst>
                                    </p:anim>
                                    <p:anim calcmode="lin" valueType="num">
                                      <p:cBhvr>
                                        <p:cTn id="17" dur="500" fill="hold"/>
                                        <p:tgtEl>
                                          <p:spTgt spid="7">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7">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Cím 1"/>
          <p:cNvSpPr>
            <a:spLocks noGrp="1"/>
          </p:cNvSpPr>
          <p:nvPr>
            <p:ph type="title"/>
          </p:nvPr>
        </p:nvSpPr>
        <p:spPr>
          <a:xfrm>
            <a:off x="457200" y="0"/>
            <a:ext cx="8229600" cy="1417638"/>
          </a:xfrm>
        </p:spPr>
        <p:txBody>
          <a:bodyPr>
            <a:normAutofit fontScale="90000"/>
          </a:bodyPr>
          <a:lstStyle/>
          <a:p>
            <a:r>
              <a:rPr lang="hu-HU" b="1" i="1" u="sng" dirty="0" smtClean="0">
                <a:latin typeface="Britannic Bold" pitchFamily="34" charset="0"/>
              </a:rPr>
              <a:t>Érzékszervek</a:t>
            </a:r>
            <a:r>
              <a:rPr lang="hu-HU" b="1" dirty="0" smtClean="0">
                <a:latin typeface="Britannic Bold" pitchFamily="34" charset="0"/>
              </a:rPr>
              <a:t/>
            </a:r>
            <a:br>
              <a:rPr lang="hu-HU" b="1" dirty="0" smtClean="0">
                <a:latin typeface="Britannic Bold" pitchFamily="34" charset="0"/>
              </a:rPr>
            </a:br>
            <a:endParaRPr lang="hu-HU" b="1" dirty="0">
              <a:latin typeface="Britannic Bold" pitchFamily="34" charset="0"/>
            </a:endParaRPr>
          </a:p>
        </p:txBody>
      </p:sp>
      <p:sp>
        <p:nvSpPr>
          <p:cNvPr id="3" name="Tartalom helye 2"/>
          <p:cNvSpPr>
            <a:spLocks noGrp="1"/>
          </p:cNvSpPr>
          <p:nvPr>
            <p:ph idx="1"/>
          </p:nvPr>
        </p:nvSpPr>
        <p:spPr>
          <a:xfrm>
            <a:off x="0" y="1214422"/>
            <a:ext cx="9144000" cy="5643578"/>
          </a:xfrm>
        </p:spPr>
        <p:txBody>
          <a:bodyPr>
            <a:normAutofit fontScale="92500" lnSpcReduction="20000"/>
          </a:bodyPr>
          <a:lstStyle/>
          <a:p>
            <a:r>
              <a:rPr lang="hu-HU" b="1" dirty="0" smtClean="0"/>
              <a:t>A kutyák legalább százszor jobb szaglással büszkélkedhetnek, mint mi emberek. Hosszú orruk belsejében nagyobb szaglóhám húzódik, amely ráncokba rendeződve beborítja az orr vékony csontlemezeit. A szagok felfogását az orr nyálkahártyáján lévő érzékelők végzik. Míg a gazdinak be kell érnie 5 millióval, addig egy-egy német juhászkutya 220 millió érzéksejtet tudhat magáénak. A kutyák e különleges képességét az emberek mind a mai napig igyekeznek kihasználni.</a:t>
            </a:r>
          </a:p>
          <a:p>
            <a:r>
              <a:rPr lang="hu-HU" b="1" dirty="0" smtClean="0"/>
              <a:t>A kutyák pofájuk körüli bajuszszálaikkal tapintanak, amelyekkel még a levegő áramlását is érzékelik. Nedves orruk a szaglást könnyíti, hiszen szaglóhámhoz köti a levegő lebegő anyagait.</a:t>
            </a:r>
            <a:endParaRPr lang="hu-HU" b="1" dirty="0"/>
          </a:p>
        </p:txBody>
      </p:sp>
      <p:sp>
        <p:nvSpPr>
          <p:cNvPr id="4" name="Szövegdoboz 3"/>
          <p:cNvSpPr txBox="1"/>
          <p:nvPr/>
        </p:nvSpPr>
        <p:spPr>
          <a:xfrm>
            <a:off x="1857356" y="642918"/>
            <a:ext cx="5286412" cy="523220"/>
          </a:xfrm>
          <a:prstGeom prst="rect">
            <a:avLst/>
          </a:prstGeom>
          <a:noFill/>
        </p:spPr>
        <p:txBody>
          <a:bodyPr wrap="square" rtlCol="0">
            <a:spAutoFit/>
          </a:bodyPr>
          <a:lstStyle/>
          <a:p>
            <a:pPr algn="ctr"/>
            <a:r>
              <a:rPr lang="hu-HU" b="1" dirty="0" smtClean="0"/>
              <a:t>A kifinomult szaglószerv</a:t>
            </a:r>
            <a:endParaRPr lang="hu-HU" b="1" dirty="0"/>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style.rotation</p:attrName>
                                        </p:attrNameLst>
                                      </p:cBhvr>
                                      <p:tavLst>
                                        <p:tav tm="0">
                                          <p:val>
                                            <p:fltVal val="720"/>
                                          </p:val>
                                        </p:tav>
                                        <p:tav tm="100000">
                                          <p:val>
                                            <p:fltVal val="0"/>
                                          </p:val>
                                        </p:tav>
                                      </p:tavLst>
                                    </p:anim>
                                    <p:anim calcmode="lin" valueType="num">
                                      <p:cBhvr>
                                        <p:cTn id="9" dur="2000" fill="hold"/>
                                        <p:tgtEl>
                                          <p:spTgt spid="2"/>
                                        </p:tgtEl>
                                        <p:attrNameLst>
                                          <p:attrName>ppt_h</p:attrName>
                                        </p:attrNameLst>
                                      </p:cBhvr>
                                      <p:tavLst>
                                        <p:tav tm="0">
                                          <p:val>
                                            <p:fltVal val="0"/>
                                          </p:val>
                                        </p:tav>
                                        <p:tav tm="100000">
                                          <p:val>
                                            <p:strVal val="#ppt_h"/>
                                          </p:val>
                                        </p:tav>
                                      </p:tavLst>
                                    </p:anim>
                                    <p:anim calcmode="lin" valueType="num">
                                      <p:cBhvr>
                                        <p:cTn id="10" dur="2000" fill="hold"/>
                                        <p:tgtEl>
                                          <p:spTgt spid="2"/>
                                        </p:tgtEl>
                                        <p:attrNameLst>
                                          <p:attrName>ppt_w</p:attrName>
                                        </p:attrNameLst>
                                      </p:cBhvr>
                                      <p:tavLst>
                                        <p:tav tm="0">
                                          <p:val>
                                            <p:fltVal val="0"/>
                                          </p:val>
                                        </p:tav>
                                        <p:tav tm="100000">
                                          <p:val>
                                            <p:strVal val="#ppt_w"/>
                                          </p:val>
                                        </p:tav>
                                      </p:tavLst>
                                    </p:anim>
                                  </p:childTnLst>
                                </p:cTn>
                              </p:par>
                            </p:childTnLst>
                          </p:cTn>
                        </p:par>
                      </p:childTnLst>
                    </p:cTn>
                  </p:par>
                  <p:par>
                    <p:cTn id="11" fill="hold">
                      <p:stCondLst>
                        <p:cond delay="indefinite"/>
                      </p:stCondLst>
                      <p:childTnLst>
                        <p:par>
                          <p:cTn id="12" fill="hold">
                            <p:stCondLst>
                              <p:cond delay="0"/>
                            </p:stCondLst>
                            <p:childTnLst>
                              <p:par>
                                <p:cTn id="13" presetID="30" presetClass="entr" presetSubtype="0" fill="hold"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fade">
                                      <p:cBhvr>
                                        <p:cTn id="15" dur="800" decel="100000"/>
                                        <p:tgtEl>
                                          <p:spTgt spid="4">
                                            <p:txEl>
                                              <p:pRg st="0" end="0"/>
                                            </p:txEl>
                                          </p:spTgt>
                                        </p:tgtEl>
                                      </p:cBhvr>
                                    </p:animEffect>
                                    <p:anim calcmode="lin" valueType="num">
                                      <p:cBhvr>
                                        <p:cTn id="16" dur="800" decel="100000" fill="hold"/>
                                        <p:tgtEl>
                                          <p:spTgt spid="4">
                                            <p:txEl>
                                              <p:pRg st="0" end="0"/>
                                            </p:txEl>
                                          </p:spTgt>
                                        </p:tgtEl>
                                        <p:attrNameLst>
                                          <p:attrName>style.rotation</p:attrName>
                                        </p:attrNameLst>
                                      </p:cBhvr>
                                      <p:tavLst>
                                        <p:tav tm="0">
                                          <p:val>
                                            <p:fltVal val="-90"/>
                                          </p:val>
                                        </p:tav>
                                        <p:tav tm="100000">
                                          <p:val>
                                            <p:fltVal val="0"/>
                                          </p:val>
                                        </p:tav>
                                      </p:tavLst>
                                    </p:anim>
                                    <p:anim calcmode="lin" valueType="num">
                                      <p:cBhvr>
                                        <p:cTn id="17" dur="800" decel="100000" fill="hold"/>
                                        <p:tgtEl>
                                          <p:spTgt spid="4">
                                            <p:txEl>
                                              <p:pRg st="0" end="0"/>
                                            </p:txEl>
                                          </p:spTgt>
                                        </p:tgtEl>
                                        <p:attrNameLst>
                                          <p:attrName>ppt_x</p:attrName>
                                        </p:attrNameLst>
                                      </p:cBhvr>
                                      <p:tavLst>
                                        <p:tav tm="0">
                                          <p:val>
                                            <p:strVal val="#ppt_x+0.4"/>
                                          </p:val>
                                        </p:tav>
                                        <p:tav tm="100000">
                                          <p:val>
                                            <p:strVal val="#ppt_x-0.05"/>
                                          </p:val>
                                        </p:tav>
                                      </p:tavLst>
                                    </p:anim>
                                    <p:anim calcmode="lin" valueType="num">
                                      <p:cBhvr>
                                        <p:cTn id="18" dur="800" decel="100000" fill="hold"/>
                                        <p:tgtEl>
                                          <p:spTgt spid="4">
                                            <p:txEl>
                                              <p:pRg st="0" end="0"/>
                                            </p:txEl>
                                          </p:spTgt>
                                        </p:tgtEl>
                                        <p:attrNameLst>
                                          <p:attrName>ppt_y</p:attrName>
                                        </p:attrNameLst>
                                      </p:cBhvr>
                                      <p:tavLst>
                                        <p:tav tm="0">
                                          <p:val>
                                            <p:strVal val="#ppt_y-0.4"/>
                                          </p:val>
                                        </p:tav>
                                        <p:tav tm="100000">
                                          <p:val>
                                            <p:strVal val="#ppt_y+0.1"/>
                                          </p:val>
                                        </p:tav>
                                      </p:tavLst>
                                    </p:anim>
                                    <p:anim calcmode="lin" valueType="num">
                                      <p:cBhvr>
                                        <p:cTn id="19" dur="200" accel="100000" fill="hold">
                                          <p:stCondLst>
                                            <p:cond delay="800"/>
                                          </p:stCondLst>
                                        </p:cTn>
                                        <p:tgtEl>
                                          <p:spTgt spid="4">
                                            <p:txEl>
                                              <p:pRg st="0" end="0"/>
                                            </p:txEl>
                                          </p:spTgt>
                                        </p:tgtEl>
                                        <p:attrNameLst>
                                          <p:attrName>ppt_x</p:attrName>
                                        </p:attrNameLst>
                                      </p:cBhvr>
                                      <p:tavLst>
                                        <p:tav tm="0">
                                          <p:val>
                                            <p:strVal val="#ppt_x-0.05"/>
                                          </p:val>
                                        </p:tav>
                                        <p:tav tm="100000">
                                          <p:val>
                                            <p:strVal val="#ppt_x"/>
                                          </p:val>
                                        </p:tav>
                                      </p:tavLst>
                                    </p:anim>
                                    <p:anim calcmode="lin" valueType="num">
                                      <p:cBhvr>
                                        <p:cTn id="20" dur="200" accel="100000" fill="hold">
                                          <p:stCondLst>
                                            <p:cond delay="800"/>
                                          </p:stCondLst>
                                        </p:cTn>
                                        <p:tgtEl>
                                          <p:spTgt spid="4">
                                            <p:txEl>
                                              <p:pRg st="0" end="0"/>
                                            </p:txEl>
                                          </p:spTgt>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Cím 1"/>
          <p:cNvSpPr>
            <a:spLocks noGrp="1"/>
          </p:cNvSpPr>
          <p:nvPr>
            <p:ph type="title"/>
          </p:nvPr>
        </p:nvSpPr>
        <p:spPr>
          <a:xfrm>
            <a:off x="457200" y="-285776"/>
            <a:ext cx="8229600" cy="1357322"/>
          </a:xfrm>
        </p:spPr>
        <p:txBody>
          <a:bodyPr>
            <a:normAutofit/>
          </a:bodyPr>
          <a:lstStyle/>
          <a:p>
            <a:r>
              <a:rPr lang="hu-HU" sz="4000" b="1" dirty="0" smtClean="0">
                <a:latin typeface="+mn-lt"/>
                <a:cs typeface="Arial" pitchFamily="34" charset="0"/>
              </a:rPr>
              <a:t>Praktikus </a:t>
            </a:r>
            <a:r>
              <a:rPr lang="hu-HU" sz="4000" b="1" dirty="0" err="1" smtClean="0">
                <a:latin typeface="+mn-lt"/>
                <a:cs typeface="Arial" pitchFamily="34" charset="0"/>
              </a:rPr>
              <a:t>hőszabályozó</a:t>
            </a:r>
            <a:r>
              <a:rPr lang="hu-HU" sz="4000" b="1" dirty="0" smtClean="0">
                <a:latin typeface="+mn-lt"/>
                <a:cs typeface="Arial" pitchFamily="34" charset="0"/>
              </a:rPr>
              <a:t> berendezés</a:t>
            </a:r>
            <a:endParaRPr lang="hu-HU" sz="4000" b="1" dirty="0">
              <a:latin typeface="+mn-lt"/>
              <a:cs typeface="Arial" pitchFamily="34" charset="0"/>
            </a:endParaRPr>
          </a:p>
        </p:txBody>
      </p:sp>
      <p:sp>
        <p:nvSpPr>
          <p:cNvPr id="3" name="Tartalom helye 2"/>
          <p:cNvSpPr>
            <a:spLocks noGrp="1"/>
          </p:cNvSpPr>
          <p:nvPr>
            <p:ph idx="1"/>
          </p:nvPr>
        </p:nvSpPr>
        <p:spPr>
          <a:xfrm>
            <a:off x="0" y="1071546"/>
            <a:ext cx="9144000" cy="5786454"/>
          </a:xfrm>
        </p:spPr>
        <p:txBody>
          <a:bodyPr>
            <a:normAutofit/>
          </a:bodyPr>
          <a:lstStyle/>
          <a:p>
            <a:r>
              <a:rPr lang="hu-HU" b="1" dirty="0" smtClean="0"/>
              <a:t>A kutyák általában dúsabb bundát növesztenek télire, melyet tavasszal ismét lecserélnek. Ha a nyári szőrzet is melegnek bizonyul, vagy ha kimerítő testmozgásra adják fejüket, működésbe lép fő </a:t>
            </a:r>
            <a:r>
              <a:rPr lang="hu-HU" b="1" dirty="0" err="1" smtClean="0"/>
              <a:t>hőszabályozó</a:t>
            </a:r>
            <a:r>
              <a:rPr lang="hu-HU" b="1" dirty="0" smtClean="0"/>
              <a:t> berendezésük, nagy lihegés közepette kilógatott nyelvük, mellyel intenzív párolgást előidézve lehűthetik az erekben keringő vért. Némi verítéket talppárnáik mirigyei is kiürítenek, ezek azonban inkább a talpak karbantartását szolgálják.</a:t>
            </a:r>
            <a:endParaRPr lang="hu-HU" b="1" dirty="0"/>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Cím 1"/>
          <p:cNvSpPr>
            <a:spLocks noGrp="1"/>
          </p:cNvSpPr>
          <p:nvPr>
            <p:ph type="title"/>
          </p:nvPr>
        </p:nvSpPr>
        <p:spPr>
          <a:xfrm>
            <a:off x="457200" y="0"/>
            <a:ext cx="8229600" cy="1071546"/>
          </a:xfrm>
        </p:spPr>
        <p:txBody>
          <a:bodyPr/>
          <a:lstStyle/>
          <a:p>
            <a:r>
              <a:rPr lang="hu-HU" sz="4000" b="1" dirty="0" smtClean="0">
                <a:latin typeface="+mn-lt"/>
              </a:rPr>
              <a:t>Érzékeny „RADAR</a:t>
            </a:r>
            <a:r>
              <a:rPr lang="hu-HU" dirty="0" smtClean="0"/>
              <a:t>”</a:t>
            </a:r>
            <a:endParaRPr lang="hu-HU" dirty="0"/>
          </a:p>
        </p:txBody>
      </p:sp>
      <p:sp>
        <p:nvSpPr>
          <p:cNvPr id="3" name="Tartalom helye 2"/>
          <p:cNvSpPr>
            <a:spLocks noGrp="1"/>
          </p:cNvSpPr>
          <p:nvPr>
            <p:ph idx="1"/>
          </p:nvPr>
        </p:nvSpPr>
        <p:spPr>
          <a:xfrm>
            <a:off x="0" y="1142984"/>
            <a:ext cx="9144000" cy="5286412"/>
          </a:xfrm>
        </p:spPr>
        <p:txBody>
          <a:bodyPr/>
          <a:lstStyle/>
          <a:p>
            <a:r>
              <a:rPr lang="hu-HU" b="1" dirty="0" smtClean="0"/>
              <a:t>A kutyák képesek olyan hangokat is meghallani, amelyek az emberi fül számára már nem érzékelhetők, így gyorsan reagálnak a számunkra nem hallható frekvencián megszólaltatott „néma” kutyahívó sípokra is.</a:t>
            </a:r>
          </a:p>
          <a:p>
            <a:r>
              <a:rPr lang="hu-HU" b="1" dirty="0" smtClean="0"/>
              <a:t>Képességük igen bámulatos, hiszen a hangok irányán kívül a hangféleségek között is különbséget tudnak tenni.</a:t>
            </a:r>
            <a:endParaRPr lang="hu-HU" b="1" dirty="0"/>
          </a:p>
        </p:txBody>
      </p:sp>
      <p:pic>
        <p:nvPicPr>
          <p:cNvPr id="8194" name="Picture 2"/>
          <p:cNvPicPr>
            <a:picLocks noChangeAspect="1" noChangeArrowheads="1"/>
          </p:cNvPicPr>
          <p:nvPr/>
        </p:nvPicPr>
        <p:blipFill>
          <a:blip r:embed="rId3"/>
          <a:srcRect/>
          <a:stretch>
            <a:fillRect/>
          </a:stretch>
        </p:blipFill>
        <p:spPr bwMode="auto">
          <a:xfrm>
            <a:off x="3143240" y="5214950"/>
            <a:ext cx="2790825" cy="1323975"/>
          </a:xfrm>
          <a:prstGeom prst="rect">
            <a:avLst/>
          </a:prstGeom>
          <a:noFill/>
          <a:ln w="9525">
            <a:noFill/>
            <a:miter lim="800000"/>
            <a:headEnd/>
            <a:tailEnd/>
          </a:ln>
          <a:effectLst/>
        </p:spPr>
      </p:pic>
    </p:spTree>
  </p:cSld>
  <p:clrMapOvr>
    <a:masterClrMapping/>
  </p:clrMapOvr>
  <p:transition>
    <p:cut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iterate type="lt">
                                    <p:tmPct val="5000"/>
                                  </p:iterate>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Cím 1"/>
          <p:cNvSpPr>
            <a:spLocks noGrp="1"/>
          </p:cNvSpPr>
          <p:nvPr>
            <p:ph type="title"/>
          </p:nvPr>
        </p:nvSpPr>
        <p:spPr>
          <a:xfrm>
            <a:off x="428596" y="-214338"/>
            <a:ext cx="8229600" cy="1000132"/>
          </a:xfrm>
        </p:spPr>
        <p:txBody>
          <a:bodyPr>
            <a:normAutofit/>
          </a:bodyPr>
          <a:lstStyle/>
          <a:p>
            <a:r>
              <a:rPr lang="hu-HU" b="1" dirty="0" smtClean="0"/>
              <a:t>Figyelő kutyaszemek</a:t>
            </a:r>
            <a:endParaRPr lang="hu-HU" b="1" dirty="0"/>
          </a:p>
        </p:txBody>
      </p:sp>
      <p:sp>
        <p:nvSpPr>
          <p:cNvPr id="3" name="Tartalom helye 2"/>
          <p:cNvSpPr>
            <a:spLocks noGrp="1"/>
          </p:cNvSpPr>
          <p:nvPr>
            <p:ph idx="1"/>
          </p:nvPr>
        </p:nvSpPr>
        <p:spPr>
          <a:xfrm>
            <a:off x="0" y="642918"/>
            <a:ext cx="9144000" cy="6215082"/>
          </a:xfrm>
        </p:spPr>
        <p:txBody>
          <a:bodyPr>
            <a:normAutofit fontScale="92500"/>
          </a:bodyPr>
          <a:lstStyle/>
          <a:p>
            <a:r>
              <a:rPr lang="hu-HU" b="1" dirty="0" smtClean="0"/>
              <a:t>Szimatoló kedvenceinknél a látás is fontos szerepet játszik, de hozzánk viszonyítva kevesebb részletet képesek megkülönböztetni. Sötétben viszont sokkal jobban látnak,mint az emberek. Ez a képesség a </a:t>
            </a:r>
            <a:r>
              <a:rPr lang="hu-HU" b="1" i="1" dirty="0" err="1" smtClean="0"/>
              <a:t>tapetum</a:t>
            </a:r>
            <a:r>
              <a:rPr lang="hu-HU" b="1" i="1" dirty="0" smtClean="0"/>
              <a:t> </a:t>
            </a:r>
            <a:r>
              <a:rPr lang="hu-HU" b="1" i="1" dirty="0" err="1" smtClean="0"/>
              <a:t>lucidum</a:t>
            </a:r>
            <a:r>
              <a:rPr lang="hu-HU" b="1" i="1" dirty="0" smtClean="0"/>
              <a:t> </a:t>
            </a:r>
            <a:r>
              <a:rPr lang="hu-HU" b="1" dirty="0" smtClean="0"/>
              <a:t>nevű rétegnek köszönhető, amely tükörként veri vissza a beeső fénysugarakat.</a:t>
            </a:r>
          </a:p>
          <a:p>
            <a:r>
              <a:rPr lang="hu-HU" b="1" dirty="0" smtClean="0"/>
              <a:t>Széles látóterüket szemeik elhelyezkedésének köszönhetik. Néhány fajta, </a:t>
            </a:r>
            <a:r>
              <a:rPr lang="hu-HU" b="1" dirty="0" err="1" smtClean="0"/>
              <a:t>koztük</a:t>
            </a:r>
            <a:r>
              <a:rPr lang="hu-HU" b="1" dirty="0" smtClean="0"/>
              <a:t> az agár, kiváló perifériás látással büszkélkedhet, mivel szemei kicsit oldalsó állásúak. A </a:t>
            </a:r>
            <a:r>
              <a:rPr lang="hu-HU" b="1" dirty="0" err="1" smtClean="0"/>
              <a:t>boxer</a:t>
            </a:r>
            <a:r>
              <a:rPr lang="hu-HU" b="1" dirty="0" smtClean="0"/>
              <a:t> előretekintő szemei azonban csökkentik a látóterületet,viszont nagyobb binokuláris látásukkal jobban fel tudják becsülni a távolságot.</a:t>
            </a:r>
            <a:endParaRPr lang="hu-HU" b="1" dirty="0"/>
          </a:p>
        </p:txBody>
      </p:sp>
    </p:spTree>
  </p:cSld>
  <p:clrMapOvr>
    <a:masterClrMapping/>
  </p:clrMapOvr>
  <p:transition>
    <p:cut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ppt_w*0.05"/>
                                          </p:val>
                                        </p:tav>
                                        <p:tav tm="100000">
                                          <p:val>
                                            <p:strVal val="#ppt_w"/>
                                          </p:val>
                                        </p:tav>
                                      </p:tavLst>
                                    </p:anim>
                                    <p:anim calcmode="lin" valueType="num">
                                      <p:cBhvr>
                                        <p:cTn id="8" dur="500" fill="hold"/>
                                        <p:tgtEl>
                                          <p:spTgt spid="2"/>
                                        </p:tgtEl>
                                        <p:attrNameLst>
                                          <p:attrName>ppt_h</p:attrName>
                                        </p:attrNameLst>
                                      </p:cBhvr>
                                      <p:tavLst>
                                        <p:tav tm="0">
                                          <p:val>
                                            <p:strVal val="#ppt_h"/>
                                          </p:val>
                                        </p:tav>
                                        <p:tav tm="100000">
                                          <p:val>
                                            <p:strVal val="#ppt_h"/>
                                          </p:val>
                                        </p:tav>
                                      </p:tavLst>
                                    </p:anim>
                                    <p:anim calcmode="lin" valueType="num">
                                      <p:cBhvr>
                                        <p:cTn id="9" dur="500" fill="hold"/>
                                        <p:tgtEl>
                                          <p:spTgt spid="2"/>
                                        </p:tgtEl>
                                        <p:attrNameLst>
                                          <p:attrName>ppt_x</p:attrName>
                                        </p:attrNameLst>
                                      </p:cBhvr>
                                      <p:tavLst>
                                        <p:tav tm="0">
                                          <p:val>
                                            <p:strVal val="#ppt_x-.2"/>
                                          </p:val>
                                        </p:tav>
                                        <p:tav tm="100000">
                                          <p:val>
                                            <p:strVal val="#ppt_x"/>
                                          </p:val>
                                        </p:tav>
                                      </p:tavLst>
                                    </p:anim>
                                    <p:anim calcmode="lin" valueType="num">
                                      <p:cBhvr>
                                        <p:cTn id="10" dur="500" fill="hold"/>
                                        <p:tgtEl>
                                          <p:spTgt spid="2"/>
                                        </p:tgtEl>
                                        <p:attrNameLst>
                                          <p:attrName>ppt_y</p:attrName>
                                        </p:attrNameLst>
                                      </p:cBhvr>
                                      <p:tavLst>
                                        <p:tav tm="0">
                                          <p:val>
                                            <p:strVal val="#ppt_y"/>
                                          </p:val>
                                        </p:tav>
                                        <p:tav tm="100000">
                                          <p:val>
                                            <p:strVal val="#ppt_y"/>
                                          </p:val>
                                        </p:tav>
                                      </p:tavLst>
                                    </p:anim>
                                    <p:animEffect transition="in" filter="fade">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Cím 1"/>
          <p:cNvSpPr>
            <a:spLocks noGrp="1"/>
          </p:cNvSpPr>
          <p:nvPr>
            <p:ph type="title"/>
          </p:nvPr>
        </p:nvSpPr>
        <p:spPr>
          <a:xfrm>
            <a:off x="457200" y="0"/>
            <a:ext cx="8229600" cy="1417638"/>
          </a:xfrm>
        </p:spPr>
        <p:txBody>
          <a:bodyPr/>
          <a:lstStyle/>
          <a:p>
            <a:r>
              <a:rPr lang="hu-HU" b="1" dirty="0" smtClean="0">
                <a:latin typeface="Elephant" pitchFamily="18" charset="0"/>
              </a:rPr>
              <a:t>Testbeszéd</a:t>
            </a:r>
            <a:endParaRPr lang="hu-HU" b="1" dirty="0">
              <a:latin typeface="Elephant" pitchFamily="18" charset="0"/>
            </a:endParaRPr>
          </a:p>
        </p:txBody>
      </p:sp>
      <p:sp>
        <p:nvSpPr>
          <p:cNvPr id="3" name="Tartalom helye 2"/>
          <p:cNvSpPr>
            <a:spLocks noGrp="1"/>
          </p:cNvSpPr>
          <p:nvPr>
            <p:ph idx="1"/>
          </p:nvPr>
        </p:nvSpPr>
        <p:spPr>
          <a:xfrm>
            <a:off x="0" y="1142984"/>
            <a:ext cx="9144000" cy="5715016"/>
          </a:xfrm>
        </p:spPr>
        <p:txBody>
          <a:bodyPr>
            <a:normAutofit fontScale="92500" lnSpcReduction="10000"/>
          </a:bodyPr>
          <a:lstStyle/>
          <a:p>
            <a:r>
              <a:rPr lang="hu-HU" b="1" dirty="0" smtClean="0"/>
              <a:t>A kutyák is kommunikálnak egymással, úgy mint az emberek. Nem „beszélgetnek”, de egyértelmű jeleket közölnek. A hangulatát, a félelmét, az örömét más-más testrészeivel jelzi.</a:t>
            </a:r>
          </a:p>
          <a:p>
            <a:r>
              <a:rPr lang="hu-HU" b="1" dirty="0" smtClean="0"/>
              <a:t>farok csóválás: izgatottság, öröm, játék</a:t>
            </a:r>
          </a:p>
          <a:p>
            <a:r>
              <a:rPr lang="hu-HU" b="1" dirty="0" smtClean="0"/>
              <a:t>fülei felemelése/hegyezése: figyelés</a:t>
            </a:r>
          </a:p>
          <a:p>
            <a:r>
              <a:rPr lang="hu-HU" b="1" dirty="0" smtClean="0"/>
              <a:t>szemek tágra nyílnak: félelem</a:t>
            </a:r>
          </a:p>
          <a:p>
            <a:r>
              <a:rPr lang="hu-HU" b="1" dirty="0" smtClean="0"/>
              <a:t>fej lehúzása, farok behúzása: alárendelés </a:t>
            </a:r>
          </a:p>
          <a:p>
            <a:r>
              <a:rPr lang="hu-HU" b="1" dirty="0" smtClean="0"/>
              <a:t>tömör beállás, vicsorgás: támadóállás</a:t>
            </a:r>
          </a:p>
          <a:p>
            <a:r>
              <a:rPr lang="hu-HU" b="1" dirty="0" smtClean="0"/>
              <a:t>egyik </a:t>
            </a:r>
            <a:r>
              <a:rPr lang="hu-HU" b="1" dirty="0" err="1" smtClean="0"/>
              <a:t>mellsőláb</a:t>
            </a:r>
            <a:r>
              <a:rPr lang="hu-HU" b="1" dirty="0" smtClean="0"/>
              <a:t> felemelése, fülek</a:t>
            </a:r>
            <a:br>
              <a:rPr lang="hu-HU" b="1" dirty="0" smtClean="0"/>
            </a:br>
            <a:r>
              <a:rPr lang="hu-HU" b="1" dirty="0" smtClean="0"/>
              <a:t> hegyezése, farok felemelkedése: vadász póz</a:t>
            </a:r>
            <a:r>
              <a:rPr lang="hu-HU" dirty="0" smtClean="0"/>
              <a:t/>
            </a:r>
            <a:br>
              <a:rPr lang="hu-HU" dirty="0" smtClean="0"/>
            </a:br>
            <a:r>
              <a:rPr lang="hu-HU" dirty="0" smtClean="0"/>
              <a:t> </a:t>
            </a:r>
          </a:p>
          <a:p>
            <a:endParaRPr lang="hu-HU" dirty="0"/>
          </a:p>
        </p:txBody>
      </p:sp>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from="(-#ppt_w/2)" to="(#ppt_x)" calcmode="lin" valueType="num">
                                      <p:cBhvr>
                                        <p:cTn id="7" dur="600" fill="hold">
                                          <p:stCondLst>
                                            <p:cond delay="0"/>
                                          </p:stCondLst>
                                        </p:cTn>
                                        <p:tgtEl>
                                          <p:spTgt spid="2"/>
                                        </p:tgtEl>
                                        <p:attrNameLst>
                                          <p:attrName>ppt_x</p:attrName>
                                        </p:attrNameLst>
                                      </p:cBhvr>
                                    </p:anim>
                                    <p:anim from="0" to="-1.0" calcmode="lin" valueType="num">
                                      <p:cBhvr>
                                        <p:cTn id="8" dur="200" decel="50000" autoRev="1" fill="hold">
                                          <p:stCondLst>
                                            <p:cond delay="600"/>
                                          </p:stCondLst>
                                        </p:cTn>
                                        <p:tgtEl>
                                          <p:spTgt spid="2"/>
                                        </p:tgtEl>
                                        <p:attrNameLst>
                                          <p:attrName>xshear</p:attrName>
                                        </p:attrNameLst>
                                      </p:cBhvr>
                                    </p:anim>
                                    <p:animScale>
                                      <p:cBhvr>
                                        <p:cTn id="9" dur="200" decel="100000" autoRev="1" fill="hold">
                                          <p:stCondLst>
                                            <p:cond delay="600"/>
                                          </p:stCondLst>
                                        </p:cTn>
                                        <p:tgtEl>
                                          <p:spTgt spid="2"/>
                                        </p:tgtEl>
                                      </p:cBhvr>
                                      <p:from x="100000" y="100000"/>
                                      <p:to x="80000" y="100000"/>
                                    </p:animScale>
                                    <p:anim by="(#ppt_h/3+#ppt_w*0.1)" calcmode="lin" valueType="num">
                                      <p:cBhvr additive="sum">
                                        <p:cTn id="10" dur="200" decel="100000" autoRev="1" fill="hold">
                                          <p:stCondLst>
                                            <p:cond delay="600"/>
                                          </p:stCondLst>
                                        </p:cTn>
                                        <p:tgtEl>
                                          <p:spTgt spid="2"/>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3"/>
          <a:srcRect/>
          <a:stretch>
            <a:fillRect/>
          </a:stretch>
        </p:blipFill>
        <p:spPr bwMode="auto">
          <a:xfrm>
            <a:off x="0" y="2071678"/>
            <a:ext cx="3679041" cy="2452694"/>
          </a:xfrm>
          <a:prstGeom prst="rect">
            <a:avLst/>
          </a:prstGeom>
          <a:noFill/>
          <a:ln w="9525">
            <a:noFill/>
            <a:miter lim="800000"/>
            <a:headEnd/>
            <a:tailEnd/>
          </a:ln>
          <a:effectLst/>
        </p:spPr>
      </p:pic>
      <p:pic>
        <p:nvPicPr>
          <p:cNvPr id="9219" name="Picture 3"/>
          <p:cNvPicPr>
            <a:picLocks noChangeAspect="1" noChangeArrowheads="1"/>
          </p:cNvPicPr>
          <p:nvPr/>
        </p:nvPicPr>
        <p:blipFill>
          <a:blip r:embed="rId4" cstate="print"/>
          <a:srcRect/>
          <a:stretch>
            <a:fillRect/>
          </a:stretch>
        </p:blipFill>
        <p:spPr bwMode="auto">
          <a:xfrm>
            <a:off x="571472" y="4500577"/>
            <a:ext cx="2357422" cy="2357423"/>
          </a:xfrm>
          <a:prstGeom prst="rect">
            <a:avLst/>
          </a:prstGeom>
          <a:noFill/>
          <a:ln w="9525">
            <a:noFill/>
            <a:miter lim="800000"/>
            <a:headEnd/>
            <a:tailEnd/>
          </a:ln>
          <a:effectLst/>
        </p:spPr>
      </p:pic>
      <p:pic>
        <p:nvPicPr>
          <p:cNvPr id="9220" name="Picture 4"/>
          <p:cNvPicPr>
            <a:picLocks noChangeAspect="1" noChangeArrowheads="1"/>
          </p:cNvPicPr>
          <p:nvPr/>
        </p:nvPicPr>
        <p:blipFill>
          <a:blip r:embed="rId5"/>
          <a:srcRect/>
          <a:stretch>
            <a:fillRect/>
          </a:stretch>
        </p:blipFill>
        <p:spPr bwMode="auto">
          <a:xfrm>
            <a:off x="6286491" y="3740717"/>
            <a:ext cx="2857509" cy="3117283"/>
          </a:xfrm>
          <a:prstGeom prst="rect">
            <a:avLst/>
          </a:prstGeom>
          <a:noFill/>
          <a:ln w="9525">
            <a:noFill/>
            <a:miter lim="800000"/>
            <a:headEnd/>
            <a:tailEnd/>
          </a:ln>
          <a:effectLst/>
        </p:spPr>
      </p:pic>
      <p:pic>
        <p:nvPicPr>
          <p:cNvPr id="9221" name="Picture 5"/>
          <p:cNvPicPr>
            <a:picLocks noChangeAspect="1" noChangeArrowheads="1"/>
          </p:cNvPicPr>
          <p:nvPr/>
        </p:nvPicPr>
        <p:blipFill>
          <a:blip r:embed="rId6"/>
          <a:srcRect/>
          <a:stretch>
            <a:fillRect/>
          </a:stretch>
        </p:blipFill>
        <p:spPr bwMode="auto">
          <a:xfrm>
            <a:off x="3786182" y="4429108"/>
            <a:ext cx="2428892" cy="2428892"/>
          </a:xfrm>
          <a:prstGeom prst="rect">
            <a:avLst/>
          </a:prstGeom>
          <a:noFill/>
          <a:ln w="9525">
            <a:noFill/>
            <a:miter lim="800000"/>
            <a:headEnd/>
            <a:tailEnd/>
          </a:ln>
          <a:effectLst/>
        </p:spPr>
      </p:pic>
      <p:pic>
        <p:nvPicPr>
          <p:cNvPr id="9222" name="Picture 6"/>
          <p:cNvPicPr>
            <a:picLocks noChangeAspect="1" noChangeArrowheads="1"/>
          </p:cNvPicPr>
          <p:nvPr/>
        </p:nvPicPr>
        <p:blipFill>
          <a:blip r:embed="rId7"/>
          <a:srcRect/>
          <a:stretch>
            <a:fillRect/>
          </a:stretch>
        </p:blipFill>
        <p:spPr bwMode="auto">
          <a:xfrm>
            <a:off x="0" y="0"/>
            <a:ext cx="2857500" cy="2143125"/>
          </a:xfrm>
          <a:prstGeom prst="rect">
            <a:avLst/>
          </a:prstGeom>
          <a:noFill/>
          <a:ln w="9525">
            <a:noFill/>
            <a:miter lim="800000"/>
            <a:headEnd/>
            <a:tailEnd/>
          </a:ln>
          <a:effectLst/>
        </p:spPr>
      </p:pic>
      <p:pic>
        <p:nvPicPr>
          <p:cNvPr id="9223" name="Picture 7"/>
          <p:cNvPicPr>
            <a:picLocks noChangeAspect="1" noChangeArrowheads="1"/>
          </p:cNvPicPr>
          <p:nvPr/>
        </p:nvPicPr>
        <p:blipFill>
          <a:blip r:embed="rId8"/>
          <a:srcRect/>
          <a:stretch>
            <a:fillRect/>
          </a:stretch>
        </p:blipFill>
        <p:spPr bwMode="auto">
          <a:xfrm>
            <a:off x="2857488" y="0"/>
            <a:ext cx="3214710" cy="2100267"/>
          </a:xfrm>
          <a:prstGeom prst="rect">
            <a:avLst/>
          </a:prstGeom>
          <a:noFill/>
          <a:ln w="9525">
            <a:noFill/>
            <a:miter lim="800000"/>
            <a:headEnd/>
            <a:tailEnd/>
          </a:ln>
          <a:effectLst/>
        </p:spPr>
      </p:pic>
      <p:pic>
        <p:nvPicPr>
          <p:cNvPr id="9224" name="Picture 8"/>
          <p:cNvPicPr>
            <a:picLocks noChangeAspect="1" noChangeArrowheads="1"/>
          </p:cNvPicPr>
          <p:nvPr/>
        </p:nvPicPr>
        <p:blipFill>
          <a:blip r:embed="rId9"/>
          <a:srcRect/>
          <a:stretch>
            <a:fillRect/>
          </a:stretch>
        </p:blipFill>
        <p:spPr bwMode="auto">
          <a:xfrm>
            <a:off x="3786182" y="2071678"/>
            <a:ext cx="2286016" cy="2286016"/>
          </a:xfrm>
          <a:prstGeom prst="rect">
            <a:avLst/>
          </a:prstGeom>
          <a:noFill/>
          <a:ln w="9525">
            <a:noFill/>
            <a:miter lim="800000"/>
            <a:headEnd/>
            <a:tailEnd/>
          </a:ln>
          <a:effectLst/>
        </p:spPr>
      </p:pic>
      <p:pic>
        <p:nvPicPr>
          <p:cNvPr id="9225" name="Picture 9"/>
          <p:cNvPicPr>
            <a:picLocks noChangeAspect="1" noChangeArrowheads="1"/>
          </p:cNvPicPr>
          <p:nvPr/>
        </p:nvPicPr>
        <p:blipFill>
          <a:blip r:embed="rId10"/>
          <a:srcRect/>
          <a:stretch>
            <a:fillRect/>
          </a:stretch>
        </p:blipFill>
        <p:spPr bwMode="auto">
          <a:xfrm>
            <a:off x="6286513" y="0"/>
            <a:ext cx="2857488" cy="3719074"/>
          </a:xfrm>
          <a:prstGeom prst="rect">
            <a:avLst/>
          </a:prstGeom>
          <a:noFill/>
          <a:ln w="9525">
            <a:noFill/>
            <a:miter lim="800000"/>
            <a:headEnd/>
            <a:tailEnd/>
          </a:ln>
          <a:effectLst/>
        </p:spPr>
      </p:pic>
    </p:spTree>
  </p:cSld>
  <p:clrMapOvr>
    <a:masterClrMapping/>
  </p:clrMapOvr>
  <p:transition>
    <p:newsflash/>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Cím 1"/>
          <p:cNvSpPr>
            <a:spLocks noGrp="1"/>
          </p:cNvSpPr>
          <p:nvPr>
            <p:ph type="title"/>
          </p:nvPr>
        </p:nvSpPr>
        <p:spPr>
          <a:xfrm>
            <a:off x="457200" y="-285776"/>
            <a:ext cx="8229600" cy="1071570"/>
          </a:xfrm>
        </p:spPr>
        <p:txBody>
          <a:bodyPr/>
          <a:lstStyle/>
          <a:p>
            <a:r>
              <a:rPr lang="hu-HU" b="1" i="1" dirty="0" smtClean="0"/>
              <a:t>A kutyák oltásai</a:t>
            </a:r>
            <a:endParaRPr lang="hu-HU" b="1" i="1" dirty="0"/>
          </a:p>
        </p:txBody>
      </p:sp>
      <p:graphicFrame>
        <p:nvGraphicFramePr>
          <p:cNvPr id="6" name="Tartalom helye 5"/>
          <p:cNvGraphicFramePr>
            <a:graphicFrameLocks noGrp="1"/>
          </p:cNvGraphicFramePr>
          <p:nvPr>
            <p:ph idx="1"/>
          </p:nvPr>
        </p:nvGraphicFramePr>
        <p:xfrm>
          <a:off x="428596" y="571480"/>
          <a:ext cx="8229600" cy="6096000"/>
        </p:xfrm>
        <a:graphic>
          <a:graphicData uri="http://schemas.openxmlformats.org/drawingml/2006/table">
            <a:tbl>
              <a:tblPr firstRow="1" bandRow="1">
                <a:tableStyleId>{93296810-A885-4BE3-A3E7-6D5BEEA58F35}</a:tableStyleId>
              </a:tblPr>
              <a:tblGrid>
                <a:gridCol w="4114800"/>
                <a:gridCol w="4114800"/>
              </a:tblGrid>
              <a:tr h="408398">
                <a:tc>
                  <a:txBody>
                    <a:bodyPr/>
                    <a:lstStyle/>
                    <a:p>
                      <a:r>
                        <a:rPr lang="hu-HU" dirty="0" smtClean="0"/>
                        <a:t>Életkor</a:t>
                      </a:r>
                      <a:endParaRPr lang="hu-HU" dirty="0"/>
                    </a:p>
                  </a:txBody>
                  <a:tcPr/>
                </a:tc>
                <a:tc>
                  <a:txBody>
                    <a:bodyPr/>
                    <a:lstStyle/>
                    <a:p>
                      <a:r>
                        <a:rPr lang="hu-HU" dirty="0" smtClean="0"/>
                        <a:t>Védőoltás</a:t>
                      </a:r>
                      <a:endParaRPr lang="hu-HU" dirty="0"/>
                    </a:p>
                  </a:txBody>
                  <a:tcPr/>
                </a:tc>
              </a:tr>
              <a:tr h="744725">
                <a:tc>
                  <a:txBody>
                    <a:bodyPr/>
                    <a:lstStyle/>
                    <a:p>
                      <a:r>
                        <a:rPr lang="hu-HU" dirty="0" smtClean="0"/>
                        <a:t>7-8 hetes</a:t>
                      </a:r>
                      <a:endParaRPr lang="hu-HU" dirty="0"/>
                    </a:p>
                  </a:txBody>
                  <a:tcPr/>
                </a:tc>
                <a:tc>
                  <a:txBody>
                    <a:bodyPr/>
                    <a:lstStyle/>
                    <a:p>
                      <a:r>
                        <a:rPr lang="hu-HU" dirty="0" err="1" smtClean="0"/>
                        <a:t>Parvovirusos</a:t>
                      </a:r>
                      <a:r>
                        <a:rPr lang="hu-HU" dirty="0" smtClean="0"/>
                        <a:t> bélgyulladás ellen</a:t>
                      </a:r>
                      <a:endParaRPr lang="hu-HU" dirty="0"/>
                    </a:p>
                  </a:txBody>
                  <a:tcPr/>
                </a:tc>
              </a:tr>
              <a:tr h="965852">
                <a:tc>
                  <a:txBody>
                    <a:bodyPr/>
                    <a:lstStyle/>
                    <a:p>
                      <a:r>
                        <a:rPr lang="hu-HU" dirty="0" smtClean="0"/>
                        <a:t>9-10 hetes</a:t>
                      </a:r>
                      <a:endParaRPr lang="hu-HU" dirty="0"/>
                    </a:p>
                  </a:txBody>
                  <a:tcPr/>
                </a:tc>
                <a:tc>
                  <a:txBody>
                    <a:bodyPr/>
                    <a:lstStyle/>
                    <a:p>
                      <a:r>
                        <a:rPr lang="hu-HU" sz="2000" dirty="0" smtClean="0"/>
                        <a:t>Kombinált(</a:t>
                      </a:r>
                      <a:r>
                        <a:rPr lang="hu-HU" sz="2000" dirty="0" err="1" smtClean="0"/>
                        <a:t>parvovirus</a:t>
                      </a:r>
                      <a:r>
                        <a:rPr lang="hu-HU" sz="2000" dirty="0" smtClean="0"/>
                        <a:t>, szopornyica, </a:t>
                      </a:r>
                      <a:r>
                        <a:rPr lang="hu-HU" sz="2000" dirty="0" err="1" smtClean="0"/>
                        <a:t>kennelköhögés</a:t>
                      </a:r>
                      <a:r>
                        <a:rPr lang="hu-HU" sz="2000" dirty="0" smtClean="0"/>
                        <a:t>, fertőző</a:t>
                      </a:r>
                      <a:r>
                        <a:rPr lang="hu-HU" sz="2000" baseline="0" dirty="0" smtClean="0"/>
                        <a:t> májgyulladás, </a:t>
                      </a:r>
                      <a:r>
                        <a:rPr lang="hu-HU" sz="2000" baseline="0" dirty="0" err="1" smtClean="0"/>
                        <a:t>leptospirózis</a:t>
                      </a:r>
                      <a:r>
                        <a:rPr lang="hu-HU" sz="2000" baseline="0" dirty="0" smtClean="0"/>
                        <a:t>)</a:t>
                      </a:r>
                      <a:endParaRPr lang="hu-HU" sz="2000" dirty="0"/>
                    </a:p>
                  </a:txBody>
                  <a:tcPr/>
                </a:tc>
              </a:tr>
              <a:tr h="408398">
                <a:tc>
                  <a:txBody>
                    <a:bodyPr/>
                    <a:lstStyle/>
                    <a:p>
                      <a:r>
                        <a:rPr lang="hu-HU" dirty="0" smtClean="0"/>
                        <a:t>11-12 hetes</a:t>
                      </a:r>
                      <a:endParaRPr lang="hu-HU" dirty="0"/>
                    </a:p>
                  </a:txBody>
                  <a:tcPr/>
                </a:tc>
                <a:tc>
                  <a:txBody>
                    <a:bodyPr/>
                    <a:lstStyle/>
                    <a:p>
                      <a:r>
                        <a:rPr lang="hu-HU" dirty="0" err="1" smtClean="0"/>
                        <a:t>Parvovírus</a:t>
                      </a:r>
                      <a:endParaRPr lang="hu-HU" dirty="0"/>
                    </a:p>
                  </a:txBody>
                  <a:tcPr/>
                </a:tc>
              </a:tr>
              <a:tr h="408398">
                <a:tc>
                  <a:txBody>
                    <a:bodyPr/>
                    <a:lstStyle/>
                    <a:p>
                      <a:r>
                        <a:rPr lang="hu-HU" dirty="0" smtClean="0"/>
                        <a:t>13-14 hetes</a:t>
                      </a:r>
                      <a:endParaRPr lang="hu-HU" dirty="0"/>
                    </a:p>
                  </a:txBody>
                  <a:tcPr/>
                </a:tc>
                <a:tc>
                  <a:txBody>
                    <a:bodyPr/>
                    <a:lstStyle/>
                    <a:p>
                      <a:r>
                        <a:rPr lang="hu-HU" dirty="0" smtClean="0"/>
                        <a:t>Kombinált</a:t>
                      </a:r>
                      <a:endParaRPr lang="hu-HU" dirty="0"/>
                    </a:p>
                  </a:txBody>
                  <a:tcPr/>
                </a:tc>
              </a:tr>
              <a:tr h="408398">
                <a:tc>
                  <a:txBody>
                    <a:bodyPr/>
                    <a:lstStyle/>
                    <a:p>
                      <a:r>
                        <a:rPr lang="hu-HU" dirty="0" smtClean="0"/>
                        <a:t>15-16 hetes</a:t>
                      </a:r>
                      <a:endParaRPr lang="hu-HU" dirty="0"/>
                    </a:p>
                  </a:txBody>
                  <a:tcPr/>
                </a:tc>
                <a:tc>
                  <a:txBody>
                    <a:bodyPr/>
                    <a:lstStyle/>
                    <a:p>
                      <a:r>
                        <a:rPr lang="hu-HU" dirty="0" smtClean="0"/>
                        <a:t>Veszettség</a:t>
                      </a:r>
                      <a:endParaRPr lang="hu-HU" dirty="0"/>
                    </a:p>
                  </a:txBody>
                  <a:tcPr/>
                </a:tc>
              </a:tr>
              <a:tr h="408398">
                <a:tc>
                  <a:txBody>
                    <a:bodyPr/>
                    <a:lstStyle/>
                    <a:p>
                      <a:r>
                        <a:rPr lang="hu-HU" dirty="0" smtClean="0"/>
                        <a:t>6 hónapon belül</a:t>
                      </a:r>
                      <a:endParaRPr lang="hu-HU" dirty="0"/>
                    </a:p>
                  </a:txBody>
                  <a:tcPr/>
                </a:tc>
                <a:tc>
                  <a:txBody>
                    <a:bodyPr/>
                    <a:lstStyle/>
                    <a:p>
                      <a:r>
                        <a:rPr lang="hu-HU" dirty="0" smtClean="0"/>
                        <a:t>Veszettség</a:t>
                      </a:r>
                      <a:endParaRPr lang="hu-HU" dirty="0"/>
                    </a:p>
                  </a:txBody>
                  <a:tcPr/>
                </a:tc>
              </a:tr>
              <a:tr h="408398">
                <a:tc>
                  <a:txBody>
                    <a:bodyPr/>
                    <a:lstStyle/>
                    <a:p>
                      <a:r>
                        <a:rPr lang="hu-HU" dirty="0" smtClean="0"/>
                        <a:t>8 hónapos</a:t>
                      </a:r>
                      <a:endParaRPr lang="hu-HU" dirty="0"/>
                    </a:p>
                  </a:txBody>
                  <a:tcPr/>
                </a:tc>
                <a:tc>
                  <a:txBody>
                    <a:bodyPr/>
                    <a:lstStyle/>
                    <a:p>
                      <a:r>
                        <a:rPr lang="hu-HU" dirty="0" err="1" smtClean="0"/>
                        <a:t>Parvovirus</a:t>
                      </a:r>
                      <a:r>
                        <a:rPr lang="hu-HU" dirty="0" smtClean="0"/>
                        <a:t>+Kombinált</a:t>
                      </a:r>
                      <a:endParaRPr lang="hu-HU" dirty="0"/>
                    </a:p>
                  </a:txBody>
                  <a:tcPr/>
                </a:tc>
              </a:tr>
              <a:tr h="408398">
                <a:tc>
                  <a:txBody>
                    <a:bodyPr/>
                    <a:lstStyle/>
                    <a:p>
                      <a:r>
                        <a:rPr lang="hu-HU" dirty="0" smtClean="0"/>
                        <a:t>1 éves</a:t>
                      </a:r>
                      <a:endParaRPr lang="hu-HU" dirty="0"/>
                    </a:p>
                  </a:txBody>
                  <a:tcPr/>
                </a:tc>
                <a:tc>
                  <a:txBody>
                    <a:bodyPr/>
                    <a:lstStyle/>
                    <a:p>
                      <a:r>
                        <a:rPr lang="hu-HU" dirty="0" smtClean="0"/>
                        <a:t>Kombinált</a:t>
                      </a:r>
                      <a:endParaRPr lang="hu-HU" dirty="0"/>
                    </a:p>
                  </a:txBody>
                  <a:tcPr/>
                </a:tc>
              </a:tr>
              <a:tr h="408398">
                <a:tc>
                  <a:txBody>
                    <a:bodyPr/>
                    <a:lstStyle/>
                    <a:p>
                      <a:r>
                        <a:rPr lang="hu-HU" dirty="0" smtClean="0"/>
                        <a:t>évente</a:t>
                      </a:r>
                      <a:endParaRPr lang="hu-HU" dirty="0"/>
                    </a:p>
                  </a:txBody>
                  <a:tcPr/>
                </a:tc>
                <a:tc>
                  <a:txBody>
                    <a:bodyPr/>
                    <a:lstStyle/>
                    <a:p>
                      <a:r>
                        <a:rPr lang="hu-HU" dirty="0" smtClean="0"/>
                        <a:t>Kombinált+Veszettség</a:t>
                      </a:r>
                      <a:endParaRPr lang="hu-HU" dirty="0"/>
                    </a:p>
                  </a:txBody>
                  <a:tcPr/>
                </a:tc>
              </a:tr>
            </a:tbl>
          </a:graphicData>
        </a:graphic>
      </p:graphicFrame>
    </p:spTree>
  </p:cSld>
  <p:clrMapOvr>
    <a:masterClrMapping/>
  </p:clrMapOvr>
  <p:transition>
    <p:wheel spokes="1"/>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3" name="Substituent conținut 2"/>
          <p:cNvSpPr>
            <a:spLocks noGrp="1"/>
          </p:cNvSpPr>
          <p:nvPr>
            <p:ph idx="1"/>
          </p:nvPr>
        </p:nvSpPr>
        <p:spPr>
          <a:xfrm>
            <a:off x="467544" y="332657"/>
            <a:ext cx="8229600" cy="3960440"/>
          </a:xfrm>
        </p:spPr>
        <p:txBody>
          <a:bodyPr>
            <a:normAutofit/>
          </a:bodyPr>
          <a:lstStyle/>
          <a:p>
            <a:r>
              <a:rPr lang="hu-HU" sz="3600" b="1" spc="50" dirty="0" smtClean="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Bernard MT Condensed" pitchFamily="18" charset="0"/>
              </a:rPr>
              <a:t>A kutya vagy eb (Canis lupus familiaris) ujjon járó emlős ragadozó állat, a szürke farkas (Canis lupus lupus) háziasított alfaja. Az egyetlen olyan állatfaj, amely tudományos nevében megkapta a familiaris, azaz a családhoz tartozó jelzőt.</a:t>
            </a:r>
            <a:endParaRPr lang="ro-RO" sz="36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Bernard MT Condensed" pitchFamily="18" charset="0"/>
            </a:endParaRPr>
          </a:p>
        </p:txBody>
      </p:sp>
      <p:pic>
        <p:nvPicPr>
          <p:cNvPr id="1026" name="Picture 2"/>
          <p:cNvPicPr>
            <a:picLocks noChangeAspect="1" noChangeArrowheads="1"/>
          </p:cNvPicPr>
          <p:nvPr/>
        </p:nvPicPr>
        <p:blipFill>
          <a:blip r:embed="rId3" cstate="print"/>
          <a:srcRect/>
          <a:stretch>
            <a:fillRect/>
          </a:stretch>
        </p:blipFill>
        <p:spPr bwMode="auto">
          <a:xfrm>
            <a:off x="1187624" y="3717032"/>
            <a:ext cx="2583287" cy="2952328"/>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1027" name="Picture 3"/>
          <p:cNvPicPr>
            <a:picLocks noChangeAspect="1" noChangeArrowheads="1"/>
          </p:cNvPicPr>
          <p:nvPr/>
        </p:nvPicPr>
        <p:blipFill>
          <a:blip r:embed="rId4" cstate="print"/>
          <a:srcRect/>
          <a:stretch>
            <a:fillRect/>
          </a:stretch>
        </p:blipFill>
        <p:spPr bwMode="auto">
          <a:xfrm>
            <a:off x="5364088" y="3717032"/>
            <a:ext cx="2005266" cy="3024336"/>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Cím 1"/>
          <p:cNvSpPr>
            <a:spLocks noGrp="1"/>
          </p:cNvSpPr>
          <p:nvPr>
            <p:ph type="title"/>
          </p:nvPr>
        </p:nvSpPr>
        <p:spPr/>
        <p:txBody>
          <a:bodyPr/>
          <a:lstStyle/>
          <a:p>
            <a:r>
              <a:rPr lang="hu-HU" b="1" dirty="0" smtClean="0">
                <a:latin typeface="Algerian" pitchFamily="82" charset="0"/>
              </a:rPr>
              <a:t>„Kutyás” beszéd</a:t>
            </a:r>
            <a:endParaRPr lang="hu-HU" b="1" dirty="0">
              <a:latin typeface="Algerian" pitchFamily="82" charset="0"/>
            </a:endParaRPr>
          </a:p>
        </p:txBody>
      </p:sp>
      <p:sp>
        <p:nvSpPr>
          <p:cNvPr id="3" name="Tartalom helye 2"/>
          <p:cNvSpPr>
            <a:spLocks noGrp="1"/>
          </p:cNvSpPr>
          <p:nvPr>
            <p:ph idx="1"/>
          </p:nvPr>
        </p:nvSpPr>
        <p:spPr>
          <a:xfrm>
            <a:off x="0" y="1214422"/>
            <a:ext cx="8686800" cy="5643578"/>
          </a:xfrm>
        </p:spPr>
        <p:txBody>
          <a:bodyPr>
            <a:normAutofit lnSpcReduction="10000"/>
          </a:bodyPr>
          <a:lstStyle/>
          <a:p>
            <a:pPr algn="ctr"/>
            <a:r>
              <a:rPr lang="hu-HU" dirty="0" smtClean="0"/>
              <a:t>Amelyik kutya ugat, az nem harap.</a:t>
            </a:r>
          </a:p>
          <a:p>
            <a:pPr algn="ctr"/>
            <a:r>
              <a:rPr lang="hu-HU" dirty="0" smtClean="0"/>
              <a:t>Amikor a farok csóválja a kutyát.</a:t>
            </a:r>
          </a:p>
          <a:p>
            <a:pPr algn="ctr"/>
            <a:r>
              <a:rPr lang="hu-HU" dirty="0" smtClean="0"/>
              <a:t>Belejött, mint kiskutya az ugatásba.</a:t>
            </a:r>
          </a:p>
          <a:p>
            <a:pPr algn="ctr"/>
            <a:r>
              <a:rPr lang="hu-HU" dirty="0" smtClean="0"/>
              <a:t>Ebcsont beforr.</a:t>
            </a:r>
          </a:p>
          <a:p>
            <a:pPr algn="ctr"/>
            <a:r>
              <a:rPr lang="hu-HU" dirty="0" smtClean="0"/>
              <a:t>Hátrább az agarakkal.</a:t>
            </a:r>
          </a:p>
          <a:p>
            <a:pPr algn="ctr"/>
            <a:r>
              <a:rPr lang="hu-HU" dirty="0" smtClean="0"/>
              <a:t>Itt van a kutya elásva.</a:t>
            </a:r>
          </a:p>
          <a:p>
            <a:pPr algn="ctr"/>
            <a:r>
              <a:rPr lang="hu-HU" dirty="0" smtClean="0"/>
              <a:t>Késő bánat ebgondolat.</a:t>
            </a:r>
          </a:p>
          <a:p>
            <a:pPr algn="ctr"/>
            <a:r>
              <a:rPr lang="hu-HU" dirty="0" smtClean="0"/>
              <a:t>Mintha a kutya szájából húzták volna ki.</a:t>
            </a:r>
          </a:p>
          <a:p>
            <a:pPr algn="ctr"/>
            <a:r>
              <a:rPr lang="hu-HU" dirty="0" smtClean="0"/>
              <a:t>Nehezen alkuszik meg két eb egy csonton.</a:t>
            </a:r>
          </a:p>
          <a:p>
            <a:pPr algn="ctr"/>
            <a:r>
              <a:rPr lang="hu-HU" dirty="0" smtClean="0"/>
              <a:t>Ugatja, mint kutya a holdat.</a:t>
            </a:r>
            <a:endParaRPr lang="hu-HU" dirty="0"/>
          </a:p>
        </p:txBody>
      </p:sp>
      <p:sp>
        <p:nvSpPr>
          <p:cNvPr id="4" name="Akciógomb: Kezdő dia 3">
            <a:hlinkClick r:id="" action="ppaction://hlinkshowjump?jump=firstslide" highlightClick="1"/>
          </p:cNvPr>
          <p:cNvSpPr/>
          <p:nvPr/>
        </p:nvSpPr>
        <p:spPr>
          <a:xfrm>
            <a:off x="8429652" y="6000768"/>
            <a:ext cx="500066" cy="642918"/>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u-HU"/>
          </a:p>
        </p:txBody>
      </p:sp>
      <p:sp>
        <p:nvSpPr>
          <p:cNvPr id="5" name="Buton acțiune: Document 4">
            <a:hlinkClick r:id="rId3" action="ppaction://program" highlightClick="1"/>
          </p:cNvPr>
          <p:cNvSpPr/>
          <p:nvPr/>
        </p:nvSpPr>
        <p:spPr>
          <a:xfrm>
            <a:off x="0" y="0"/>
            <a:ext cx="1143008" cy="1000132"/>
          </a:xfrm>
          <a:prstGeom prst="actionButtonDocumen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Sld>
  <p:clrMapOvr>
    <a:masterClrMapping/>
  </p:clrMapOvr>
  <p:transition>
    <p:strips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70" decel="100000"/>
                                        <p:tgtEl>
                                          <p:spTgt spid="2"/>
                                        </p:tgtEl>
                                      </p:cBhvr>
                                    </p:animEffect>
                                    <p:animScale>
                                      <p:cBhvr>
                                        <p:cTn id="8" dur="770" decel="100000"/>
                                        <p:tgtEl>
                                          <p:spTgt spid="2"/>
                                        </p:tgtEl>
                                      </p:cBhvr>
                                      <p:from x="10000" y="10000"/>
                                      <p:to x="200000" y="450000"/>
                                    </p:animScale>
                                    <p:animScale>
                                      <p:cBhvr>
                                        <p:cTn id="9" dur="1230" accel="100000" fill="hold">
                                          <p:stCondLst>
                                            <p:cond delay="770"/>
                                          </p:stCondLst>
                                        </p:cTn>
                                        <p:tgtEl>
                                          <p:spTgt spid="2"/>
                                        </p:tgtEl>
                                      </p:cBhvr>
                                      <p:from x="200000" y="450000"/>
                                      <p:to x="100000" y="100000"/>
                                    </p:animScale>
                                    <p:set>
                                      <p:cBhvr>
                                        <p:cTn id="10" dur="770" fill="hold"/>
                                        <p:tgtEl>
                                          <p:spTgt spid="2"/>
                                        </p:tgtEl>
                                        <p:attrNameLst>
                                          <p:attrName>ppt_x</p:attrName>
                                        </p:attrNameLst>
                                      </p:cBhvr>
                                      <p:to>
                                        <p:strVal val="(0.5)"/>
                                      </p:to>
                                    </p:set>
                                    <p:anim from="(0.5)" to="(#ppt_x)" calcmode="lin" valueType="num">
                                      <p:cBhvr>
                                        <p:cTn id="11" dur="1230" accel="100000" fill="hold">
                                          <p:stCondLst>
                                            <p:cond delay="770"/>
                                          </p:stCondLst>
                                        </p:cTn>
                                        <p:tgtEl>
                                          <p:spTgt spid="2"/>
                                        </p:tgtEl>
                                        <p:attrNameLst>
                                          <p:attrName>ppt_x</p:attrName>
                                        </p:attrNameLst>
                                      </p:cBhvr>
                                    </p:anim>
                                    <p:set>
                                      <p:cBhvr>
                                        <p:cTn id="12" dur="770" fill="hold"/>
                                        <p:tgtEl>
                                          <p:spTgt spid="2"/>
                                        </p:tgtEl>
                                        <p:attrNameLst>
                                          <p:attrName>ppt_y</p:attrName>
                                        </p:attrNameLst>
                                      </p:cBhvr>
                                      <p:to>
                                        <p:strVal val="(#ppt_y+0.4)"/>
                                      </p:to>
                                    </p:set>
                                    <p:anim from="(#ppt_y+0.4)" to="(#ppt_y)" calcmode="lin" valueType="num">
                                      <p:cBhvr>
                                        <p:cTn id="13" dur="1230" accel="100000" fill="hold">
                                          <p:stCondLst>
                                            <p:cond delay="770"/>
                                          </p:stCondLst>
                                        </p:cTn>
                                        <p:tgtEl>
                                          <p:spTgt spid="2"/>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Titlu 1"/>
          <p:cNvSpPr>
            <a:spLocks noGrp="1"/>
          </p:cNvSpPr>
          <p:nvPr>
            <p:ph type="title"/>
          </p:nvPr>
        </p:nvSpPr>
        <p:spPr/>
        <p:txBody>
          <a:bodyPr>
            <a:noAutofit/>
          </a:bodyPr>
          <a:lstStyle/>
          <a:p>
            <a:r>
              <a:rPr lang="en-GB" sz="7200" b="1" dirty="0" smtClean="0">
                <a:latin typeface="Algerian" pitchFamily="82" charset="0"/>
              </a:rPr>
              <a:t>K</a:t>
            </a:r>
            <a:r>
              <a:rPr lang="hu-HU" sz="7200" b="1" dirty="0" smtClean="0">
                <a:latin typeface="Algerian" pitchFamily="82" charset="0"/>
              </a:rPr>
              <a:t>észítette:</a:t>
            </a:r>
            <a:endParaRPr lang="en-GB" sz="7200" b="1" dirty="0">
              <a:latin typeface="Algerian" pitchFamily="82" charset="0"/>
            </a:endParaRPr>
          </a:p>
        </p:txBody>
      </p:sp>
      <p:sp>
        <p:nvSpPr>
          <p:cNvPr id="3" name="Substituent conținut 2"/>
          <p:cNvSpPr>
            <a:spLocks noGrp="1"/>
          </p:cNvSpPr>
          <p:nvPr>
            <p:ph idx="1"/>
          </p:nvPr>
        </p:nvSpPr>
        <p:spPr/>
        <p:txBody>
          <a:bodyPr>
            <a:normAutofit/>
          </a:bodyPr>
          <a:lstStyle/>
          <a:p>
            <a:r>
              <a:rPr lang="hu-HU" sz="5400" b="1" i="1" dirty="0" smtClean="0"/>
              <a:t>Szabó Ilona </a:t>
            </a:r>
            <a:r>
              <a:rPr lang="hu-HU" sz="5400" b="1" i="1" dirty="0" smtClean="0">
                <a:sym typeface="Wingdings" pitchFamily="2" charset="2"/>
              </a:rPr>
              <a:t></a:t>
            </a:r>
            <a:endParaRPr lang="hu-HU" sz="5400" b="1" i="1" dirty="0" smtClean="0"/>
          </a:p>
          <a:p>
            <a:r>
              <a:rPr lang="hu-HU" sz="5400" b="1" i="1" dirty="0" smtClean="0"/>
              <a:t>Birtalan Lóránd – Attila :*</a:t>
            </a:r>
            <a:endParaRPr lang="en-GB" sz="5400" b="1" i="1"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3" name="Tartalom helye 2"/>
          <p:cNvSpPr>
            <a:spLocks noGrp="1"/>
          </p:cNvSpPr>
          <p:nvPr>
            <p:ph idx="1"/>
          </p:nvPr>
        </p:nvSpPr>
        <p:spPr>
          <a:xfrm>
            <a:off x="0" y="0"/>
            <a:ext cx="8229600" cy="4525963"/>
          </a:xfrm>
        </p:spPr>
        <p:txBody>
          <a:bodyPr>
            <a:normAutofit/>
          </a:bodyPr>
          <a:lstStyle/>
          <a:p>
            <a:r>
              <a:rPr lang="hu-HU" b="1" dirty="0" smtClean="0"/>
              <a:t>A kutyák ezektől a gyönyörű állatoktól, a farkasoktól származnak. Sokaknak a farkasokról a sötétség, és a félelem jut az eszükbe. Pedig a farkasok is tudnak ugyanolyan barátságosak és intelligensek lenni, mint a kutyák. Csak őket nehezebb megszelídíteni, és nagyobb bennük a ragadozó ösztön mint a kutyákban.</a:t>
            </a:r>
            <a:endParaRPr lang="hu-HU" b="1" dirty="0"/>
          </a:p>
        </p:txBody>
      </p:sp>
      <p:pic>
        <p:nvPicPr>
          <p:cNvPr id="5122" name="Picture 2"/>
          <p:cNvPicPr>
            <a:picLocks noChangeAspect="1" noChangeArrowheads="1"/>
          </p:cNvPicPr>
          <p:nvPr/>
        </p:nvPicPr>
        <p:blipFill>
          <a:blip r:embed="rId3"/>
          <a:srcRect/>
          <a:stretch>
            <a:fillRect/>
          </a:stretch>
        </p:blipFill>
        <p:spPr bwMode="auto">
          <a:xfrm>
            <a:off x="4857752" y="4006209"/>
            <a:ext cx="4020180" cy="2851791"/>
          </a:xfrm>
          <a:prstGeom prst="rect">
            <a:avLst/>
          </a:prstGeom>
          <a:ln>
            <a:noFill/>
          </a:ln>
          <a:effectLst>
            <a:outerShdw blurRad="292100" dist="139700" dir="2700000" algn="tl" rotWithShape="0">
              <a:srgbClr val="333333">
                <a:alpha val="65000"/>
              </a:srgbClr>
            </a:outerShdw>
          </a:effectLst>
        </p:spPr>
      </p:pic>
      <p:pic>
        <p:nvPicPr>
          <p:cNvPr id="5123" name="Picture 3"/>
          <p:cNvPicPr>
            <a:picLocks noChangeAspect="1" noChangeArrowheads="1"/>
          </p:cNvPicPr>
          <p:nvPr/>
        </p:nvPicPr>
        <p:blipFill>
          <a:blip r:embed="rId4"/>
          <a:srcRect/>
          <a:stretch>
            <a:fillRect/>
          </a:stretch>
        </p:blipFill>
        <p:spPr bwMode="auto">
          <a:xfrm>
            <a:off x="571472" y="4500570"/>
            <a:ext cx="2095515" cy="1571636"/>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2" name="Titlu 1"/>
          <p:cNvSpPr>
            <a:spLocks noGrp="1"/>
          </p:cNvSpPr>
          <p:nvPr>
            <p:ph type="title"/>
          </p:nvPr>
        </p:nvSpPr>
        <p:spPr/>
        <p:txBody>
          <a:bodyPr>
            <a:normAutofit/>
          </a:bodyPr>
          <a:lstStyle/>
          <a:p>
            <a:r>
              <a:rPr lang="ro-RO"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ro-RO" sz="60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Elnevezései</a:t>
            </a:r>
            <a:endParaRPr lang="ro-RO" sz="60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3" name="Substituent conținut 2"/>
          <p:cNvSpPr>
            <a:spLocks noGrp="1"/>
          </p:cNvSpPr>
          <p:nvPr>
            <p:ph idx="1"/>
          </p:nvPr>
        </p:nvSpPr>
        <p:spPr/>
        <p:txBody>
          <a:bodyPr>
            <a:noAutofit/>
          </a:bodyPr>
          <a:lstStyle/>
          <a:p>
            <a:r>
              <a:rPr lang="hu-HU" sz="2400" b="1" i="1" dirty="0" smtClean="0"/>
              <a:t>A kutya szavunk hangutánzó eredetű állathívogató szóból ered. Erre mutat sok alakváltozata: kucsa, kucsu, kucsó, kucó. A magyartól függetlenül kialakult, hasonló kutyahívogató szavak például a szerb és horvát kuci, az ukrán kucsu kucsu, a oszmán-török kuçukuçu.</a:t>
            </a:r>
          </a:p>
          <a:p>
            <a:endParaRPr lang="hu-HU" sz="2400" b="1" i="1" dirty="0" smtClean="0"/>
          </a:p>
          <a:p>
            <a:r>
              <a:rPr lang="hu-HU" sz="2400" b="1" i="1" dirty="0" smtClean="0"/>
              <a:t>Az eb szó ugor kori örökségünk. A másik két ugor nyelvben a kutya neve emp. Az eb szó ma már csak hivatalos és szaknyelvi szóként („ebadó”, „ebtenyésztő”), illetve egyes kifejezések, szólások és közmondások elemeként használatos („ebadta”, „ebihal”, „ebugatta”, „eben gubát cserél”, „ebek harmincadjára vet”, „ebül szerzett jószág ebül vész”, „eb ura fakó” stb.).</a:t>
            </a:r>
            <a:endParaRPr lang="ro-RO" sz="2400" b="1" i="1" dirty="0"/>
          </a:p>
        </p:txBody>
      </p:sp>
    </p:spTree>
  </p:cSld>
  <p:clrMapOvr>
    <a:masterClrMapping/>
  </p:clrMapOvr>
  <p:transition spd="slow" advTm="0">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3" name="Substituent conținut 2"/>
          <p:cNvSpPr>
            <a:spLocks noGrp="1"/>
          </p:cNvSpPr>
          <p:nvPr>
            <p:ph idx="1"/>
          </p:nvPr>
        </p:nvSpPr>
        <p:spPr>
          <a:xfrm>
            <a:off x="457200" y="116632"/>
            <a:ext cx="8229600" cy="4104457"/>
          </a:xfrm>
        </p:spPr>
        <p:txBody>
          <a:bodyPr/>
          <a:lstStyle/>
          <a:p>
            <a:r>
              <a:rPr lang="hu-HU" b="1" dirty="0" smtClean="0">
                <a:latin typeface="Times New Roman" pitchFamily="18" charset="0"/>
                <a:cs typeface="Times New Roman" pitchFamily="18" charset="0"/>
              </a:rPr>
              <a:t>A kutyák munkatársként/munkaeszközként (például: őrkutyák, vadászkutyák, szánhúzókutyák, vakvezetőkutyák), terápiás állatként , házi kedvencként, táplálékforrásként (például a Csau csau)(elsősorban Kelet-Ázsiában, vagy éhínség idején) egyaránt szolgálják az embereket.</a:t>
            </a:r>
            <a:endParaRPr lang="ro-RO" b="1" dirty="0">
              <a:latin typeface="Times New Roman" pitchFamily="18" charset="0"/>
              <a:cs typeface="Times New Roman" pitchFamily="18" charset="0"/>
            </a:endParaRPr>
          </a:p>
        </p:txBody>
      </p:sp>
      <p:pic>
        <p:nvPicPr>
          <p:cNvPr id="2050" name="Picture 2"/>
          <p:cNvPicPr>
            <a:picLocks noChangeAspect="1" noChangeArrowheads="1"/>
          </p:cNvPicPr>
          <p:nvPr/>
        </p:nvPicPr>
        <p:blipFill>
          <a:blip r:embed="rId3" cstate="print"/>
          <a:srcRect/>
          <a:stretch>
            <a:fillRect/>
          </a:stretch>
        </p:blipFill>
        <p:spPr bwMode="auto">
          <a:xfrm>
            <a:off x="107504" y="4005064"/>
            <a:ext cx="3894324" cy="2592288"/>
          </a:xfrm>
          <a:prstGeom prst="rect">
            <a:avLst/>
          </a:prstGeom>
          <a:noFill/>
          <a:ln w="9525">
            <a:noFill/>
            <a:miter lim="800000"/>
            <a:headEnd/>
            <a:tailEnd/>
          </a:ln>
        </p:spPr>
      </p:pic>
      <p:pic>
        <p:nvPicPr>
          <p:cNvPr id="2051" name="Picture 3"/>
          <p:cNvPicPr>
            <a:picLocks noChangeAspect="1" noChangeArrowheads="1"/>
          </p:cNvPicPr>
          <p:nvPr/>
        </p:nvPicPr>
        <p:blipFill>
          <a:blip r:embed="rId4" cstate="print"/>
          <a:srcRect/>
          <a:stretch>
            <a:fillRect/>
          </a:stretch>
        </p:blipFill>
        <p:spPr bwMode="auto">
          <a:xfrm>
            <a:off x="4067944" y="4509120"/>
            <a:ext cx="2520280" cy="1584176"/>
          </a:xfrm>
          <a:prstGeom prst="rect">
            <a:avLst/>
          </a:prstGeom>
          <a:noFill/>
          <a:ln w="9525">
            <a:noFill/>
            <a:miter lim="800000"/>
            <a:headEnd/>
            <a:tailEnd/>
          </a:ln>
        </p:spPr>
      </p:pic>
      <p:pic>
        <p:nvPicPr>
          <p:cNvPr id="2053" name="Picture 5"/>
          <p:cNvPicPr>
            <a:picLocks noChangeAspect="1" noChangeArrowheads="1"/>
          </p:cNvPicPr>
          <p:nvPr/>
        </p:nvPicPr>
        <p:blipFill>
          <a:blip r:embed="rId5" cstate="print"/>
          <a:srcRect/>
          <a:stretch>
            <a:fillRect/>
          </a:stretch>
        </p:blipFill>
        <p:spPr bwMode="auto">
          <a:xfrm>
            <a:off x="6660232" y="4005064"/>
            <a:ext cx="2342331" cy="2342331"/>
          </a:xfrm>
          <a:prstGeom prst="rect">
            <a:avLst/>
          </a:prstGeom>
          <a:noFill/>
          <a:ln w="9525">
            <a:noFill/>
            <a:miter lim="800000"/>
            <a:headEnd/>
            <a:tailEnd/>
          </a:ln>
        </p:spPr>
      </p:pic>
    </p:spTree>
  </p:cSld>
  <p:clrMapOvr>
    <a:masterClrMapping/>
  </p:clrMapOvr>
  <p:transition>
    <p:dissolv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Cím 1"/>
          <p:cNvSpPr>
            <a:spLocks noGrp="1"/>
          </p:cNvSpPr>
          <p:nvPr>
            <p:ph type="title"/>
          </p:nvPr>
        </p:nvSpPr>
        <p:spPr>
          <a:xfrm>
            <a:off x="428596" y="571480"/>
            <a:ext cx="8258204" cy="1143008"/>
          </a:xfrm>
        </p:spPr>
        <p:txBody>
          <a:bodyPr>
            <a:normAutofit fontScale="90000"/>
          </a:bodyPr>
          <a:lstStyle/>
          <a:p>
            <a:r>
              <a:rPr lang="hu-HU" b="1" dirty="0" smtClean="0">
                <a:latin typeface="Algerian" pitchFamily="82" charset="0"/>
              </a:rPr>
              <a:t>Fajtáit feladatuk, hasznosításuk szerint csoportosítják</a:t>
            </a:r>
            <a:r>
              <a:rPr lang="hu-HU" dirty="0" smtClean="0">
                <a:latin typeface="Algerian" pitchFamily="82" charset="0"/>
              </a:rPr>
              <a:t>:</a:t>
            </a:r>
            <a:r>
              <a:rPr lang="hu-HU" dirty="0" smtClean="0"/>
              <a:t/>
            </a:r>
            <a:br>
              <a:rPr lang="hu-HU" dirty="0" smtClean="0"/>
            </a:br>
            <a:endParaRPr lang="hu-HU" dirty="0"/>
          </a:p>
        </p:txBody>
      </p:sp>
      <p:sp>
        <p:nvSpPr>
          <p:cNvPr id="6" name="Tartalom helye 5"/>
          <p:cNvSpPr>
            <a:spLocks noGrp="1"/>
          </p:cNvSpPr>
          <p:nvPr>
            <p:ph idx="1"/>
          </p:nvPr>
        </p:nvSpPr>
        <p:spPr>
          <a:xfrm>
            <a:off x="0" y="1857364"/>
            <a:ext cx="9144000" cy="4786346"/>
          </a:xfrm>
        </p:spPr>
        <p:txBody>
          <a:bodyPr>
            <a:normAutofit/>
          </a:bodyPr>
          <a:lstStyle/>
          <a:p>
            <a:r>
              <a:rPr lang="hu-HU" sz="4000" b="1" dirty="0" smtClean="0"/>
              <a:t>Munkakutyák</a:t>
            </a:r>
            <a:r>
              <a:rPr lang="hu-HU" sz="3600" b="1" dirty="0" smtClean="0"/>
              <a:t>:</a:t>
            </a:r>
            <a:r>
              <a:rPr lang="hu-HU" sz="3600" dirty="0" smtClean="0"/>
              <a:t> Őrző - védő kutyák, Szánhúzó kutyák, Mentőkutyák, Pásztor és terelőkutyák</a:t>
            </a:r>
          </a:p>
          <a:p>
            <a:r>
              <a:rPr lang="hu-HU" sz="4000" b="1" dirty="0" smtClean="0"/>
              <a:t>Vadászkutyák:</a:t>
            </a:r>
            <a:r>
              <a:rPr lang="hu-HU" b="1" dirty="0" smtClean="0"/>
              <a:t> </a:t>
            </a:r>
            <a:r>
              <a:rPr lang="hu-HU" sz="3600" dirty="0" smtClean="0"/>
              <a:t>Agarak, Kopók, Retrieverek, Spánielek, Tacskók, Terrierek, Vérebek és Vizslák</a:t>
            </a:r>
            <a:endParaRPr lang="hu-HU" sz="3500" dirty="0" smtClean="0"/>
          </a:p>
          <a:p>
            <a:r>
              <a:rPr lang="hu-HU" sz="4000" b="1" dirty="0" smtClean="0"/>
              <a:t>Kedvtelésből tartott vagy társasági kutyák: </a:t>
            </a:r>
            <a:r>
              <a:rPr lang="hu-HU" sz="3600" dirty="0" smtClean="0"/>
              <a:t>többnyire kis termetű kutyák</a:t>
            </a:r>
            <a:endParaRPr lang="hu-HU" sz="3500" dirty="0" smtClean="0"/>
          </a:p>
          <a:p>
            <a:endParaRPr lang="hu-HU" dirty="0"/>
          </a:p>
        </p:txBody>
      </p:sp>
    </p:spTree>
  </p:cSld>
  <p:clrMapOvr>
    <a:masterClrMapping/>
  </p:clrMapOvr>
  <p:transition>
    <p:zoom/>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3"/>
          <a:srcRect/>
          <a:stretch>
            <a:fillRect/>
          </a:stretch>
        </p:blipFill>
        <p:spPr bwMode="auto">
          <a:xfrm>
            <a:off x="214282" y="214290"/>
            <a:ext cx="3098909" cy="2714644"/>
          </a:xfrm>
          <a:prstGeom prst="rect">
            <a:avLst/>
          </a:prstGeom>
          <a:noFill/>
          <a:ln w="9525">
            <a:noFill/>
            <a:miter lim="800000"/>
            <a:headEnd/>
            <a:tailEnd/>
          </a:ln>
          <a:effectLst/>
        </p:spPr>
      </p:pic>
      <p:sp>
        <p:nvSpPr>
          <p:cNvPr id="14" name="Szövegdoboz 13"/>
          <p:cNvSpPr txBox="1"/>
          <p:nvPr/>
        </p:nvSpPr>
        <p:spPr>
          <a:xfrm>
            <a:off x="3214678" y="214290"/>
            <a:ext cx="2500330" cy="2062103"/>
          </a:xfrm>
          <a:prstGeom prst="rect">
            <a:avLst/>
          </a:prstGeom>
          <a:noFill/>
        </p:spPr>
        <p:txBody>
          <a:bodyPr wrap="square" rtlCol="0">
            <a:spAutoFit/>
          </a:bodyPr>
          <a:lstStyle/>
          <a:p>
            <a:r>
              <a:rPr lang="hu-HU" sz="3600" b="1" dirty="0" err="1" smtClean="0"/>
              <a:t>Bullmasztiff</a:t>
            </a:r>
            <a:endParaRPr lang="hu-HU" sz="3600" b="1" dirty="0" smtClean="0"/>
          </a:p>
          <a:p>
            <a:r>
              <a:rPr lang="hu-HU" dirty="0" smtClean="0"/>
              <a:t>(őrző – védő kutya)</a:t>
            </a:r>
          </a:p>
          <a:p>
            <a:endParaRPr lang="hu-HU" sz="3600" dirty="0"/>
          </a:p>
        </p:txBody>
      </p:sp>
      <p:sp>
        <p:nvSpPr>
          <p:cNvPr id="15" name="Kanyar felfelé 14"/>
          <p:cNvSpPr/>
          <p:nvPr/>
        </p:nvSpPr>
        <p:spPr>
          <a:xfrm>
            <a:off x="3428992" y="1714488"/>
            <a:ext cx="357190" cy="428628"/>
          </a:xfrm>
          <a:prstGeom prst="ben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u-HU"/>
          </a:p>
        </p:txBody>
      </p:sp>
      <p:pic>
        <p:nvPicPr>
          <p:cNvPr id="2052" name="Picture 4"/>
          <p:cNvPicPr>
            <a:picLocks noChangeAspect="1" noChangeArrowheads="1"/>
          </p:cNvPicPr>
          <p:nvPr/>
        </p:nvPicPr>
        <p:blipFill>
          <a:blip r:embed="rId4"/>
          <a:srcRect/>
          <a:stretch>
            <a:fillRect/>
          </a:stretch>
        </p:blipFill>
        <p:spPr bwMode="auto">
          <a:xfrm>
            <a:off x="6143636" y="214290"/>
            <a:ext cx="2786062" cy="2930008"/>
          </a:xfrm>
          <a:prstGeom prst="rect">
            <a:avLst/>
          </a:prstGeom>
          <a:noFill/>
          <a:ln w="9525">
            <a:noFill/>
            <a:miter lim="800000"/>
            <a:headEnd/>
            <a:tailEnd/>
          </a:ln>
          <a:effectLst/>
        </p:spPr>
      </p:pic>
      <p:sp>
        <p:nvSpPr>
          <p:cNvPr id="17" name="Szövegdoboz 16"/>
          <p:cNvSpPr txBox="1"/>
          <p:nvPr/>
        </p:nvSpPr>
        <p:spPr>
          <a:xfrm>
            <a:off x="4071934" y="1571612"/>
            <a:ext cx="2071702" cy="1631216"/>
          </a:xfrm>
          <a:prstGeom prst="rect">
            <a:avLst/>
          </a:prstGeom>
          <a:noFill/>
        </p:spPr>
        <p:txBody>
          <a:bodyPr wrap="square" rtlCol="0">
            <a:spAutoFit/>
          </a:bodyPr>
          <a:lstStyle/>
          <a:p>
            <a:r>
              <a:rPr lang="hu-HU" sz="3600" b="1" dirty="0" smtClean="0"/>
              <a:t>Alaszkai </a:t>
            </a:r>
            <a:r>
              <a:rPr lang="hu-HU" sz="3600" b="1" dirty="0" err="1" smtClean="0"/>
              <a:t>malamut</a:t>
            </a:r>
            <a:endParaRPr lang="hu-HU" sz="3600" b="1" dirty="0" smtClean="0"/>
          </a:p>
          <a:p>
            <a:r>
              <a:rPr lang="hu-HU" dirty="0" smtClean="0"/>
              <a:t>(Szánhúzó)</a:t>
            </a:r>
            <a:endParaRPr lang="hu-HU" dirty="0"/>
          </a:p>
        </p:txBody>
      </p:sp>
      <p:sp>
        <p:nvSpPr>
          <p:cNvPr id="18" name="Jobbra nyíl 17"/>
          <p:cNvSpPr/>
          <p:nvPr/>
        </p:nvSpPr>
        <p:spPr>
          <a:xfrm>
            <a:off x="5786446" y="2786058"/>
            <a:ext cx="285752" cy="42862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u-HU"/>
          </a:p>
        </p:txBody>
      </p:sp>
      <p:pic>
        <p:nvPicPr>
          <p:cNvPr id="2053" name="Picture 5"/>
          <p:cNvPicPr>
            <a:picLocks noChangeAspect="1" noChangeArrowheads="1"/>
          </p:cNvPicPr>
          <p:nvPr/>
        </p:nvPicPr>
        <p:blipFill>
          <a:blip r:embed="rId5"/>
          <a:srcRect/>
          <a:stretch>
            <a:fillRect/>
          </a:stretch>
        </p:blipFill>
        <p:spPr bwMode="auto">
          <a:xfrm>
            <a:off x="4929190" y="4143380"/>
            <a:ext cx="3966870" cy="2500330"/>
          </a:xfrm>
          <a:prstGeom prst="rect">
            <a:avLst/>
          </a:prstGeom>
          <a:noFill/>
          <a:ln w="9525">
            <a:noFill/>
            <a:miter lim="800000"/>
            <a:headEnd/>
            <a:tailEnd/>
          </a:ln>
          <a:effectLst/>
        </p:spPr>
      </p:pic>
      <p:sp>
        <p:nvSpPr>
          <p:cNvPr id="20" name="Szövegdoboz 19"/>
          <p:cNvSpPr txBox="1"/>
          <p:nvPr/>
        </p:nvSpPr>
        <p:spPr>
          <a:xfrm>
            <a:off x="5929322" y="3071810"/>
            <a:ext cx="2571768" cy="1077218"/>
          </a:xfrm>
          <a:prstGeom prst="rect">
            <a:avLst/>
          </a:prstGeom>
          <a:noFill/>
        </p:spPr>
        <p:txBody>
          <a:bodyPr wrap="square" rtlCol="0">
            <a:spAutoFit/>
          </a:bodyPr>
          <a:lstStyle/>
          <a:p>
            <a:r>
              <a:rPr lang="hu-HU" sz="3600" b="1" dirty="0" smtClean="0"/>
              <a:t>Bernáthegyi</a:t>
            </a:r>
          </a:p>
          <a:p>
            <a:r>
              <a:rPr lang="hu-HU" dirty="0" smtClean="0"/>
              <a:t>(Mentőkutya)</a:t>
            </a:r>
            <a:endParaRPr lang="hu-HU" dirty="0"/>
          </a:p>
        </p:txBody>
      </p:sp>
      <p:sp>
        <p:nvSpPr>
          <p:cNvPr id="21" name="Szalagnyíl lefelé 20"/>
          <p:cNvSpPr/>
          <p:nvPr/>
        </p:nvSpPr>
        <p:spPr>
          <a:xfrm>
            <a:off x="8001024" y="3643314"/>
            <a:ext cx="928694" cy="428628"/>
          </a:xfrm>
          <a:prstGeom prst="curvedDownArrow">
            <a:avLst>
              <a:gd name="adj1" fmla="val 25000"/>
              <a:gd name="adj2" fmla="val 85821"/>
              <a:gd name="adj3" fmla="val 4248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u-HU">
              <a:solidFill>
                <a:schemeClr val="tx1"/>
              </a:solidFill>
            </a:endParaRPr>
          </a:p>
        </p:txBody>
      </p:sp>
      <p:pic>
        <p:nvPicPr>
          <p:cNvPr id="2054" name="Picture 6"/>
          <p:cNvPicPr>
            <a:picLocks noChangeAspect="1" noChangeArrowheads="1"/>
          </p:cNvPicPr>
          <p:nvPr/>
        </p:nvPicPr>
        <p:blipFill>
          <a:blip r:embed="rId6"/>
          <a:srcRect/>
          <a:stretch>
            <a:fillRect/>
          </a:stretch>
        </p:blipFill>
        <p:spPr bwMode="auto">
          <a:xfrm>
            <a:off x="500034" y="4214794"/>
            <a:ext cx="3519061" cy="2643206"/>
          </a:xfrm>
          <a:prstGeom prst="rect">
            <a:avLst/>
          </a:prstGeom>
          <a:noFill/>
          <a:ln w="9525">
            <a:noFill/>
            <a:miter lim="800000"/>
            <a:headEnd/>
            <a:tailEnd/>
          </a:ln>
          <a:effectLst/>
        </p:spPr>
      </p:pic>
      <p:sp>
        <p:nvSpPr>
          <p:cNvPr id="23" name="Szövegdoboz 22"/>
          <p:cNvSpPr txBox="1"/>
          <p:nvPr/>
        </p:nvSpPr>
        <p:spPr>
          <a:xfrm>
            <a:off x="214282" y="2928934"/>
            <a:ext cx="3500462" cy="1200329"/>
          </a:xfrm>
          <a:prstGeom prst="rect">
            <a:avLst/>
          </a:prstGeom>
          <a:noFill/>
        </p:spPr>
        <p:txBody>
          <a:bodyPr wrap="square" rtlCol="0">
            <a:spAutoFit/>
          </a:bodyPr>
          <a:lstStyle/>
          <a:p>
            <a:r>
              <a:rPr lang="hu-HU" sz="3600" b="1" dirty="0" smtClean="0"/>
              <a:t>Nagy svájci pásztorkutya</a:t>
            </a:r>
            <a:endParaRPr lang="hu-HU" sz="3600" b="1" dirty="0"/>
          </a:p>
        </p:txBody>
      </p:sp>
      <p:sp>
        <p:nvSpPr>
          <p:cNvPr id="24" name="Lefelé nyíl 23"/>
          <p:cNvSpPr/>
          <p:nvPr/>
        </p:nvSpPr>
        <p:spPr>
          <a:xfrm>
            <a:off x="2928926" y="3714752"/>
            <a:ext cx="500066" cy="50006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u-HU"/>
          </a:p>
        </p:txBody>
      </p:sp>
    </p:spTree>
  </p:cSld>
  <p:clrMapOvr>
    <a:masterClrMapping/>
  </p:clrMapOvr>
  <p:transition>
    <p:newsflash/>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a:srcRect/>
          <a:stretch>
            <a:fillRect/>
          </a:stretch>
        </p:blipFill>
        <p:spPr bwMode="auto">
          <a:xfrm>
            <a:off x="571472" y="357166"/>
            <a:ext cx="3846662" cy="3000396"/>
          </a:xfrm>
          <a:prstGeom prst="rect">
            <a:avLst/>
          </a:prstGeom>
          <a:noFill/>
          <a:ln w="9525">
            <a:noFill/>
            <a:miter lim="800000"/>
            <a:headEnd/>
            <a:tailEnd/>
          </a:ln>
          <a:effectLst/>
        </p:spPr>
      </p:pic>
      <p:sp>
        <p:nvSpPr>
          <p:cNvPr id="5" name="Szövegdoboz 4"/>
          <p:cNvSpPr txBox="1"/>
          <p:nvPr/>
        </p:nvSpPr>
        <p:spPr>
          <a:xfrm>
            <a:off x="4857752" y="928670"/>
            <a:ext cx="3500462" cy="1077218"/>
          </a:xfrm>
          <a:prstGeom prst="rect">
            <a:avLst/>
          </a:prstGeom>
          <a:noFill/>
        </p:spPr>
        <p:txBody>
          <a:bodyPr wrap="square" rtlCol="0">
            <a:spAutoFit/>
          </a:bodyPr>
          <a:lstStyle/>
          <a:p>
            <a:r>
              <a:rPr lang="hu-HU" sz="3600" b="1" dirty="0" smtClean="0"/>
              <a:t>Hamilton kopó</a:t>
            </a:r>
          </a:p>
          <a:p>
            <a:r>
              <a:rPr lang="hu-HU" dirty="0" smtClean="0"/>
              <a:t>(Vadászkutya)</a:t>
            </a:r>
            <a:endParaRPr lang="hu-HU" dirty="0"/>
          </a:p>
        </p:txBody>
      </p:sp>
      <p:pic>
        <p:nvPicPr>
          <p:cNvPr id="3075" name="Picture 3"/>
          <p:cNvPicPr>
            <a:picLocks noChangeAspect="1" noChangeArrowheads="1"/>
          </p:cNvPicPr>
          <p:nvPr/>
        </p:nvPicPr>
        <p:blipFill>
          <a:blip r:embed="rId4"/>
          <a:srcRect/>
          <a:stretch>
            <a:fillRect/>
          </a:stretch>
        </p:blipFill>
        <p:spPr bwMode="auto">
          <a:xfrm>
            <a:off x="4429124" y="3357562"/>
            <a:ext cx="4564094" cy="3286148"/>
          </a:xfrm>
          <a:prstGeom prst="rect">
            <a:avLst/>
          </a:prstGeom>
          <a:noFill/>
          <a:ln w="9525">
            <a:noFill/>
            <a:miter lim="800000"/>
            <a:headEnd/>
            <a:tailEnd/>
          </a:ln>
          <a:effectLst/>
        </p:spPr>
      </p:pic>
      <p:sp>
        <p:nvSpPr>
          <p:cNvPr id="7" name="Szövegdoboz 6"/>
          <p:cNvSpPr txBox="1"/>
          <p:nvPr/>
        </p:nvSpPr>
        <p:spPr>
          <a:xfrm>
            <a:off x="1142976" y="4429132"/>
            <a:ext cx="3143272" cy="1508105"/>
          </a:xfrm>
          <a:prstGeom prst="rect">
            <a:avLst/>
          </a:prstGeom>
          <a:noFill/>
        </p:spPr>
        <p:txBody>
          <a:bodyPr wrap="square" rtlCol="0">
            <a:spAutoFit/>
          </a:bodyPr>
          <a:lstStyle/>
          <a:p>
            <a:r>
              <a:rPr lang="hu-HU" sz="3600" b="1" dirty="0" smtClean="0"/>
              <a:t>Tibeti spániel</a:t>
            </a:r>
          </a:p>
          <a:p>
            <a:r>
              <a:rPr lang="hu-HU" dirty="0" smtClean="0"/>
              <a:t>(Kedvtelésből tartott kutya)</a:t>
            </a:r>
            <a:endParaRPr lang="hu-HU" dirty="0"/>
          </a:p>
        </p:txBody>
      </p:sp>
    </p:spTree>
  </p:cSld>
  <p:clrMapOvr>
    <a:masterClrMapping/>
  </p:clrMapOvr>
  <p:transition>
    <p:wheel spokes="8"/>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Cím 1"/>
          <p:cNvSpPr>
            <a:spLocks noGrp="1"/>
          </p:cNvSpPr>
          <p:nvPr>
            <p:ph type="title"/>
          </p:nvPr>
        </p:nvSpPr>
        <p:spPr>
          <a:xfrm>
            <a:off x="428596" y="0"/>
            <a:ext cx="8229600" cy="714356"/>
          </a:xfrm>
        </p:spPr>
        <p:txBody>
          <a:bodyPr>
            <a:normAutofit fontScale="90000"/>
          </a:bodyPr>
          <a:lstStyle/>
          <a:p>
            <a:r>
              <a:rPr lang="hu-HU"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Berlin Sans FB Demi" pitchFamily="34" charset="0"/>
              </a:rPr>
              <a:t>A kutya testfelépítése</a:t>
            </a:r>
            <a:endParaRPr lang="hu-HU"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Berlin Sans FB Demi" pitchFamily="34" charset="0"/>
            </a:endParaRPr>
          </a:p>
        </p:txBody>
      </p:sp>
      <p:pic>
        <p:nvPicPr>
          <p:cNvPr id="4099" name="Picture 3"/>
          <p:cNvPicPr>
            <a:picLocks noGrp="1" noChangeAspect="1" noChangeArrowheads="1"/>
          </p:cNvPicPr>
          <p:nvPr>
            <p:ph idx="1"/>
          </p:nvPr>
        </p:nvPicPr>
        <p:blipFill>
          <a:blip r:embed="rId3"/>
          <a:srcRect/>
          <a:stretch>
            <a:fillRect/>
          </a:stretch>
        </p:blipFill>
        <p:spPr bwMode="auto">
          <a:xfrm>
            <a:off x="928662" y="785794"/>
            <a:ext cx="7286676" cy="5829341"/>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wheel spokes="2"/>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by="(-#ppt_w*2)" calcmode="lin" valueType="num">
                                      <p:cBhvr rctx="PPT">
                                        <p:cTn id="7" dur="500" autoRev="1" fill="hold">
                                          <p:stCondLst>
                                            <p:cond delay="0"/>
                                          </p:stCondLst>
                                        </p:cTn>
                                        <p:tgtEl>
                                          <p:spTgt spid="2"/>
                                        </p:tgtEl>
                                        <p:attrNameLst>
                                          <p:attrName>ppt_w</p:attrName>
                                        </p:attrNameLst>
                                      </p:cBhvr>
                                    </p:anim>
                                    <p:anim by="(#ppt_w*0.50)" calcmode="lin" valueType="num">
                                      <p:cBhvr>
                                        <p:cTn id="8" dur="500" decel="50000" autoRev="1" fill="hold">
                                          <p:stCondLst>
                                            <p:cond delay="0"/>
                                          </p:stCondLst>
                                        </p:cTn>
                                        <p:tgtEl>
                                          <p:spTgt spid="2"/>
                                        </p:tgtEl>
                                        <p:attrNameLst>
                                          <p:attrName>ppt_x</p:attrName>
                                        </p:attrNameLst>
                                      </p:cBhvr>
                                    </p:anim>
                                    <p:anim from="(-#ppt_h/2)" to="(#ppt_y)" calcmode="lin" valueType="num">
                                      <p:cBhvr>
                                        <p:cTn id="9" dur="1000" fill="hold">
                                          <p:stCondLst>
                                            <p:cond delay="0"/>
                                          </p:stCondLst>
                                        </p:cTn>
                                        <p:tgtEl>
                                          <p:spTgt spid="2"/>
                                        </p:tgtEl>
                                        <p:attrNameLst>
                                          <p:attrName>ppt_y</p:attrName>
                                        </p:attrNameLst>
                                      </p:cBhvr>
                                    </p:anim>
                                    <p:animRot by="21600000">
                                      <p:cBhvr>
                                        <p:cTn id="10" dur="1000" fill="hold">
                                          <p:stCondLst>
                                            <p:cond delay="0"/>
                                          </p:stCondLst>
                                        </p:cTn>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Temă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500</TotalTime>
  <Words>972</Words>
  <Application>Microsoft Office PowerPoint</Application>
  <PresentationFormat>Expunere pe ecran (4:3)</PresentationFormat>
  <Paragraphs>84</Paragraphs>
  <Slides>21</Slides>
  <Notes>0</Notes>
  <HiddenSlides>0</HiddenSlides>
  <MMClips>1</MMClips>
  <ScaleCrop>false</ScaleCrop>
  <HeadingPairs>
    <vt:vector size="4" baseType="variant">
      <vt:variant>
        <vt:lpstr>Temă</vt:lpstr>
      </vt:variant>
      <vt:variant>
        <vt:i4>1</vt:i4>
      </vt:variant>
      <vt:variant>
        <vt:lpstr>Titluri diapozitive</vt:lpstr>
      </vt:variant>
      <vt:variant>
        <vt:i4>21</vt:i4>
      </vt:variant>
    </vt:vector>
  </HeadingPairs>
  <TitlesOfParts>
    <vt:vector size="22" baseType="lpstr">
      <vt:lpstr>Temă Office</vt:lpstr>
      <vt:lpstr>A kutyák világa</vt:lpstr>
      <vt:lpstr>Diapozitivul 2</vt:lpstr>
      <vt:lpstr>Diapozitivul 3</vt:lpstr>
      <vt:lpstr> Elnevezései</vt:lpstr>
      <vt:lpstr>Diapozitivul 5</vt:lpstr>
      <vt:lpstr>Fajtáit feladatuk, hasznosításuk szerint csoportosítják: </vt:lpstr>
      <vt:lpstr>Diapozitivul 7</vt:lpstr>
      <vt:lpstr>Diapozitivul 8</vt:lpstr>
      <vt:lpstr>A kutya testfelépítése</vt:lpstr>
      <vt:lpstr>A Moszkvai őrkutya arányai</vt:lpstr>
      <vt:lpstr>Az alkat előnyei</vt:lpstr>
      <vt:lpstr>Diapozitivul 12</vt:lpstr>
      <vt:lpstr>Érzékszervek </vt:lpstr>
      <vt:lpstr>Praktikus hőszabályozó berendezés</vt:lpstr>
      <vt:lpstr>Érzékeny „RADAR”</vt:lpstr>
      <vt:lpstr>Figyelő kutyaszemek</vt:lpstr>
      <vt:lpstr>Testbeszéd</vt:lpstr>
      <vt:lpstr>Diapozitivul 18</vt:lpstr>
      <vt:lpstr>A kutyák oltásai</vt:lpstr>
      <vt:lpstr>„Kutyás” beszéd</vt:lpstr>
      <vt:lpstr>Készítette:</vt:lpstr>
    </vt:vector>
  </TitlesOfParts>
  <Company>Unitate Scolara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 kutyák világa</dc:title>
  <dc:creator>DarkUser</dc:creator>
  <cp:lastModifiedBy>Scoala</cp:lastModifiedBy>
  <cp:revision>44</cp:revision>
  <dcterms:created xsi:type="dcterms:W3CDTF">2011-11-02T11:28:26Z</dcterms:created>
  <dcterms:modified xsi:type="dcterms:W3CDTF">2011-11-09T20:57:02Z</dcterms:modified>
</cp:coreProperties>
</file>