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797" autoAdjust="0"/>
    <p:restoredTop sz="94660"/>
  </p:normalViewPr>
  <p:slideViewPr>
    <p:cSldViewPr>
      <p:cViewPr varScale="1">
        <p:scale>
          <a:sx n="92" d="100"/>
          <a:sy n="92" d="100"/>
        </p:scale>
        <p:origin x="-11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aie_de_lucru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o-RO"/>
  <c:chart>
    <c:plotArea>
      <c:layout/>
      <c:barChart>
        <c:barDir val="col"/>
        <c:grouping val="clustered"/>
        <c:ser>
          <c:idx val="0"/>
          <c:order val="0"/>
          <c:tx>
            <c:strRef>
              <c:f>Munka1!$B$1</c:f>
              <c:strCache>
                <c:ptCount val="1"/>
                <c:pt idx="0">
                  <c:v>Oszlop1</c:v>
                </c:pt>
              </c:strCache>
            </c:strRef>
          </c:tx>
          <c:cat>
            <c:strRef>
              <c:f>Munka1!$A$2:$A$8</c:f>
              <c:strCache>
                <c:ptCount val="7"/>
                <c:pt idx="0">
                  <c:v>Afrikai lemez</c:v>
                </c:pt>
                <c:pt idx="1">
                  <c:v>Antarktiszi lemez</c:v>
                </c:pt>
                <c:pt idx="2">
                  <c:v>Ausztráliai lemez</c:v>
                </c:pt>
                <c:pt idx="3">
                  <c:v>Eurázsiai lemez</c:v>
                </c:pt>
                <c:pt idx="4">
                  <c:v>Észak-Amerikai lemez</c:v>
                </c:pt>
                <c:pt idx="5">
                  <c:v>Dél-Amerikai lemez</c:v>
                </c:pt>
                <c:pt idx="6">
                  <c:v>Csendes-óceáni lemez</c:v>
                </c:pt>
              </c:strCache>
            </c:strRef>
          </c:cat>
          <c:val>
            <c:numRef>
              <c:f>Munka1!$B$2:$B$8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Sorozat 2</c:v>
                </c:pt>
              </c:strCache>
            </c:strRef>
          </c:tx>
          <c:cat>
            <c:strRef>
              <c:f>Munka1!$A$2:$A$8</c:f>
              <c:strCache>
                <c:ptCount val="7"/>
                <c:pt idx="0">
                  <c:v>Afrikai lemez</c:v>
                </c:pt>
                <c:pt idx="1">
                  <c:v>Antarktiszi lemez</c:v>
                </c:pt>
                <c:pt idx="2">
                  <c:v>Ausztráliai lemez</c:v>
                </c:pt>
                <c:pt idx="3">
                  <c:v>Eurázsiai lemez</c:v>
                </c:pt>
                <c:pt idx="4">
                  <c:v>Észak-Amerikai lemez</c:v>
                </c:pt>
                <c:pt idx="5">
                  <c:v>Dél-Amerikai lemez</c:v>
                </c:pt>
                <c:pt idx="6">
                  <c:v>Csendes-óceáni lemez</c:v>
                </c:pt>
              </c:strCache>
            </c:strRef>
          </c:cat>
          <c:val>
            <c:numRef>
              <c:f>Munka1!$C$2:$C$8</c:f>
              <c:numCache>
                <c:formatCode>General</c:formatCode>
                <c:ptCount val="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6.4</c:v>
                </c:pt>
                <c:pt idx="5">
                  <c:v>8.6</c:v>
                </c:pt>
                <c:pt idx="6">
                  <c:v>4.5</c:v>
                </c:pt>
              </c:numCache>
            </c:numRef>
          </c:val>
        </c:ser>
        <c:ser>
          <c:idx val="2"/>
          <c:order val="2"/>
          <c:tx>
            <c:strRef>
              <c:f>Munka1!$D$1</c:f>
              <c:strCache>
                <c:ptCount val="1"/>
                <c:pt idx="0">
                  <c:v>Sorozat 3</c:v>
                </c:pt>
              </c:strCache>
            </c:strRef>
          </c:tx>
          <c:cat>
            <c:strRef>
              <c:f>Munka1!$A$2:$A$8</c:f>
              <c:strCache>
                <c:ptCount val="7"/>
                <c:pt idx="0">
                  <c:v>Afrikai lemez</c:v>
                </c:pt>
                <c:pt idx="1">
                  <c:v>Antarktiszi lemez</c:v>
                </c:pt>
                <c:pt idx="2">
                  <c:v>Ausztráliai lemez</c:v>
                </c:pt>
                <c:pt idx="3">
                  <c:v>Eurázsiai lemez</c:v>
                </c:pt>
                <c:pt idx="4">
                  <c:v>Észak-Amerikai lemez</c:v>
                </c:pt>
                <c:pt idx="5">
                  <c:v>Dél-Amerikai lemez</c:v>
                </c:pt>
                <c:pt idx="6">
                  <c:v>Csendes-óceáni lemez</c:v>
                </c:pt>
              </c:strCache>
            </c:strRef>
          </c:cat>
          <c:val>
            <c:numRef>
              <c:f>Munka1!$D$2:$D$8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3</c:v>
                </c:pt>
                <c:pt idx="5">
                  <c:v>1</c:v>
                </c:pt>
                <c:pt idx="6">
                  <c:v>4</c:v>
                </c:pt>
              </c:numCache>
            </c:numRef>
          </c:val>
        </c:ser>
        <c:axId val="100659968"/>
        <c:axId val="100661504"/>
      </c:barChart>
      <c:catAx>
        <c:axId val="100659968"/>
        <c:scaling>
          <c:orientation val="minMax"/>
        </c:scaling>
        <c:axPos val="b"/>
        <c:numFmt formatCode="General" sourceLinked="1"/>
        <c:tickLblPos val="nextTo"/>
        <c:crossAx val="100661504"/>
        <c:crosses val="autoZero"/>
        <c:auto val="1"/>
        <c:lblAlgn val="ctr"/>
        <c:lblOffset val="100"/>
      </c:catAx>
      <c:valAx>
        <c:axId val="100661504"/>
        <c:scaling>
          <c:orientation val="minMax"/>
        </c:scaling>
        <c:axPos val="l"/>
        <c:majorGridlines/>
        <c:numFmt formatCode="General" sourceLinked="1"/>
        <c:tickLblPos val="nextTo"/>
        <c:crossAx val="10065996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o-RO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977326-5537-41AE-ADA7-45417F988595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646D73-5F66-4970-8378-535F241E0688}">
      <dgm:prSet phldrT="[Szöveg]"/>
      <dgm:spPr>
        <a:solidFill>
          <a:srgbClr val="92D050"/>
        </a:solidFill>
      </dgm:spPr>
      <dgm:t>
        <a:bodyPr/>
        <a:lstStyle/>
        <a:p>
          <a:r>
            <a:rPr lang="hu-HU" dirty="0" smtClean="0"/>
            <a:t>KONTINENSEK</a:t>
          </a:r>
          <a:endParaRPr lang="en-US" dirty="0"/>
        </a:p>
      </dgm:t>
    </dgm:pt>
    <dgm:pt modelId="{7C4EDA02-DA31-4DCF-AB83-39DE10921E67}" type="parTrans" cxnId="{087273E8-1800-4DC0-841A-D36882A54CF0}">
      <dgm:prSet/>
      <dgm:spPr/>
      <dgm:t>
        <a:bodyPr/>
        <a:lstStyle/>
        <a:p>
          <a:endParaRPr lang="en-US"/>
        </a:p>
      </dgm:t>
    </dgm:pt>
    <dgm:pt modelId="{310FEAE9-7091-4C56-BDC4-6E070AAAD459}" type="sibTrans" cxnId="{087273E8-1800-4DC0-841A-D36882A54CF0}">
      <dgm:prSet/>
      <dgm:spPr/>
      <dgm:t>
        <a:bodyPr/>
        <a:lstStyle/>
        <a:p>
          <a:endParaRPr lang="en-US"/>
        </a:p>
      </dgm:t>
    </dgm:pt>
    <dgm:pt modelId="{0F818A8C-977F-4B22-981A-BAA44EB8B68C}">
      <dgm:prSet phldrT="[Szöveg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hu-HU" dirty="0" smtClean="0"/>
            <a:t>Európa</a:t>
          </a:r>
          <a:endParaRPr lang="en-US" dirty="0"/>
        </a:p>
      </dgm:t>
    </dgm:pt>
    <dgm:pt modelId="{BA378FD9-B161-45B9-8C07-C6C8FCCA7959}" type="parTrans" cxnId="{44DC12AB-E428-4B78-B994-ABC2B92093BC}">
      <dgm:prSet/>
      <dgm:spPr/>
      <dgm:t>
        <a:bodyPr/>
        <a:lstStyle/>
        <a:p>
          <a:endParaRPr lang="en-US"/>
        </a:p>
      </dgm:t>
    </dgm:pt>
    <dgm:pt modelId="{FE2CB3BC-CD54-433D-80DD-90C7837A3C60}" type="sibTrans" cxnId="{44DC12AB-E428-4B78-B994-ABC2B92093BC}">
      <dgm:prSet/>
      <dgm:spPr/>
      <dgm:t>
        <a:bodyPr/>
        <a:lstStyle/>
        <a:p>
          <a:endParaRPr lang="en-US"/>
        </a:p>
      </dgm:t>
    </dgm:pt>
    <dgm:pt modelId="{521CCCC6-40F3-4420-A103-BDCCBF3FB4A0}">
      <dgm:prSet phldrT="[Szöveg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hu-HU" dirty="0" smtClean="0"/>
            <a:t>Ázsia</a:t>
          </a:r>
          <a:endParaRPr lang="en-US" dirty="0"/>
        </a:p>
      </dgm:t>
    </dgm:pt>
    <dgm:pt modelId="{F58EB54D-C1A6-4856-AF44-D2847CDFF1EE}" type="parTrans" cxnId="{56A269E8-7E14-4646-9CE2-DF3A934B64BE}">
      <dgm:prSet/>
      <dgm:spPr/>
      <dgm:t>
        <a:bodyPr/>
        <a:lstStyle/>
        <a:p>
          <a:endParaRPr lang="en-US"/>
        </a:p>
      </dgm:t>
    </dgm:pt>
    <dgm:pt modelId="{88D37DBA-1237-49C1-9218-9ECBAC26FE42}" type="sibTrans" cxnId="{56A269E8-7E14-4646-9CE2-DF3A934B64BE}">
      <dgm:prSet/>
      <dgm:spPr/>
      <dgm:t>
        <a:bodyPr/>
        <a:lstStyle/>
        <a:p>
          <a:endParaRPr lang="en-US"/>
        </a:p>
      </dgm:t>
    </dgm:pt>
    <dgm:pt modelId="{B7989338-7C6D-4FF0-A91A-24A354AF55BD}">
      <dgm:prSet phldrT="[Szöveg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hu-HU" dirty="0" smtClean="0"/>
            <a:t>Afrika</a:t>
          </a:r>
          <a:endParaRPr lang="en-US" dirty="0"/>
        </a:p>
      </dgm:t>
    </dgm:pt>
    <dgm:pt modelId="{C109FC69-8AE1-40E4-8CC5-FB9C6CF3FDCC}" type="parTrans" cxnId="{C50D83D6-E299-471D-B1DD-4098A019B3D5}">
      <dgm:prSet/>
      <dgm:spPr/>
      <dgm:t>
        <a:bodyPr/>
        <a:lstStyle/>
        <a:p>
          <a:endParaRPr lang="en-US"/>
        </a:p>
      </dgm:t>
    </dgm:pt>
    <dgm:pt modelId="{2ECEB945-DA13-4989-9AF3-9231BEA8EE22}" type="sibTrans" cxnId="{C50D83D6-E299-471D-B1DD-4098A019B3D5}">
      <dgm:prSet/>
      <dgm:spPr/>
      <dgm:t>
        <a:bodyPr/>
        <a:lstStyle/>
        <a:p>
          <a:endParaRPr lang="en-US"/>
        </a:p>
      </dgm:t>
    </dgm:pt>
    <dgm:pt modelId="{9DF1BD67-92CA-497B-BCD7-A82DEB67920D}">
      <dgm:prSet phldrT="[Szöveg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hu-HU" dirty="0" smtClean="0"/>
            <a:t>Amerika</a:t>
          </a:r>
          <a:endParaRPr lang="en-US" dirty="0"/>
        </a:p>
      </dgm:t>
    </dgm:pt>
    <dgm:pt modelId="{BB6B225B-0B9E-4E95-A4F1-5BA9DB0CD1DD}" type="parTrans" cxnId="{026BBF25-86CA-49C1-8B7B-137BD22D0BBC}">
      <dgm:prSet/>
      <dgm:spPr/>
      <dgm:t>
        <a:bodyPr/>
        <a:lstStyle/>
        <a:p>
          <a:endParaRPr lang="en-US"/>
        </a:p>
      </dgm:t>
    </dgm:pt>
    <dgm:pt modelId="{4182EE86-9591-42F5-89F5-E82CAD26ED97}" type="sibTrans" cxnId="{026BBF25-86CA-49C1-8B7B-137BD22D0BBC}">
      <dgm:prSet/>
      <dgm:spPr/>
      <dgm:t>
        <a:bodyPr/>
        <a:lstStyle/>
        <a:p>
          <a:endParaRPr lang="en-US"/>
        </a:p>
      </dgm:t>
    </dgm:pt>
    <dgm:pt modelId="{7F2133A3-B51E-4EA5-9DC7-E1959AB33592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hu-HU" dirty="0" smtClean="0"/>
            <a:t>Ausztrália és Óceánia</a:t>
          </a:r>
          <a:endParaRPr lang="en-US" dirty="0"/>
        </a:p>
      </dgm:t>
    </dgm:pt>
    <dgm:pt modelId="{2A3B0592-9812-47A1-BEDA-379E031F9978}" type="parTrans" cxnId="{E4DD5E20-19C3-4985-8048-C70B02F349DB}">
      <dgm:prSet/>
      <dgm:spPr/>
      <dgm:t>
        <a:bodyPr/>
        <a:lstStyle/>
        <a:p>
          <a:endParaRPr lang="en-US"/>
        </a:p>
      </dgm:t>
    </dgm:pt>
    <dgm:pt modelId="{8E80DFE4-8F7A-4CE8-9AF0-D2F78EA03E49}" type="sibTrans" cxnId="{E4DD5E20-19C3-4985-8048-C70B02F349DB}">
      <dgm:prSet/>
      <dgm:spPr/>
      <dgm:t>
        <a:bodyPr/>
        <a:lstStyle/>
        <a:p>
          <a:endParaRPr lang="en-US"/>
        </a:p>
      </dgm:t>
    </dgm:pt>
    <dgm:pt modelId="{6F07B2BF-523F-497D-A279-33EDBCDA777E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hu-HU" dirty="0" smtClean="0"/>
            <a:t>Antarktisz</a:t>
          </a:r>
          <a:endParaRPr lang="en-US" dirty="0"/>
        </a:p>
      </dgm:t>
    </dgm:pt>
    <dgm:pt modelId="{0B90792F-E2EA-4671-A28D-81D7D9EED07F}" type="parTrans" cxnId="{85868386-4625-4ECC-A1F5-19A21A674481}">
      <dgm:prSet/>
      <dgm:spPr/>
      <dgm:t>
        <a:bodyPr/>
        <a:lstStyle/>
        <a:p>
          <a:endParaRPr lang="en-US"/>
        </a:p>
      </dgm:t>
    </dgm:pt>
    <dgm:pt modelId="{D3B33EE7-3ADE-45C2-AFD5-D4D0CBC41F0F}" type="sibTrans" cxnId="{85868386-4625-4ECC-A1F5-19A21A674481}">
      <dgm:prSet/>
      <dgm:spPr/>
      <dgm:t>
        <a:bodyPr/>
        <a:lstStyle/>
        <a:p>
          <a:endParaRPr lang="en-US"/>
        </a:p>
      </dgm:t>
    </dgm:pt>
    <dgm:pt modelId="{B9654E4B-34F0-4986-9A31-5560605EA65B}" type="pres">
      <dgm:prSet presAssocID="{61977326-5537-41AE-ADA7-45417F98859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F39D6F0-0C04-4BAE-AE6E-414444A87A33}" type="pres">
      <dgm:prSet presAssocID="{C8646D73-5F66-4970-8378-535F241E0688}" presName="centerShape" presStyleLbl="node0" presStyleIdx="0" presStyleCnt="1"/>
      <dgm:spPr/>
      <dgm:t>
        <a:bodyPr/>
        <a:lstStyle/>
        <a:p>
          <a:endParaRPr lang="en-US"/>
        </a:p>
      </dgm:t>
    </dgm:pt>
    <dgm:pt modelId="{A8562AF0-D06E-4D6F-92CF-87C3D4A5BAE4}" type="pres">
      <dgm:prSet presAssocID="{0F818A8C-977F-4B22-981A-BAA44EB8B68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3CF9F0-4AFE-485E-B8B6-77971B9B9AD3}" type="pres">
      <dgm:prSet presAssocID="{0F818A8C-977F-4B22-981A-BAA44EB8B68C}" presName="dummy" presStyleCnt="0"/>
      <dgm:spPr/>
    </dgm:pt>
    <dgm:pt modelId="{2321F398-CFCC-43A0-979F-2CE932C8B88F}" type="pres">
      <dgm:prSet presAssocID="{FE2CB3BC-CD54-433D-80DD-90C7837A3C60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7CB8503-42F1-4A02-BE94-7C6450CCA5C7}" type="pres">
      <dgm:prSet presAssocID="{521CCCC6-40F3-4420-A103-BDCCBF3FB4A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AC6BDC-D910-4E59-A106-CD640E18EF1D}" type="pres">
      <dgm:prSet presAssocID="{521CCCC6-40F3-4420-A103-BDCCBF3FB4A0}" presName="dummy" presStyleCnt="0"/>
      <dgm:spPr/>
    </dgm:pt>
    <dgm:pt modelId="{14857B38-8FA8-410E-8074-227FA944AAF8}" type="pres">
      <dgm:prSet presAssocID="{88D37DBA-1237-49C1-9218-9ECBAC26FE4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D6D3E71C-1625-47EC-99C9-6AC7E881410D}" type="pres">
      <dgm:prSet presAssocID="{B7989338-7C6D-4FF0-A91A-24A354AF55B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22EB98-77B9-423B-A167-EE3CD8ED5CD7}" type="pres">
      <dgm:prSet presAssocID="{B7989338-7C6D-4FF0-A91A-24A354AF55BD}" presName="dummy" presStyleCnt="0"/>
      <dgm:spPr/>
    </dgm:pt>
    <dgm:pt modelId="{89D006A0-D8CF-4BAB-8340-94C8575317DB}" type="pres">
      <dgm:prSet presAssocID="{2ECEB945-DA13-4989-9AF3-9231BEA8EE22}" presName="sibTrans" presStyleLbl="sibTrans2D1" presStyleIdx="2" presStyleCnt="6"/>
      <dgm:spPr/>
      <dgm:t>
        <a:bodyPr/>
        <a:lstStyle/>
        <a:p>
          <a:endParaRPr lang="en-US"/>
        </a:p>
      </dgm:t>
    </dgm:pt>
    <dgm:pt modelId="{0F51C17B-C646-4432-A9BF-8B891972F490}" type="pres">
      <dgm:prSet presAssocID="{7F2133A3-B51E-4EA5-9DC7-E1959AB3359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5452C7-0408-468A-BCCA-2DFA830809E3}" type="pres">
      <dgm:prSet presAssocID="{7F2133A3-B51E-4EA5-9DC7-E1959AB33592}" presName="dummy" presStyleCnt="0"/>
      <dgm:spPr/>
    </dgm:pt>
    <dgm:pt modelId="{20C49CE7-3CE6-4AD6-97BC-16CCD8863BBB}" type="pres">
      <dgm:prSet presAssocID="{8E80DFE4-8F7A-4CE8-9AF0-D2F78EA03E49}" presName="sibTrans" presStyleLbl="sibTrans2D1" presStyleIdx="3" presStyleCnt="6"/>
      <dgm:spPr/>
      <dgm:t>
        <a:bodyPr/>
        <a:lstStyle/>
        <a:p>
          <a:endParaRPr lang="ro-RO"/>
        </a:p>
      </dgm:t>
    </dgm:pt>
    <dgm:pt modelId="{B9C6C12F-55BB-44B2-89AB-F9CF7EFB00F6}" type="pres">
      <dgm:prSet presAssocID="{6F07B2BF-523F-497D-A279-33EDBCDA777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2D7DAA-1EDE-4578-A37E-5038BE4C768D}" type="pres">
      <dgm:prSet presAssocID="{6F07B2BF-523F-497D-A279-33EDBCDA777E}" presName="dummy" presStyleCnt="0"/>
      <dgm:spPr/>
    </dgm:pt>
    <dgm:pt modelId="{A3987AE6-4B43-4D47-BCBD-5113ABCEE235}" type="pres">
      <dgm:prSet presAssocID="{D3B33EE7-3ADE-45C2-AFD5-D4D0CBC41F0F}" presName="sibTrans" presStyleLbl="sibTrans2D1" presStyleIdx="4" presStyleCnt="6"/>
      <dgm:spPr/>
      <dgm:t>
        <a:bodyPr/>
        <a:lstStyle/>
        <a:p>
          <a:endParaRPr lang="ro-RO"/>
        </a:p>
      </dgm:t>
    </dgm:pt>
    <dgm:pt modelId="{AD2F4BDB-BFE2-4591-B43A-98C54653AEB8}" type="pres">
      <dgm:prSet presAssocID="{9DF1BD67-92CA-497B-BCD7-A82DEB67920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CE6DF6-71E3-40F7-9F7A-9B97D67EEA44}" type="pres">
      <dgm:prSet presAssocID="{9DF1BD67-92CA-497B-BCD7-A82DEB67920D}" presName="dummy" presStyleCnt="0"/>
      <dgm:spPr/>
    </dgm:pt>
    <dgm:pt modelId="{BAB1A573-0C0F-441F-8AF3-9636F5DB81DD}" type="pres">
      <dgm:prSet presAssocID="{4182EE86-9591-42F5-89F5-E82CAD26ED97}" presName="sibTrans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02868B66-162A-4034-AA89-B8D50EEB5D9B}" type="presOf" srcId="{6F07B2BF-523F-497D-A279-33EDBCDA777E}" destId="{B9C6C12F-55BB-44B2-89AB-F9CF7EFB00F6}" srcOrd="0" destOrd="0" presId="urn:microsoft.com/office/officeart/2005/8/layout/radial6"/>
    <dgm:cxn modelId="{81DE6942-8497-4462-BBD9-F7C60B5B3FF9}" type="presOf" srcId="{88D37DBA-1237-49C1-9218-9ECBAC26FE42}" destId="{14857B38-8FA8-410E-8074-227FA944AAF8}" srcOrd="0" destOrd="0" presId="urn:microsoft.com/office/officeart/2005/8/layout/radial6"/>
    <dgm:cxn modelId="{6E791D2B-3581-42F8-B1EF-BBA308ABCDB4}" type="presOf" srcId="{FE2CB3BC-CD54-433D-80DD-90C7837A3C60}" destId="{2321F398-CFCC-43A0-979F-2CE932C8B88F}" srcOrd="0" destOrd="0" presId="urn:microsoft.com/office/officeart/2005/8/layout/radial6"/>
    <dgm:cxn modelId="{379008BC-59E4-4FE3-B124-AC65D67FDD17}" type="presOf" srcId="{7F2133A3-B51E-4EA5-9DC7-E1959AB33592}" destId="{0F51C17B-C646-4432-A9BF-8B891972F490}" srcOrd="0" destOrd="0" presId="urn:microsoft.com/office/officeart/2005/8/layout/radial6"/>
    <dgm:cxn modelId="{026BBF25-86CA-49C1-8B7B-137BD22D0BBC}" srcId="{C8646D73-5F66-4970-8378-535F241E0688}" destId="{9DF1BD67-92CA-497B-BCD7-A82DEB67920D}" srcOrd="5" destOrd="0" parTransId="{BB6B225B-0B9E-4E95-A4F1-5BA9DB0CD1DD}" sibTransId="{4182EE86-9591-42F5-89F5-E82CAD26ED97}"/>
    <dgm:cxn modelId="{70CE9120-7799-414C-99EB-1A442400FFAE}" type="presOf" srcId="{4182EE86-9591-42F5-89F5-E82CAD26ED97}" destId="{BAB1A573-0C0F-441F-8AF3-9636F5DB81DD}" srcOrd="0" destOrd="0" presId="urn:microsoft.com/office/officeart/2005/8/layout/radial6"/>
    <dgm:cxn modelId="{975E19FA-D7FA-4275-8DE1-6189ED006494}" type="presOf" srcId="{D3B33EE7-3ADE-45C2-AFD5-D4D0CBC41F0F}" destId="{A3987AE6-4B43-4D47-BCBD-5113ABCEE235}" srcOrd="0" destOrd="0" presId="urn:microsoft.com/office/officeart/2005/8/layout/radial6"/>
    <dgm:cxn modelId="{5ABD6E3C-C868-4495-8950-9FBD927A3DE6}" type="presOf" srcId="{521CCCC6-40F3-4420-A103-BDCCBF3FB4A0}" destId="{D7CB8503-42F1-4A02-BE94-7C6450CCA5C7}" srcOrd="0" destOrd="0" presId="urn:microsoft.com/office/officeart/2005/8/layout/radial6"/>
    <dgm:cxn modelId="{7091ADF2-884B-4C30-A074-C4321091ABF4}" type="presOf" srcId="{9DF1BD67-92CA-497B-BCD7-A82DEB67920D}" destId="{AD2F4BDB-BFE2-4591-B43A-98C54653AEB8}" srcOrd="0" destOrd="0" presId="urn:microsoft.com/office/officeart/2005/8/layout/radial6"/>
    <dgm:cxn modelId="{10E45139-8AE0-4B92-A4F6-EE360E96927D}" type="presOf" srcId="{8E80DFE4-8F7A-4CE8-9AF0-D2F78EA03E49}" destId="{20C49CE7-3CE6-4AD6-97BC-16CCD8863BBB}" srcOrd="0" destOrd="0" presId="urn:microsoft.com/office/officeart/2005/8/layout/radial6"/>
    <dgm:cxn modelId="{A95B507E-EF64-400F-BD23-C9C791475672}" type="presOf" srcId="{0F818A8C-977F-4B22-981A-BAA44EB8B68C}" destId="{A8562AF0-D06E-4D6F-92CF-87C3D4A5BAE4}" srcOrd="0" destOrd="0" presId="urn:microsoft.com/office/officeart/2005/8/layout/radial6"/>
    <dgm:cxn modelId="{C860BACB-330B-49E7-8632-3AA805FA9B9F}" type="presOf" srcId="{B7989338-7C6D-4FF0-A91A-24A354AF55BD}" destId="{D6D3E71C-1625-47EC-99C9-6AC7E881410D}" srcOrd="0" destOrd="0" presId="urn:microsoft.com/office/officeart/2005/8/layout/radial6"/>
    <dgm:cxn modelId="{42C1A291-2B5C-4DF0-8B4A-C690271CB912}" type="presOf" srcId="{C8646D73-5F66-4970-8378-535F241E0688}" destId="{6F39D6F0-0C04-4BAE-AE6E-414444A87A33}" srcOrd="0" destOrd="0" presId="urn:microsoft.com/office/officeart/2005/8/layout/radial6"/>
    <dgm:cxn modelId="{44DC12AB-E428-4B78-B994-ABC2B92093BC}" srcId="{C8646D73-5F66-4970-8378-535F241E0688}" destId="{0F818A8C-977F-4B22-981A-BAA44EB8B68C}" srcOrd="0" destOrd="0" parTransId="{BA378FD9-B161-45B9-8C07-C6C8FCCA7959}" sibTransId="{FE2CB3BC-CD54-433D-80DD-90C7837A3C60}"/>
    <dgm:cxn modelId="{E4DD5E20-19C3-4985-8048-C70B02F349DB}" srcId="{C8646D73-5F66-4970-8378-535F241E0688}" destId="{7F2133A3-B51E-4EA5-9DC7-E1959AB33592}" srcOrd="3" destOrd="0" parTransId="{2A3B0592-9812-47A1-BEDA-379E031F9978}" sibTransId="{8E80DFE4-8F7A-4CE8-9AF0-D2F78EA03E49}"/>
    <dgm:cxn modelId="{F0F6DC8B-A69A-43D1-84DB-91915999A2F3}" type="presOf" srcId="{2ECEB945-DA13-4989-9AF3-9231BEA8EE22}" destId="{89D006A0-D8CF-4BAB-8340-94C8575317DB}" srcOrd="0" destOrd="0" presId="urn:microsoft.com/office/officeart/2005/8/layout/radial6"/>
    <dgm:cxn modelId="{C50D83D6-E299-471D-B1DD-4098A019B3D5}" srcId="{C8646D73-5F66-4970-8378-535F241E0688}" destId="{B7989338-7C6D-4FF0-A91A-24A354AF55BD}" srcOrd="2" destOrd="0" parTransId="{C109FC69-8AE1-40E4-8CC5-FB9C6CF3FDCC}" sibTransId="{2ECEB945-DA13-4989-9AF3-9231BEA8EE22}"/>
    <dgm:cxn modelId="{4A41C62E-FEFA-4F17-BDA0-608E9FDF55FE}" type="presOf" srcId="{61977326-5537-41AE-ADA7-45417F988595}" destId="{B9654E4B-34F0-4986-9A31-5560605EA65B}" srcOrd="0" destOrd="0" presId="urn:microsoft.com/office/officeart/2005/8/layout/radial6"/>
    <dgm:cxn modelId="{087273E8-1800-4DC0-841A-D36882A54CF0}" srcId="{61977326-5537-41AE-ADA7-45417F988595}" destId="{C8646D73-5F66-4970-8378-535F241E0688}" srcOrd="0" destOrd="0" parTransId="{7C4EDA02-DA31-4DCF-AB83-39DE10921E67}" sibTransId="{310FEAE9-7091-4C56-BDC4-6E070AAAD459}"/>
    <dgm:cxn modelId="{56A269E8-7E14-4646-9CE2-DF3A934B64BE}" srcId="{C8646D73-5F66-4970-8378-535F241E0688}" destId="{521CCCC6-40F3-4420-A103-BDCCBF3FB4A0}" srcOrd="1" destOrd="0" parTransId="{F58EB54D-C1A6-4856-AF44-D2847CDFF1EE}" sibTransId="{88D37DBA-1237-49C1-9218-9ECBAC26FE42}"/>
    <dgm:cxn modelId="{85868386-4625-4ECC-A1F5-19A21A674481}" srcId="{C8646D73-5F66-4970-8378-535F241E0688}" destId="{6F07B2BF-523F-497D-A279-33EDBCDA777E}" srcOrd="4" destOrd="0" parTransId="{0B90792F-E2EA-4671-A28D-81D7D9EED07F}" sibTransId="{D3B33EE7-3ADE-45C2-AFD5-D4D0CBC41F0F}"/>
    <dgm:cxn modelId="{6EBC28D3-B73B-4B0D-A1E8-630646C8490A}" type="presParOf" srcId="{B9654E4B-34F0-4986-9A31-5560605EA65B}" destId="{6F39D6F0-0C04-4BAE-AE6E-414444A87A33}" srcOrd="0" destOrd="0" presId="urn:microsoft.com/office/officeart/2005/8/layout/radial6"/>
    <dgm:cxn modelId="{1AD3DF59-4B1A-4BA9-89FC-CE669E7A136E}" type="presParOf" srcId="{B9654E4B-34F0-4986-9A31-5560605EA65B}" destId="{A8562AF0-D06E-4D6F-92CF-87C3D4A5BAE4}" srcOrd="1" destOrd="0" presId="urn:microsoft.com/office/officeart/2005/8/layout/radial6"/>
    <dgm:cxn modelId="{FDED6F23-D38B-4121-AB56-30D49C9738F7}" type="presParOf" srcId="{B9654E4B-34F0-4986-9A31-5560605EA65B}" destId="{D23CF9F0-4AFE-485E-B8B6-77971B9B9AD3}" srcOrd="2" destOrd="0" presId="urn:microsoft.com/office/officeart/2005/8/layout/radial6"/>
    <dgm:cxn modelId="{3B8DE9FA-A8A5-4E81-B21F-FF60795C1BC4}" type="presParOf" srcId="{B9654E4B-34F0-4986-9A31-5560605EA65B}" destId="{2321F398-CFCC-43A0-979F-2CE932C8B88F}" srcOrd="3" destOrd="0" presId="urn:microsoft.com/office/officeart/2005/8/layout/radial6"/>
    <dgm:cxn modelId="{5D0240BC-A8F8-4A37-B835-D26B77EDC444}" type="presParOf" srcId="{B9654E4B-34F0-4986-9A31-5560605EA65B}" destId="{D7CB8503-42F1-4A02-BE94-7C6450CCA5C7}" srcOrd="4" destOrd="0" presId="urn:microsoft.com/office/officeart/2005/8/layout/radial6"/>
    <dgm:cxn modelId="{04B02CCC-5482-44A9-ACCE-BC1BE3963637}" type="presParOf" srcId="{B9654E4B-34F0-4986-9A31-5560605EA65B}" destId="{39AC6BDC-D910-4E59-A106-CD640E18EF1D}" srcOrd="5" destOrd="0" presId="urn:microsoft.com/office/officeart/2005/8/layout/radial6"/>
    <dgm:cxn modelId="{2B5AE924-DD0E-4072-A071-73DE0F0CA9A8}" type="presParOf" srcId="{B9654E4B-34F0-4986-9A31-5560605EA65B}" destId="{14857B38-8FA8-410E-8074-227FA944AAF8}" srcOrd="6" destOrd="0" presId="urn:microsoft.com/office/officeart/2005/8/layout/radial6"/>
    <dgm:cxn modelId="{4AF08874-55DF-4B0D-876A-38A26F44C833}" type="presParOf" srcId="{B9654E4B-34F0-4986-9A31-5560605EA65B}" destId="{D6D3E71C-1625-47EC-99C9-6AC7E881410D}" srcOrd="7" destOrd="0" presId="urn:microsoft.com/office/officeart/2005/8/layout/radial6"/>
    <dgm:cxn modelId="{1E31233F-9505-4BFF-8854-2FDD37A5E2AA}" type="presParOf" srcId="{B9654E4B-34F0-4986-9A31-5560605EA65B}" destId="{C922EB98-77B9-423B-A167-EE3CD8ED5CD7}" srcOrd="8" destOrd="0" presId="urn:microsoft.com/office/officeart/2005/8/layout/radial6"/>
    <dgm:cxn modelId="{4011971A-A3C9-42B2-A227-831BC4C588E9}" type="presParOf" srcId="{B9654E4B-34F0-4986-9A31-5560605EA65B}" destId="{89D006A0-D8CF-4BAB-8340-94C8575317DB}" srcOrd="9" destOrd="0" presId="urn:microsoft.com/office/officeart/2005/8/layout/radial6"/>
    <dgm:cxn modelId="{FFED3F02-C05B-4B2F-BD63-C11F49A0468B}" type="presParOf" srcId="{B9654E4B-34F0-4986-9A31-5560605EA65B}" destId="{0F51C17B-C646-4432-A9BF-8B891972F490}" srcOrd="10" destOrd="0" presId="urn:microsoft.com/office/officeart/2005/8/layout/radial6"/>
    <dgm:cxn modelId="{BB65C43E-3CCD-4C6A-85B8-64232150CD39}" type="presParOf" srcId="{B9654E4B-34F0-4986-9A31-5560605EA65B}" destId="{125452C7-0408-468A-BCCA-2DFA830809E3}" srcOrd="11" destOrd="0" presId="urn:microsoft.com/office/officeart/2005/8/layout/radial6"/>
    <dgm:cxn modelId="{4222228D-8209-4A69-99E3-DD9411582028}" type="presParOf" srcId="{B9654E4B-34F0-4986-9A31-5560605EA65B}" destId="{20C49CE7-3CE6-4AD6-97BC-16CCD8863BBB}" srcOrd="12" destOrd="0" presId="urn:microsoft.com/office/officeart/2005/8/layout/radial6"/>
    <dgm:cxn modelId="{AC48AE82-3C47-40B4-8878-5D0F8956F75B}" type="presParOf" srcId="{B9654E4B-34F0-4986-9A31-5560605EA65B}" destId="{B9C6C12F-55BB-44B2-89AB-F9CF7EFB00F6}" srcOrd="13" destOrd="0" presId="urn:microsoft.com/office/officeart/2005/8/layout/radial6"/>
    <dgm:cxn modelId="{E4770E27-580E-471E-A1DA-1BC3654496CA}" type="presParOf" srcId="{B9654E4B-34F0-4986-9A31-5560605EA65B}" destId="{5F2D7DAA-1EDE-4578-A37E-5038BE4C768D}" srcOrd="14" destOrd="0" presId="urn:microsoft.com/office/officeart/2005/8/layout/radial6"/>
    <dgm:cxn modelId="{BFE54077-3286-4D07-B060-F7C22747B0D1}" type="presParOf" srcId="{B9654E4B-34F0-4986-9A31-5560605EA65B}" destId="{A3987AE6-4B43-4D47-BCBD-5113ABCEE235}" srcOrd="15" destOrd="0" presId="urn:microsoft.com/office/officeart/2005/8/layout/radial6"/>
    <dgm:cxn modelId="{EB412617-45EB-4C74-BA50-F7B380A508D4}" type="presParOf" srcId="{B9654E4B-34F0-4986-9A31-5560605EA65B}" destId="{AD2F4BDB-BFE2-4591-B43A-98C54653AEB8}" srcOrd="16" destOrd="0" presId="urn:microsoft.com/office/officeart/2005/8/layout/radial6"/>
    <dgm:cxn modelId="{A96E32E4-F752-4C6B-BE7F-4D38AD534169}" type="presParOf" srcId="{B9654E4B-34F0-4986-9A31-5560605EA65B}" destId="{82CE6DF6-71E3-40F7-9F7A-9B97D67EEA44}" srcOrd="17" destOrd="0" presId="urn:microsoft.com/office/officeart/2005/8/layout/radial6"/>
    <dgm:cxn modelId="{0786D342-8CAD-46E1-89F3-E824B138EFF1}" type="presParOf" srcId="{B9654E4B-34F0-4986-9A31-5560605EA65B}" destId="{BAB1A573-0C0F-441F-8AF3-9636F5DB81DD}" srcOrd="18" destOrd="0" presId="urn:microsoft.com/office/officeart/2005/8/layout/radial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B1A573-0C0F-441F-8AF3-9636F5DB81DD}">
      <dsp:nvSpPr>
        <dsp:cNvPr id="0" name=""/>
        <dsp:cNvSpPr/>
      </dsp:nvSpPr>
      <dsp:spPr>
        <a:xfrm>
          <a:off x="2416915" y="496834"/>
          <a:ext cx="3395768" cy="3395768"/>
        </a:xfrm>
        <a:prstGeom prst="blockArc">
          <a:avLst>
            <a:gd name="adj1" fmla="val 12600000"/>
            <a:gd name="adj2" fmla="val 16200000"/>
            <a:gd name="adj3" fmla="val 4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987AE6-4B43-4D47-BCBD-5113ABCEE235}">
      <dsp:nvSpPr>
        <dsp:cNvPr id="0" name=""/>
        <dsp:cNvSpPr/>
      </dsp:nvSpPr>
      <dsp:spPr>
        <a:xfrm>
          <a:off x="2416915" y="496834"/>
          <a:ext cx="3395768" cy="3395768"/>
        </a:xfrm>
        <a:prstGeom prst="blockArc">
          <a:avLst>
            <a:gd name="adj1" fmla="val 9000000"/>
            <a:gd name="adj2" fmla="val 12600000"/>
            <a:gd name="adj3" fmla="val 4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C49CE7-3CE6-4AD6-97BC-16CCD8863BBB}">
      <dsp:nvSpPr>
        <dsp:cNvPr id="0" name=""/>
        <dsp:cNvSpPr/>
      </dsp:nvSpPr>
      <dsp:spPr>
        <a:xfrm>
          <a:off x="2416915" y="496834"/>
          <a:ext cx="3395768" cy="3395768"/>
        </a:xfrm>
        <a:prstGeom prst="blockArc">
          <a:avLst>
            <a:gd name="adj1" fmla="val 5400000"/>
            <a:gd name="adj2" fmla="val 9000000"/>
            <a:gd name="adj3" fmla="val 4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D006A0-D8CF-4BAB-8340-94C8575317DB}">
      <dsp:nvSpPr>
        <dsp:cNvPr id="0" name=""/>
        <dsp:cNvSpPr/>
      </dsp:nvSpPr>
      <dsp:spPr>
        <a:xfrm>
          <a:off x="2416915" y="496834"/>
          <a:ext cx="3395768" cy="3395768"/>
        </a:xfrm>
        <a:prstGeom prst="blockArc">
          <a:avLst>
            <a:gd name="adj1" fmla="val 1800000"/>
            <a:gd name="adj2" fmla="val 5400000"/>
            <a:gd name="adj3" fmla="val 4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857B38-8FA8-410E-8074-227FA944AAF8}">
      <dsp:nvSpPr>
        <dsp:cNvPr id="0" name=""/>
        <dsp:cNvSpPr/>
      </dsp:nvSpPr>
      <dsp:spPr>
        <a:xfrm>
          <a:off x="2416915" y="496834"/>
          <a:ext cx="3395768" cy="3395768"/>
        </a:xfrm>
        <a:prstGeom prst="blockArc">
          <a:avLst>
            <a:gd name="adj1" fmla="val 19800000"/>
            <a:gd name="adj2" fmla="val 1800000"/>
            <a:gd name="adj3" fmla="val 4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21F398-CFCC-43A0-979F-2CE932C8B88F}">
      <dsp:nvSpPr>
        <dsp:cNvPr id="0" name=""/>
        <dsp:cNvSpPr/>
      </dsp:nvSpPr>
      <dsp:spPr>
        <a:xfrm>
          <a:off x="2416915" y="496834"/>
          <a:ext cx="3395768" cy="3395768"/>
        </a:xfrm>
        <a:prstGeom prst="blockArc">
          <a:avLst>
            <a:gd name="adj1" fmla="val 16200000"/>
            <a:gd name="adj2" fmla="val 19800000"/>
            <a:gd name="adj3" fmla="val 4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39D6F0-0C04-4BAE-AE6E-414444A87A33}">
      <dsp:nvSpPr>
        <dsp:cNvPr id="0" name=""/>
        <dsp:cNvSpPr/>
      </dsp:nvSpPr>
      <dsp:spPr>
        <a:xfrm>
          <a:off x="3352316" y="1432234"/>
          <a:ext cx="1524967" cy="1524967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KONTINENSEK</a:t>
          </a:r>
          <a:endParaRPr lang="en-US" sz="1100" kern="1200" dirty="0"/>
        </a:p>
      </dsp:txBody>
      <dsp:txXfrm>
        <a:off x="3352316" y="1432234"/>
        <a:ext cx="1524967" cy="1524967"/>
      </dsp:txXfrm>
    </dsp:sp>
    <dsp:sp modelId="{A8562AF0-D06E-4D6F-92CF-87C3D4A5BAE4}">
      <dsp:nvSpPr>
        <dsp:cNvPr id="0" name=""/>
        <dsp:cNvSpPr/>
      </dsp:nvSpPr>
      <dsp:spPr>
        <a:xfrm>
          <a:off x="3581061" y="1524"/>
          <a:ext cx="1067477" cy="1067477"/>
        </a:xfrm>
        <a:prstGeom prst="ellipse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Európa</a:t>
          </a:r>
          <a:endParaRPr lang="en-US" sz="1100" kern="1200" dirty="0"/>
        </a:p>
      </dsp:txBody>
      <dsp:txXfrm>
        <a:off x="3581061" y="1524"/>
        <a:ext cx="1067477" cy="1067477"/>
      </dsp:txXfrm>
    </dsp:sp>
    <dsp:sp modelId="{D7CB8503-42F1-4A02-BE94-7C6450CCA5C7}">
      <dsp:nvSpPr>
        <dsp:cNvPr id="0" name=""/>
        <dsp:cNvSpPr/>
      </dsp:nvSpPr>
      <dsp:spPr>
        <a:xfrm>
          <a:off x="5018191" y="831252"/>
          <a:ext cx="1067477" cy="1067477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Ázsia</a:t>
          </a:r>
          <a:endParaRPr lang="en-US" sz="1100" kern="1200" dirty="0"/>
        </a:p>
      </dsp:txBody>
      <dsp:txXfrm>
        <a:off x="5018191" y="831252"/>
        <a:ext cx="1067477" cy="1067477"/>
      </dsp:txXfrm>
    </dsp:sp>
    <dsp:sp modelId="{D6D3E71C-1625-47EC-99C9-6AC7E881410D}">
      <dsp:nvSpPr>
        <dsp:cNvPr id="0" name=""/>
        <dsp:cNvSpPr/>
      </dsp:nvSpPr>
      <dsp:spPr>
        <a:xfrm>
          <a:off x="5018191" y="2490707"/>
          <a:ext cx="1067477" cy="106747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Afrika</a:t>
          </a:r>
          <a:endParaRPr lang="en-US" sz="1100" kern="1200" dirty="0"/>
        </a:p>
      </dsp:txBody>
      <dsp:txXfrm>
        <a:off x="5018191" y="2490707"/>
        <a:ext cx="1067477" cy="1067477"/>
      </dsp:txXfrm>
    </dsp:sp>
    <dsp:sp modelId="{0F51C17B-C646-4432-A9BF-8B891972F490}">
      <dsp:nvSpPr>
        <dsp:cNvPr id="0" name=""/>
        <dsp:cNvSpPr/>
      </dsp:nvSpPr>
      <dsp:spPr>
        <a:xfrm>
          <a:off x="3581061" y="3320435"/>
          <a:ext cx="1067477" cy="1067477"/>
        </a:xfrm>
        <a:prstGeom prst="ellipse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Ausztrália és Óceánia</a:t>
          </a:r>
          <a:endParaRPr lang="en-US" sz="1100" kern="1200" dirty="0"/>
        </a:p>
      </dsp:txBody>
      <dsp:txXfrm>
        <a:off x="3581061" y="3320435"/>
        <a:ext cx="1067477" cy="1067477"/>
      </dsp:txXfrm>
    </dsp:sp>
    <dsp:sp modelId="{B9C6C12F-55BB-44B2-89AB-F9CF7EFB00F6}">
      <dsp:nvSpPr>
        <dsp:cNvPr id="0" name=""/>
        <dsp:cNvSpPr/>
      </dsp:nvSpPr>
      <dsp:spPr>
        <a:xfrm>
          <a:off x="2143931" y="2490707"/>
          <a:ext cx="1067477" cy="1067477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Antarktisz</a:t>
          </a:r>
          <a:endParaRPr lang="en-US" sz="1100" kern="1200" dirty="0"/>
        </a:p>
      </dsp:txBody>
      <dsp:txXfrm>
        <a:off x="2143931" y="2490707"/>
        <a:ext cx="1067477" cy="1067477"/>
      </dsp:txXfrm>
    </dsp:sp>
    <dsp:sp modelId="{AD2F4BDB-BFE2-4591-B43A-98C54653AEB8}">
      <dsp:nvSpPr>
        <dsp:cNvPr id="0" name=""/>
        <dsp:cNvSpPr/>
      </dsp:nvSpPr>
      <dsp:spPr>
        <a:xfrm>
          <a:off x="2143931" y="831252"/>
          <a:ext cx="1067477" cy="1067477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100" kern="1200" dirty="0" smtClean="0"/>
            <a:t>Amerika</a:t>
          </a:r>
          <a:endParaRPr lang="en-US" sz="1100" kern="1200" dirty="0"/>
        </a:p>
      </dsp:txBody>
      <dsp:txXfrm>
        <a:off x="2143931" y="831252"/>
        <a:ext cx="1067477" cy="1067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Alcím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átum hely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6D3C-AFED-4576-BB1E-83A958527E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19" name="Élőláb hely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Dia számának hely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DFE03-BB50-46AB-8110-0D10C9FBE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6D3C-AFED-4576-BB1E-83A958527E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DFE03-BB50-46AB-8110-0D10C9FBE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6D3C-AFED-4576-BB1E-83A958527E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DFE03-BB50-46AB-8110-0D10C9FBE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6D3C-AFED-4576-BB1E-83A958527E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DFE03-BB50-46AB-8110-0D10C9FBE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6D3C-AFED-4576-BB1E-83A958527E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DFE03-BB50-46AB-8110-0D10C9FBE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6D3C-AFED-4576-BB1E-83A958527E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DFE03-BB50-46AB-8110-0D10C9FBE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6D3C-AFED-4576-BB1E-83A958527E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DFE03-BB50-46AB-8110-0D10C9FBE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6D3C-AFED-4576-BB1E-83A958527E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DFE03-BB50-46AB-8110-0D10C9FBE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6D3C-AFED-4576-BB1E-83A958527E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DFE03-BB50-46AB-8110-0D10C9FBE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6D3C-AFED-4576-BB1E-83A958527E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DFE03-BB50-46AB-8110-0D10C9FBE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gy sarkán kerekítve levágott téglalap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erékszögű háromszög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06D3C-AFED-4576-BB1E-83A958527E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D2DFE03-BB50-46AB-8110-0D10C9FBE0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0" name="Szabadkézi sokszög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Szabadkézi sokszög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abadkézi sokszög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zabadkézi sokszög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Cím hely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Szöveg hely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átum hely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C06D3C-AFED-4576-BB1E-83A958527E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22" name="Élőláb hely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Dia számának hely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2DFE03-BB50-46AB-8110-0D10C9FBE0D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Szabadkézi sokszög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Szabadkézi sokszög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Elev\Desktop\A.docx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Sztratoszf%C3%A9ra" TargetMode="External"/><Relationship Id="rId2" Type="http://schemas.openxmlformats.org/officeDocument/2006/relationships/hyperlink" Target="http://hu.wikipedia.org/wiki/Troposzf%C3%A9r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Exoszf%C3%A9ra" TargetMode="External"/><Relationship Id="rId5" Type="http://schemas.openxmlformats.org/officeDocument/2006/relationships/hyperlink" Target="http://hu.wikipedia.org/wiki/Termoszf%C3%A9ra" TargetMode="External"/><Relationship Id="rId4" Type="http://schemas.openxmlformats.org/officeDocument/2006/relationships/hyperlink" Target="http://hu.wikipedia.org/wiki/Mezoszf%C3%A9ra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hu.wikipedia.org/wiki/Sebess%C3%A9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Metamorf_k%C5%91zetek" TargetMode="External"/><Relationship Id="rId2" Type="http://schemas.openxmlformats.org/officeDocument/2006/relationships/hyperlink" Target="http://hu.wikipedia.org/wiki/Magm%C3%A1s_k%C5%91zetek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hu.wikipedia.org/wiki/K%C5%91zet" TargetMode="External"/><Relationship Id="rId4" Type="http://schemas.openxmlformats.org/officeDocument/2006/relationships/hyperlink" Target="http://hu.wikipedia.org/wiki/%C3%9Cled%C3%A9kes_k%C5%91zetek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hu.wikipedia.org/wiki/Viszkozit%C3%A1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Sz%C3%A9n-dioxid" TargetMode="External"/><Relationship Id="rId3" Type="http://schemas.openxmlformats.org/officeDocument/2006/relationships/hyperlink" Target="http://hu.wikipedia.org/wiki/G%C3%A1z" TargetMode="External"/><Relationship Id="rId7" Type="http://schemas.openxmlformats.org/officeDocument/2006/relationships/hyperlink" Target="http://hu.wikipedia.org/wiki/Argon" TargetMode="External"/><Relationship Id="rId2" Type="http://schemas.openxmlformats.org/officeDocument/2006/relationships/hyperlink" Target="http://hu.wikipedia.org/wiki/Coriolis-er%C5%9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Oxig%C3%A9n" TargetMode="External"/><Relationship Id="rId11" Type="http://schemas.openxmlformats.org/officeDocument/2006/relationships/hyperlink" Target="http://hu.wikipedia.org/wiki/Nemesg%C3%A1z" TargetMode="External"/><Relationship Id="rId5" Type="http://schemas.openxmlformats.org/officeDocument/2006/relationships/hyperlink" Target="http://hu.wikipedia.org/wiki/Nitrog%C3%A9n" TargetMode="External"/><Relationship Id="rId10" Type="http://schemas.openxmlformats.org/officeDocument/2006/relationships/hyperlink" Target="http://hu.wikipedia.org/wiki/H%C3%A9lium" TargetMode="External"/><Relationship Id="rId4" Type="http://schemas.openxmlformats.org/officeDocument/2006/relationships/hyperlink" Target="http://hu.wikipedia.org/wiki/Leveg%C5%91" TargetMode="External"/><Relationship Id="rId9" Type="http://schemas.openxmlformats.org/officeDocument/2006/relationships/hyperlink" Target="http://hu.wikipedia.org/wiki/Hidrog%C3%A9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Nap" TargetMode="External"/><Relationship Id="rId2" Type="http://schemas.openxmlformats.org/officeDocument/2006/relationships/hyperlink" Target="http://hu.wikipedia.org/wiki/Naprendsz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Vil%C3%A1gegyetem" TargetMode="External"/><Relationship Id="rId5" Type="http://schemas.openxmlformats.org/officeDocument/2006/relationships/hyperlink" Target="http://hu.wikipedia.org/wiki/Ember" TargetMode="External"/><Relationship Id="rId4" Type="http://schemas.openxmlformats.org/officeDocument/2006/relationships/hyperlink" Target="http://hu.wikipedia.org/wiki/Faj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K%C3%BCls%C5%91_mag" TargetMode="External"/><Relationship Id="rId2" Type="http://schemas.openxmlformats.org/officeDocument/2006/relationships/hyperlink" Target="http://hu.wikipedia.org/wiki/F%C3%B6ldk%C3%B6pen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u.wikipedia.org/wiki/Bels%C5%91_ma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hu-HU" sz="9600" b="1" dirty="0" smtClean="0">
                <a:solidFill>
                  <a:schemeClr val="accent6">
                    <a:lumMod val="50000"/>
                  </a:schemeClr>
                </a:solidFill>
                <a:latin typeface="Cooper Black" pitchFamily="18" charset="0"/>
              </a:rPr>
              <a:t>A FÖLD</a:t>
            </a:r>
            <a:endParaRPr lang="en-US" sz="9600" b="1" dirty="0">
              <a:solidFill>
                <a:schemeClr val="accent6">
                  <a:lumMod val="5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3" name="Akciógomb: Tovább vagy Következő 2">
            <a:hlinkClick r:id="" action="ppaction://hlinkshowjump?jump=nextslide" highlightClick="1"/>
          </p:cNvPr>
          <p:cNvSpPr/>
          <p:nvPr/>
        </p:nvSpPr>
        <p:spPr>
          <a:xfrm>
            <a:off x="914400" y="6324600"/>
            <a:ext cx="457200" cy="304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381000" y="6324600"/>
            <a:ext cx="3810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Buton acțiune: Document 8">
            <a:hlinkClick r:id="rId3" action="ppaction://program" highlightClick="1"/>
          </p:cNvPr>
          <p:cNvSpPr/>
          <p:nvPr/>
        </p:nvSpPr>
        <p:spPr>
          <a:xfrm>
            <a:off x="7924800" y="5791200"/>
            <a:ext cx="990600" cy="914400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u-HU" dirty="0" smtClean="0">
                <a:solidFill>
                  <a:schemeClr val="accent5">
                    <a:lumMod val="50000"/>
                  </a:schemeClr>
                </a:solidFill>
                <a:latin typeface="Cooper Black" pitchFamily="18" charset="0"/>
              </a:rPr>
              <a:t>A FÖLD BELSŐ HÉJSZERKEZETE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ooper Black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35163"/>
            <a:ext cx="7543800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381000" y="64770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1143000" y="6477000"/>
            <a:ext cx="609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>
                <a:solidFill>
                  <a:schemeClr val="accent5">
                    <a:lumMod val="50000"/>
                  </a:schemeClr>
                </a:solidFill>
                <a:latin typeface="Cooper Black" pitchFamily="18" charset="0"/>
              </a:rPr>
              <a:t>A KONTINENSEK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ooper Black" pitchFamily="18" charset="0"/>
            </a:endParaRP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kciógomb: Vissza vagy Előző 4">
            <a:hlinkClick r:id="" action="ppaction://hlinkshowjump?jump=previousslide" highlightClick="1"/>
          </p:cNvPr>
          <p:cNvSpPr/>
          <p:nvPr/>
        </p:nvSpPr>
        <p:spPr>
          <a:xfrm>
            <a:off x="381000" y="64770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kciógomb: Tovább vagy Következő 5">
            <a:hlinkClick r:id="" action="ppaction://hlinkshowjump?jump=nextslide" highlightClick="1"/>
          </p:cNvPr>
          <p:cNvSpPr/>
          <p:nvPr/>
        </p:nvSpPr>
        <p:spPr>
          <a:xfrm>
            <a:off x="1143000" y="6477000"/>
            <a:ext cx="609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057400"/>
            <a:ext cx="3048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09800"/>
            <a:ext cx="3886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381000" y="64770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1143000" y="6477000"/>
            <a:ext cx="609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89888"/>
          </a:xfrm>
        </p:spPr>
        <p:txBody>
          <a:bodyPr>
            <a:normAutofit fontScale="90000"/>
          </a:bodyPr>
          <a:lstStyle/>
          <a:p>
            <a:r>
              <a:rPr lang="hu-HU" dirty="0" smtClean="0">
                <a:solidFill>
                  <a:schemeClr val="accent5">
                    <a:lumMod val="50000"/>
                  </a:schemeClr>
                </a:solidFill>
                <a:latin typeface="Cooper Black" pitchFamily="18" charset="0"/>
              </a:rPr>
              <a:t>Az atmoszférát sávokra osztjuk a levegő fizikai tulajdonságai alapján: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2" tooltip="Troposzféra"/>
              </a:rPr>
              <a:t>Troposzféra</a:t>
            </a:r>
            <a:endParaRPr lang="hu-HU" dirty="0" smtClean="0"/>
          </a:p>
          <a:p>
            <a:r>
              <a:rPr lang="en-US" dirty="0" err="1" smtClean="0">
                <a:hlinkClick r:id="rId3" tooltip="Sztratoszféra"/>
              </a:rPr>
              <a:t>Sztratoszféra</a:t>
            </a:r>
            <a:endParaRPr lang="hu-HU" dirty="0" smtClean="0"/>
          </a:p>
          <a:p>
            <a:r>
              <a:rPr lang="en-US" dirty="0" err="1" smtClean="0">
                <a:hlinkClick r:id="rId4" tooltip="Mezoszféra"/>
              </a:rPr>
              <a:t>Mezoszféra</a:t>
            </a:r>
            <a:endParaRPr lang="hu-HU" dirty="0" smtClean="0"/>
          </a:p>
          <a:p>
            <a:r>
              <a:rPr lang="en-US" dirty="0" err="1" smtClean="0">
                <a:hlinkClick r:id="rId5" tooltip="Termoszféra"/>
              </a:rPr>
              <a:t>Termoszféra</a:t>
            </a:r>
            <a:endParaRPr lang="hu-HU" dirty="0" smtClean="0"/>
          </a:p>
          <a:p>
            <a:r>
              <a:rPr lang="en-US" dirty="0" err="1" smtClean="0">
                <a:hlinkClick r:id="rId6" tooltip="Exoszféra"/>
              </a:rPr>
              <a:t>Exoszféra</a:t>
            </a:r>
            <a:endParaRPr lang="en-US" dirty="0"/>
          </a:p>
        </p:txBody>
      </p:sp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381000" y="64770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1143000" y="6477000"/>
            <a:ext cx="609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>
                <a:solidFill>
                  <a:schemeClr val="accent5">
                    <a:lumMod val="50000"/>
                  </a:schemeClr>
                </a:solidFill>
                <a:latin typeface="Cooper Black" pitchFamily="18" charset="0"/>
              </a:rPr>
              <a:t>KERINGÉSE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Bolygónk</a:t>
            </a:r>
            <a:r>
              <a:rPr lang="en-US" dirty="0" smtClean="0"/>
              <a:t> a Nap </a:t>
            </a:r>
            <a:r>
              <a:rPr lang="en-US" dirty="0" err="1" smtClean="0"/>
              <a:t>körül</a:t>
            </a:r>
            <a:r>
              <a:rPr lang="en-US" dirty="0" smtClean="0"/>
              <a:t> </a:t>
            </a:r>
            <a:r>
              <a:rPr lang="en-US" dirty="0" err="1" smtClean="0"/>
              <a:t>kering</a:t>
            </a:r>
            <a:r>
              <a:rPr lang="en-US" dirty="0" smtClean="0"/>
              <a:t>, </a:t>
            </a:r>
            <a:r>
              <a:rPr lang="en-US" dirty="0" err="1" smtClean="0"/>
              <a:t>egy</a:t>
            </a:r>
            <a:r>
              <a:rPr lang="en-US" dirty="0" smtClean="0"/>
              <a:t> </a:t>
            </a:r>
            <a:r>
              <a:rPr lang="en-US" dirty="0" err="1" smtClean="0"/>
              <a:t>keringést</a:t>
            </a:r>
            <a:r>
              <a:rPr lang="en-US" dirty="0" smtClean="0"/>
              <a:t> 365,242199 nap </a:t>
            </a:r>
            <a:r>
              <a:rPr lang="en-US" dirty="0" err="1" smtClean="0"/>
              <a:t>alatt</a:t>
            </a:r>
            <a:r>
              <a:rPr lang="en-US" dirty="0" smtClean="0"/>
              <a:t> </a:t>
            </a:r>
            <a:r>
              <a:rPr lang="en-US" dirty="0" err="1" smtClean="0"/>
              <a:t>tesz</a:t>
            </a:r>
            <a:r>
              <a:rPr lang="en-US" dirty="0" smtClean="0"/>
              <a:t> meg</a:t>
            </a:r>
            <a:endParaRPr lang="hu-HU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keringés</a:t>
            </a:r>
            <a:r>
              <a:rPr lang="en-US" dirty="0" smtClean="0"/>
              <a:t> </a:t>
            </a:r>
            <a:r>
              <a:rPr lang="en-US" dirty="0" err="1" smtClean="0"/>
              <a:t>iránya</a:t>
            </a:r>
            <a:r>
              <a:rPr lang="en-US" dirty="0" smtClean="0"/>
              <a:t> </a:t>
            </a:r>
            <a:r>
              <a:rPr lang="en-US" dirty="0" err="1" smtClean="0"/>
              <a:t>nyugatról</a:t>
            </a:r>
            <a:r>
              <a:rPr lang="en-US" dirty="0" smtClean="0"/>
              <a:t> </a:t>
            </a:r>
            <a:r>
              <a:rPr lang="en-US" dirty="0" err="1" smtClean="0"/>
              <a:t>kelet</a:t>
            </a:r>
            <a:r>
              <a:rPr lang="en-US" dirty="0" smtClean="0"/>
              <a:t> </a:t>
            </a:r>
            <a:r>
              <a:rPr lang="en-US" dirty="0" err="1" smtClean="0"/>
              <a:t>felé</a:t>
            </a:r>
            <a:r>
              <a:rPr lang="en-US" dirty="0" smtClean="0"/>
              <a:t> </a:t>
            </a:r>
            <a:r>
              <a:rPr lang="en-US" dirty="0" err="1" smtClean="0"/>
              <a:t>muta</a:t>
            </a:r>
            <a:r>
              <a:rPr lang="hu-HU" dirty="0" smtClean="0"/>
              <a:t>t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Föld</a:t>
            </a:r>
            <a:r>
              <a:rPr lang="en-US" dirty="0" smtClean="0"/>
              <a:t> </a:t>
            </a:r>
            <a:r>
              <a:rPr lang="en-US" dirty="0" err="1" smtClean="0"/>
              <a:t>pályamenti</a:t>
            </a:r>
            <a:r>
              <a:rPr lang="en-US" dirty="0" smtClean="0"/>
              <a:t> </a:t>
            </a:r>
            <a:r>
              <a:rPr lang="en-US" dirty="0" err="1" smtClean="0">
                <a:hlinkClick r:id="rId2" tooltip="Sebesség"/>
              </a:rPr>
              <a:t>sebessége</a:t>
            </a:r>
            <a:r>
              <a:rPr lang="en-US" dirty="0" smtClean="0"/>
              <a:t> 30 km/s</a:t>
            </a:r>
            <a:endParaRPr lang="en-US" dirty="0"/>
          </a:p>
        </p:txBody>
      </p:sp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381000" y="64770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1143000" y="6477000"/>
            <a:ext cx="609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672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057400"/>
            <a:ext cx="3200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381000" y="64770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1143000" y="6477000"/>
            <a:ext cx="609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>
                <a:solidFill>
                  <a:schemeClr val="accent5">
                    <a:lumMod val="50000"/>
                  </a:schemeClr>
                </a:solidFill>
                <a:latin typeface="Cooper Black" pitchFamily="18" charset="0"/>
              </a:rPr>
              <a:t>A FÖLDKÉREG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ooper Black" pitchFamily="18" charset="0"/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362201"/>
            <a:ext cx="6629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381000" y="64770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1143000" y="6477000"/>
            <a:ext cx="609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</a:t>
            </a:r>
            <a:r>
              <a:rPr lang="hu-HU" b="1" dirty="0" smtClean="0"/>
              <a:t>földkéreg</a:t>
            </a:r>
            <a:r>
              <a:rPr lang="hu-HU" dirty="0" smtClean="0"/>
              <a:t> Földünk legkülső kőzetburka. Halmazállapota szilárd, </a:t>
            </a:r>
            <a:r>
              <a:rPr lang="hu-HU" dirty="0" smtClean="0">
                <a:hlinkClick r:id="rId2" tooltip="Magmás kőzetek"/>
              </a:rPr>
              <a:t>magmás</a:t>
            </a:r>
            <a:r>
              <a:rPr lang="hu-HU" dirty="0" smtClean="0"/>
              <a:t>, </a:t>
            </a:r>
            <a:r>
              <a:rPr lang="hu-HU" dirty="0" smtClean="0">
                <a:hlinkClick r:id="rId3" tooltip="Metamorf kőzetek"/>
              </a:rPr>
              <a:t>metamorf</a:t>
            </a:r>
            <a:r>
              <a:rPr lang="hu-HU" dirty="0" smtClean="0"/>
              <a:t> vagy </a:t>
            </a:r>
            <a:r>
              <a:rPr lang="hu-HU" dirty="0" smtClean="0">
                <a:hlinkClick r:id="rId4" tooltip="Üledékes kőzetek"/>
              </a:rPr>
              <a:t>üledékes</a:t>
            </a:r>
            <a:r>
              <a:rPr lang="hu-HU" dirty="0" smtClean="0"/>
              <a:t> </a:t>
            </a:r>
            <a:r>
              <a:rPr lang="hu-HU" dirty="0" smtClean="0">
                <a:hlinkClick r:id="rId5" tooltip="Kőzet"/>
              </a:rPr>
              <a:t>kőzetekből</a:t>
            </a:r>
            <a:r>
              <a:rPr lang="hu-HU" dirty="0" smtClean="0"/>
              <a:t> épül fel.</a:t>
            </a:r>
          </a:p>
          <a:p>
            <a:r>
              <a:rPr lang="en-US" dirty="0" err="1" smtClean="0"/>
              <a:t>Vastagsága</a:t>
            </a:r>
            <a:r>
              <a:rPr lang="en-US" dirty="0" smtClean="0"/>
              <a:t> </a:t>
            </a:r>
            <a:r>
              <a:rPr lang="en-US" dirty="0" err="1" smtClean="0"/>
              <a:t>átlagosan</a:t>
            </a:r>
            <a:r>
              <a:rPr lang="en-US" dirty="0" smtClean="0"/>
              <a:t> 30–40 km, </a:t>
            </a:r>
            <a:r>
              <a:rPr lang="en-US" dirty="0" err="1" smtClean="0"/>
              <a:t>bár</a:t>
            </a:r>
            <a:r>
              <a:rPr lang="en-US" dirty="0" smtClean="0"/>
              <a:t> </a:t>
            </a:r>
            <a:r>
              <a:rPr lang="en-US" dirty="0" err="1" smtClean="0"/>
              <a:t>rendkívül</a:t>
            </a:r>
            <a:r>
              <a:rPr lang="en-US" dirty="0" smtClean="0"/>
              <a:t> </a:t>
            </a:r>
            <a:r>
              <a:rPr lang="en-US" dirty="0" err="1" smtClean="0"/>
              <a:t>tág</a:t>
            </a:r>
            <a:r>
              <a:rPr lang="en-US" dirty="0" smtClean="0"/>
              <a:t> </a:t>
            </a:r>
            <a:r>
              <a:rPr lang="en-US" dirty="0" err="1" smtClean="0"/>
              <a:t>határok</a:t>
            </a:r>
            <a:r>
              <a:rPr lang="en-US" dirty="0" smtClean="0"/>
              <a:t> </a:t>
            </a:r>
            <a:r>
              <a:rPr lang="en-US" dirty="0" err="1" smtClean="0"/>
              <a:t>között</a:t>
            </a:r>
            <a:r>
              <a:rPr lang="en-US" dirty="0" smtClean="0"/>
              <a:t> </a:t>
            </a:r>
            <a:r>
              <a:rPr lang="en-US" dirty="0" err="1" smtClean="0"/>
              <a:t>változik</a:t>
            </a:r>
            <a:r>
              <a:rPr lang="en-US" dirty="0" smtClean="0"/>
              <a:t>: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óceánok</a:t>
            </a:r>
            <a:r>
              <a:rPr lang="en-US" dirty="0" smtClean="0"/>
              <a:t> </a:t>
            </a:r>
            <a:r>
              <a:rPr lang="en-US" dirty="0" err="1" smtClean="0"/>
              <a:t>alatt</a:t>
            </a:r>
            <a:r>
              <a:rPr lang="en-US" dirty="0" smtClean="0"/>
              <a:t> 6–7 km, a </a:t>
            </a:r>
            <a:r>
              <a:rPr lang="en-US" dirty="0" err="1" smtClean="0"/>
              <a:t>szárazföldek</a:t>
            </a:r>
            <a:r>
              <a:rPr lang="en-US" dirty="0" smtClean="0"/>
              <a:t> </a:t>
            </a:r>
            <a:r>
              <a:rPr lang="en-US" dirty="0" err="1" smtClean="0"/>
              <a:t>területén</a:t>
            </a:r>
            <a:r>
              <a:rPr lang="en-US" dirty="0" smtClean="0"/>
              <a:t> </a:t>
            </a:r>
            <a:r>
              <a:rPr lang="en-US" dirty="0" err="1" smtClean="0"/>
              <a:t>pedig</a:t>
            </a:r>
            <a:r>
              <a:rPr lang="en-US" dirty="0" smtClean="0"/>
              <a:t> 35 km, </a:t>
            </a:r>
            <a:r>
              <a:rPr lang="en-US" dirty="0" err="1" smtClean="0"/>
              <a:t>ám</a:t>
            </a:r>
            <a:r>
              <a:rPr lang="en-US" dirty="0" smtClean="0"/>
              <a:t> </a:t>
            </a:r>
            <a:r>
              <a:rPr lang="en-US" dirty="0" err="1" smtClean="0"/>
              <a:t>néhol</a:t>
            </a:r>
            <a:r>
              <a:rPr lang="en-US" dirty="0" smtClean="0"/>
              <a:t> </a:t>
            </a:r>
            <a:r>
              <a:rPr lang="en-US" dirty="0" err="1" smtClean="0"/>
              <a:t>eléri</a:t>
            </a:r>
            <a:r>
              <a:rPr lang="en-US" dirty="0" smtClean="0"/>
              <a:t> a 70 km-t is.</a:t>
            </a:r>
            <a:endParaRPr lang="en-US" dirty="0"/>
          </a:p>
        </p:txBody>
      </p:sp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381000" y="64770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1143000" y="6477000"/>
            <a:ext cx="609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err="1" smtClean="0"/>
              <a:t>földköpeny</a:t>
            </a:r>
            <a:r>
              <a:rPr lang="en-US" dirty="0" smtClean="0"/>
              <a:t> a </a:t>
            </a:r>
            <a:r>
              <a:rPr lang="en-US" dirty="0" err="1" smtClean="0"/>
              <a:t>földmagot</a:t>
            </a:r>
            <a:r>
              <a:rPr lang="en-US" dirty="0" smtClean="0"/>
              <a:t> </a:t>
            </a:r>
            <a:r>
              <a:rPr lang="en-US" dirty="0" err="1" smtClean="0"/>
              <a:t>beburkoló</a:t>
            </a:r>
            <a:r>
              <a:rPr lang="en-US" dirty="0" smtClean="0"/>
              <a:t> </a:t>
            </a:r>
            <a:r>
              <a:rPr lang="en-US" dirty="0" err="1" smtClean="0"/>
              <a:t>vastag</a:t>
            </a:r>
            <a:r>
              <a:rPr lang="en-US" dirty="0" smtClean="0"/>
              <a:t>, </a:t>
            </a:r>
            <a:r>
              <a:rPr lang="en-US" dirty="0" err="1" smtClean="0"/>
              <a:t>mintegy</a:t>
            </a:r>
            <a:r>
              <a:rPr lang="en-US" dirty="0" smtClean="0"/>
              <a:t> 2900 km </a:t>
            </a:r>
            <a:r>
              <a:rPr lang="en-US" dirty="0" err="1" smtClean="0"/>
              <a:t>széles</a:t>
            </a:r>
            <a:r>
              <a:rPr lang="en-US" dirty="0" smtClean="0"/>
              <a:t> </a:t>
            </a:r>
            <a:r>
              <a:rPr lang="en-US" dirty="0" err="1" smtClean="0"/>
              <a:t>rendkívül</a:t>
            </a:r>
            <a:r>
              <a:rPr lang="en-US" dirty="0" smtClean="0"/>
              <a:t> </a:t>
            </a:r>
            <a:r>
              <a:rPr lang="en-US" dirty="0" err="1" smtClean="0"/>
              <a:t>magas</a:t>
            </a:r>
            <a:r>
              <a:rPr lang="en-US" dirty="0" smtClean="0"/>
              <a:t> </a:t>
            </a:r>
            <a:r>
              <a:rPr lang="en-US" dirty="0" err="1" smtClean="0">
                <a:hlinkClick r:id="rId2" tooltip="Viszkozitás"/>
              </a:rPr>
              <a:t>viszkozitású</a:t>
            </a:r>
            <a:r>
              <a:rPr lang="en-US" dirty="0" smtClean="0"/>
              <a:t>, </a:t>
            </a:r>
            <a:r>
              <a:rPr lang="en-US" dirty="0" err="1" smtClean="0"/>
              <a:t>helyenként</a:t>
            </a:r>
            <a:r>
              <a:rPr lang="en-US" dirty="0" smtClean="0"/>
              <a:t> </a:t>
            </a:r>
            <a:r>
              <a:rPr lang="en-US" dirty="0" err="1" smtClean="0"/>
              <a:t>szilárd</a:t>
            </a:r>
            <a:r>
              <a:rPr lang="en-US" dirty="0" smtClean="0"/>
              <a:t> </a:t>
            </a:r>
            <a:r>
              <a:rPr lang="en-US" dirty="0" err="1" smtClean="0"/>
              <a:t>réteg</a:t>
            </a:r>
            <a:r>
              <a:rPr lang="en-US" dirty="0" smtClean="0"/>
              <a:t>.</a:t>
            </a:r>
            <a:endParaRPr lang="hu-HU" dirty="0" smtClean="0"/>
          </a:p>
          <a:p>
            <a:r>
              <a:rPr lang="hu-HU" dirty="0" smtClean="0"/>
              <a:t>A Föld legbelső szerkezeti egysége, a legbelső gömbhéj a </a:t>
            </a:r>
            <a:r>
              <a:rPr lang="hu-HU" b="1" dirty="0" smtClean="0"/>
              <a:t>földmag</a:t>
            </a:r>
            <a:endParaRPr lang="en-US" dirty="0"/>
          </a:p>
        </p:txBody>
      </p:sp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381000" y="64770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1143000" y="6477000"/>
            <a:ext cx="609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>
                <a:solidFill>
                  <a:schemeClr val="accent5">
                    <a:lumMod val="50000"/>
                  </a:schemeClr>
                </a:solidFill>
                <a:latin typeface="Cooper Black" pitchFamily="18" charset="0"/>
              </a:rPr>
              <a:t>A FÖLD LÉGKÖRE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A </a:t>
            </a:r>
            <a:r>
              <a:rPr lang="hu-HU" b="1" dirty="0" smtClean="0"/>
              <a:t>Föld légköre</a:t>
            </a:r>
            <a:r>
              <a:rPr lang="hu-HU" dirty="0" smtClean="0"/>
              <a:t> a bolygó felszínét körülölelő gázburok, amelyet a gravitáció tart a helyén.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gázburok</a:t>
            </a:r>
            <a:r>
              <a:rPr lang="en-US" dirty="0" smtClean="0"/>
              <a:t> </a:t>
            </a:r>
            <a:r>
              <a:rPr lang="en-US" dirty="0" err="1" smtClean="0"/>
              <a:t>össztömege</a:t>
            </a:r>
            <a:r>
              <a:rPr lang="en-US" dirty="0" smtClean="0"/>
              <a:t> 5,1480×10</a:t>
            </a:r>
            <a:r>
              <a:rPr lang="en-US" baseline="30000" dirty="0" smtClean="0"/>
              <a:t>18</a:t>
            </a:r>
            <a:r>
              <a:rPr lang="en-US" dirty="0" smtClean="0"/>
              <a:t> k</a:t>
            </a:r>
            <a:r>
              <a:rPr lang="hu-HU" dirty="0" smtClean="0"/>
              <a:t>g</a:t>
            </a:r>
          </a:p>
          <a:p>
            <a:r>
              <a:rPr lang="hu-HU" dirty="0" smtClean="0"/>
              <a:t>A légkör nem mozdulatlan légtömeg, a napfény hője, valamint a </a:t>
            </a:r>
            <a:r>
              <a:rPr lang="hu-HU" dirty="0" err="1" smtClean="0">
                <a:hlinkClick r:id="rId2" tooltip="Coriolis-erő"/>
              </a:rPr>
              <a:t>Coriolis-erő</a:t>
            </a:r>
            <a:r>
              <a:rPr lang="hu-HU" dirty="0" smtClean="0"/>
              <a:t> hatására állandó cirkulációban van.</a:t>
            </a:r>
          </a:p>
          <a:p>
            <a:r>
              <a:rPr lang="hu-HU" dirty="0" smtClean="0"/>
              <a:t>A légkört alkotó </a:t>
            </a:r>
            <a:r>
              <a:rPr lang="hu-HU" dirty="0" smtClean="0">
                <a:hlinkClick r:id="rId3" tooltip="Gáz"/>
              </a:rPr>
              <a:t>gázokat</a:t>
            </a:r>
            <a:r>
              <a:rPr lang="hu-HU" dirty="0" smtClean="0"/>
              <a:t> gyűjtőnéven </a:t>
            </a:r>
            <a:r>
              <a:rPr lang="hu-HU" dirty="0" smtClean="0">
                <a:hlinkClick r:id="rId4" tooltip="Levegő"/>
              </a:rPr>
              <a:t>levegőnek</a:t>
            </a:r>
            <a:r>
              <a:rPr lang="hu-HU" dirty="0" smtClean="0"/>
              <a:t> nevezzük. A levegő 78,08% </a:t>
            </a:r>
            <a:r>
              <a:rPr lang="hu-HU" dirty="0" smtClean="0">
                <a:hlinkClick r:id="rId5" tooltip="Nitrogén"/>
              </a:rPr>
              <a:t>nitrogénből</a:t>
            </a:r>
            <a:r>
              <a:rPr lang="hu-HU" dirty="0" smtClean="0"/>
              <a:t>, 20,95% </a:t>
            </a:r>
            <a:r>
              <a:rPr lang="hu-HU" dirty="0" smtClean="0">
                <a:hlinkClick r:id="rId6" tooltip="Oxigén"/>
              </a:rPr>
              <a:t>oxigénből</a:t>
            </a:r>
            <a:r>
              <a:rPr lang="hu-HU" dirty="0" smtClean="0"/>
              <a:t>, 0,93% </a:t>
            </a:r>
            <a:r>
              <a:rPr lang="hu-HU" dirty="0" smtClean="0">
                <a:hlinkClick r:id="rId7" tooltip="Argon"/>
              </a:rPr>
              <a:t>argonból</a:t>
            </a:r>
            <a:r>
              <a:rPr lang="hu-HU" dirty="0" smtClean="0"/>
              <a:t>, 0,038% </a:t>
            </a:r>
            <a:r>
              <a:rPr lang="hu-HU" dirty="0" smtClean="0">
                <a:hlinkClick r:id="rId8" tooltip="Szén-dioxid"/>
              </a:rPr>
              <a:t>szén-dioxidból</a:t>
            </a:r>
            <a:r>
              <a:rPr lang="hu-HU" dirty="0" smtClean="0"/>
              <a:t>, továbbá vízpárából és nyomokban </a:t>
            </a:r>
            <a:r>
              <a:rPr lang="hu-HU" dirty="0" smtClean="0">
                <a:hlinkClick r:id="rId9" tooltip="Hidrogén"/>
              </a:rPr>
              <a:t>hidrogénből</a:t>
            </a:r>
            <a:r>
              <a:rPr lang="hu-HU" dirty="0" smtClean="0"/>
              <a:t>, </a:t>
            </a:r>
            <a:r>
              <a:rPr lang="hu-HU" dirty="0" smtClean="0">
                <a:hlinkClick r:id="rId10" tooltip="Hélium"/>
              </a:rPr>
              <a:t>héliumból</a:t>
            </a:r>
            <a:r>
              <a:rPr lang="hu-HU" dirty="0" smtClean="0"/>
              <a:t> és más </a:t>
            </a:r>
            <a:r>
              <a:rPr lang="hu-HU" dirty="0" smtClean="0">
                <a:hlinkClick r:id="rId11" tooltip="Nemesgáz"/>
              </a:rPr>
              <a:t>nemesgázokból</a:t>
            </a:r>
            <a:r>
              <a:rPr lang="hu-HU" dirty="0" smtClean="0"/>
              <a:t> tevődik össze.</a:t>
            </a:r>
            <a:endParaRPr lang="en-US" dirty="0"/>
          </a:p>
        </p:txBody>
      </p:sp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381000" y="64770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1143000" y="6477000"/>
            <a:ext cx="609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>
                <a:solidFill>
                  <a:schemeClr val="accent6">
                    <a:lumMod val="50000"/>
                  </a:schemeClr>
                </a:solidFill>
                <a:latin typeface="Cooper Black" pitchFamily="18" charset="0"/>
              </a:rPr>
              <a:t>Néhány információ a bolygóról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>
                <a:hlinkClick r:id="rId2" tooltip="Naprendszer"/>
              </a:rPr>
              <a:t>A </a:t>
            </a:r>
            <a:r>
              <a:rPr lang="en-US" dirty="0" err="1" smtClean="0">
                <a:hlinkClick r:id="rId2" tooltip="Naprendszer"/>
              </a:rPr>
              <a:t>Naprendszernek</a:t>
            </a:r>
            <a:r>
              <a:rPr lang="en-US" dirty="0" smtClean="0"/>
              <a:t> a </a:t>
            </a:r>
            <a:r>
              <a:rPr lang="en-US" dirty="0" err="1" smtClean="0">
                <a:hlinkClick r:id="rId3" tooltip="Nap"/>
              </a:rPr>
              <a:t>Naptól</a:t>
            </a:r>
            <a:r>
              <a:rPr lang="en-US" dirty="0" smtClean="0"/>
              <a:t> </a:t>
            </a:r>
            <a:r>
              <a:rPr lang="en-US" dirty="0" err="1" smtClean="0"/>
              <a:t>számított</a:t>
            </a:r>
            <a:r>
              <a:rPr lang="en-US" dirty="0" smtClean="0"/>
              <a:t> </a:t>
            </a:r>
            <a:r>
              <a:rPr lang="en-US" dirty="0" err="1" smtClean="0"/>
              <a:t>harmadik</a:t>
            </a:r>
            <a:r>
              <a:rPr lang="en-US" dirty="0" smtClean="0"/>
              <a:t> </a:t>
            </a:r>
            <a:r>
              <a:rPr lang="en-US" dirty="0" err="1" smtClean="0"/>
              <a:t>bolygó</a:t>
            </a:r>
            <a:r>
              <a:rPr lang="hu-HU" dirty="0" smtClean="0"/>
              <a:t>ja</a:t>
            </a:r>
          </a:p>
          <a:p>
            <a:r>
              <a:rPr lang="hu-HU" dirty="0" smtClean="0"/>
              <a:t>Több millió </a:t>
            </a:r>
            <a:r>
              <a:rPr lang="hu-HU" dirty="0" smtClean="0">
                <a:hlinkClick r:id="rId4" tooltip="Faj"/>
              </a:rPr>
              <a:t>faj</a:t>
            </a:r>
            <a:r>
              <a:rPr lang="hu-HU" dirty="0"/>
              <a:t>,</a:t>
            </a:r>
            <a:r>
              <a:rPr lang="hu-HU" dirty="0" smtClean="0"/>
              <a:t> köztük az </a:t>
            </a:r>
            <a:r>
              <a:rPr lang="hu-HU" dirty="0" smtClean="0">
                <a:hlinkClick r:id="rId5" tooltip="Ember"/>
              </a:rPr>
              <a:t>ember</a:t>
            </a:r>
            <a:r>
              <a:rPr lang="hu-HU" dirty="0" smtClean="0"/>
              <a:t> élőhelye is</a:t>
            </a:r>
          </a:p>
          <a:p>
            <a:r>
              <a:rPr lang="hu-HU" dirty="0" smtClean="0"/>
              <a:t>A Föld a </a:t>
            </a:r>
            <a:r>
              <a:rPr lang="hu-HU" dirty="0" smtClean="0">
                <a:hlinkClick r:id="rId6" tooltip="Világegyetem"/>
              </a:rPr>
              <a:t>világegyetem</a:t>
            </a:r>
            <a:r>
              <a:rPr lang="hu-HU" dirty="0" smtClean="0"/>
              <a:t> egyetlen olyan bolygója, amelyről tudjuk, hogy életet hordoz.</a:t>
            </a:r>
          </a:p>
        </p:txBody>
      </p:sp>
      <p:sp>
        <p:nvSpPr>
          <p:cNvPr id="4" name="Akciógomb: Tovább vagy Következő 3">
            <a:hlinkClick r:id="" action="ppaction://hlinkshowjump?jump=nextslide" highlightClick="1"/>
          </p:cNvPr>
          <p:cNvSpPr/>
          <p:nvPr/>
        </p:nvSpPr>
        <p:spPr>
          <a:xfrm>
            <a:off x="762000" y="6400800"/>
            <a:ext cx="533400" cy="304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kciógomb: Vissza vagy Előző 4">
            <a:hlinkClick r:id="" action="ppaction://hlinkshowjump?jump=previousslide" highlightClick="1"/>
          </p:cNvPr>
          <p:cNvSpPr/>
          <p:nvPr/>
        </p:nvSpPr>
        <p:spPr>
          <a:xfrm>
            <a:off x="228600" y="6400800"/>
            <a:ext cx="4572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77724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kciógomb: Vissza vagy Előző 2">
            <a:hlinkClick r:id="" action="ppaction://hlinkshowjump?jump=previousslide" highlightClick="1"/>
          </p:cNvPr>
          <p:cNvSpPr/>
          <p:nvPr/>
        </p:nvSpPr>
        <p:spPr>
          <a:xfrm>
            <a:off x="381000" y="64770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kciógomb: Tovább vagy Következő 3">
            <a:hlinkClick r:id="" action="ppaction://hlinkshowjump?jump=nextslide" highlightClick="1"/>
          </p:cNvPr>
          <p:cNvSpPr/>
          <p:nvPr/>
        </p:nvSpPr>
        <p:spPr>
          <a:xfrm>
            <a:off x="1143000" y="6477000"/>
            <a:ext cx="609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 smtClean="0">
                <a:solidFill>
                  <a:schemeClr val="accent5">
                    <a:lumMod val="50000"/>
                  </a:schemeClr>
                </a:solidFill>
                <a:latin typeface="Cooper Black" pitchFamily="18" charset="0"/>
              </a:rPr>
              <a:t>K</a:t>
            </a:r>
            <a:r>
              <a:rPr lang="hu-HU" dirty="0" smtClean="0">
                <a:solidFill>
                  <a:schemeClr val="accent5">
                    <a:lumMod val="50000"/>
                  </a:schemeClr>
                </a:solidFill>
                <a:latin typeface="Cooper Black" pitchFamily="18" charset="0"/>
              </a:rPr>
              <a:t>észítette:</a:t>
            </a:r>
            <a:endParaRPr lang="ro-RO" dirty="0">
              <a:solidFill>
                <a:schemeClr val="accent5">
                  <a:lumMod val="5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 smtClean="0"/>
          </a:p>
          <a:p>
            <a:r>
              <a:rPr lang="hu-HU" dirty="0" smtClean="0"/>
              <a:t>Kovács Katalin</a:t>
            </a:r>
          </a:p>
          <a:p>
            <a:r>
              <a:rPr lang="hu-HU" dirty="0" smtClean="0"/>
              <a:t>Tóth Zsófia-Réka</a:t>
            </a:r>
            <a:endParaRPr lang="ro-RO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>
                <a:solidFill>
                  <a:schemeClr val="accent6">
                    <a:lumMod val="50000"/>
                  </a:schemeClr>
                </a:solidFill>
                <a:latin typeface="Cooper Black" pitchFamily="18" charset="0"/>
              </a:rPr>
              <a:t>Részei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Cooper Black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viszonylag</a:t>
            </a:r>
            <a:r>
              <a:rPr lang="en-US" dirty="0" smtClean="0"/>
              <a:t> </a:t>
            </a:r>
            <a:r>
              <a:rPr lang="en-US" dirty="0" err="1" smtClean="0"/>
              <a:t>szilárd</a:t>
            </a:r>
            <a:r>
              <a:rPr lang="en-US" dirty="0" smtClean="0"/>
              <a:t> </a:t>
            </a:r>
            <a:r>
              <a:rPr lang="en-US" dirty="0" err="1" smtClean="0">
                <a:hlinkClick r:id="rId2" tooltip="Földköpeny"/>
              </a:rPr>
              <a:t>földköpeny</a:t>
            </a:r>
            <a:endParaRPr lang="hu-HU" dirty="0" smtClean="0"/>
          </a:p>
          <a:p>
            <a:r>
              <a:rPr lang="hu-HU" dirty="0" smtClean="0"/>
              <a:t>folyékony, a mágneses térért felelős </a:t>
            </a:r>
            <a:r>
              <a:rPr lang="hu-HU" dirty="0" smtClean="0">
                <a:hlinkClick r:id="rId3" tooltip="Külső mag"/>
              </a:rPr>
              <a:t>külső mag</a:t>
            </a:r>
            <a:endParaRPr lang="hu-HU" dirty="0" smtClean="0"/>
          </a:p>
          <a:p>
            <a:r>
              <a:rPr lang="hu-HU" dirty="0" smtClean="0"/>
              <a:t>a szilárd, vas- (nikkel-)szulfidosnak tekintett </a:t>
            </a:r>
            <a:r>
              <a:rPr lang="hu-HU" dirty="0" smtClean="0">
                <a:hlinkClick r:id="rId4" tooltip="Belső mag"/>
              </a:rPr>
              <a:t>belső mag</a:t>
            </a:r>
            <a:endParaRPr lang="en-US" dirty="0"/>
          </a:p>
        </p:txBody>
      </p:sp>
      <p:sp>
        <p:nvSpPr>
          <p:cNvPr id="4" name="Akciógomb: Tovább vagy Következő 3">
            <a:hlinkClick r:id="" action="ppaction://hlinkshowjump?jump=nextslide" highlightClick="1"/>
          </p:cNvPr>
          <p:cNvSpPr/>
          <p:nvPr/>
        </p:nvSpPr>
        <p:spPr>
          <a:xfrm>
            <a:off x="990600" y="6324600"/>
            <a:ext cx="4572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kciógomb: Vissza vagy Előző 4">
            <a:hlinkClick r:id="" action="ppaction://hlinkshowjump?jump=previousslide" highlightClick="1"/>
          </p:cNvPr>
          <p:cNvSpPr/>
          <p:nvPr/>
        </p:nvSpPr>
        <p:spPr>
          <a:xfrm>
            <a:off x="457200" y="63246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7000"/>
            <a:ext cx="3124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685800"/>
            <a:ext cx="39116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40005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kciógomb: Vissza vagy Előző 4">
            <a:hlinkClick r:id="" action="ppaction://hlinkshowjump?jump=previousslide" highlightClick="1"/>
          </p:cNvPr>
          <p:cNvSpPr/>
          <p:nvPr/>
        </p:nvSpPr>
        <p:spPr>
          <a:xfrm>
            <a:off x="228600" y="6248400"/>
            <a:ext cx="6096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kciógomb: Tovább vagy Következő 5">
            <a:hlinkClick r:id="" action="ppaction://hlinkshowjump?jump=nextslide" highlightClick="1"/>
          </p:cNvPr>
          <p:cNvSpPr/>
          <p:nvPr/>
        </p:nvSpPr>
        <p:spPr>
          <a:xfrm>
            <a:off x="914400" y="6248400"/>
            <a:ext cx="6096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kciógomb: Vissza vagy Előző 2">
            <a:hlinkClick r:id="" action="ppaction://hlinkshowjump?jump=previousslide" highlightClick="1"/>
          </p:cNvPr>
          <p:cNvSpPr/>
          <p:nvPr/>
        </p:nvSpPr>
        <p:spPr>
          <a:xfrm>
            <a:off x="152400" y="63246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kciógomb: Tovább vagy Következő 3">
            <a:hlinkClick r:id="" action="ppaction://hlinkshowjump?jump=nextslide" highlightClick="1"/>
          </p:cNvPr>
          <p:cNvSpPr/>
          <p:nvPr/>
        </p:nvSpPr>
        <p:spPr>
          <a:xfrm>
            <a:off x="838200" y="6324600"/>
            <a:ext cx="4572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>
                <a:solidFill>
                  <a:schemeClr val="accent5">
                    <a:lumMod val="50000"/>
                  </a:schemeClr>
                </a:solidFill>
                <a:latin typeface="Cooper Black" pitchFamily="18" charset="0"/>
              </a:rPr>
              <a:t>A FÖLD TEKTONIKUS LEMEZEI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Cooper Black" pitchFamily="18" charset="0"/>
            </a:endParaRPr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457200" y="1935159"/>
          <a:ext cx="8305800" cy="301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377230">
                <a:tc>
                  <a:txBody>
                    <a:bodyPr/>
                    <a:lstStyle/>
                    <a:p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A lemez neve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Terület     </a:t>
                      </a:r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10</a:t>
                      </a:r>
                      <a:r>
                        <a:rPr lang="en-US" baseline="30000" dirty="0" smtClean="0">
                          <a:solidFill>
                            <a:srgbClr val="FFFF00"/>
                          </a:solidFill>
                        </a:rPr>
                        <a:t>6</a:t>
                      </a:r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 km²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77230">
                <a:tc>
                  <a:txBody>
                    <a:bodyPr/>
                    <a:lstStyle/>
                    <a:p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Afrikai lemez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78,0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77230">
                <a:tc>
                  <a:txBody>
                    <a:bodyPr/>
                    <a:lstStyle/>
                    <a:p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Antarktiszi lemez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60,9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77230">
                <a:tc>
                  <a:txBody>
                    <a:bodyPr/>
                    <a:lstStyle/>
                    <a:p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Ausztráliai lemez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47,2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77230">
                <a:tc>
                  <a:txBody>
                    <a:bodyPr/>
                    <a:lstStyle/>
                    <a:p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Eurázsiai</a:t>
                      </a:r>
                      <a:r>
                        <a:rPr lang="hu-HU" baseline="0" dirty="0" smtClean="0">
                          <a:solidFill>
                            <a:srgbClr val="FFFF00"/>
                          </a:solidFill>
                        </a:rPr>
                        <a:t> lemez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67,8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77230">
                <a:tc>
                  <a:txBody>
                    <a:bodyPr/>
                    <a:lstStyle/>
                    <a:p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Észak</a:t>
                      </a:r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-</a:t>
                      </a:r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Amerikai</a:t>
                      </a:r>
                      <a:r>
                        <a:rPr lang="hu-HU" baseline="0" dirty="0" smtClean="0">
                          <a:solidFill>
                            <a:srgbClr val="FFFF00"/>
                          </a:solidFill>
                        </a:rPr>
                        <a:t> lemez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75,9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77230">
                <a:tc>
                  <a:txBody>
                    <a:bodyPr/>
                    <a:lstStyle/>
                    <a:p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Dél</a:t>
                      </a:r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-</a:t>
                      </a:r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Amerikai lemez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43,6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377230">
                <a:tc>
                  <a:txBody>
                    <a:bodyPr/>
                    <a:lstStyle/>
                    <a:p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Csendes</a:t>
                      </a:r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-</a:t>
                      </a:r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óceáni lemez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FFFF00"/>
                          </a:solidFill>
                        </a:rPr>
                        <a:t>103,3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Akciógomb: Vissza vagy Előző 4">
            <a:hlinkClick r:id="" action="ppaction://hlinkshowjump?jump=previousslide" highlightClick="1"/>
          </p:cNvPr>
          <p:cNvSpPr/>
          <p:nvPr/>
        </p:nvSpPr>
        <p:spPr>
          <a:xfrm>
            <a:off x="381000" y="6248400"/>
            <a:ext cx="533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kciógomb: Tovább vagy Következő 5">
            <a:hlinkClick r:id="" action="ppaction://hlinkshowjump?jump=nextslide" highlightClick="1"/>
          </p:cNvPr>
          <p:cNvSpPr/>
          <p:nvPr/>
        </p:nvSpPr>
        <p:spPr>
          <a:xfrm>
            <a:off x="1143000" y="6248400"/>
            <a:ext cx="4572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" name="Tartalom helye 7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422030" y="6248400"/>
            <a:ext cx="492369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1143000" y="6248400"/>
            <a:ext cx="5334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8991600" cy="609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kciógomb: Vissza vagy Előző 2">
            <a:hlinkClick r:id="" action="ppaction://hlinkshowjump?jump=previousslide" highlightClick="1"/>
          </p:cNvPr>
          <p:cNvSpPr/>
          <p:nvPr/>
        </p:nvSpPr>
        <p:spPr>
          <a:xfrm>
            <a:off x="533400" y="64770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kciógomb: Tovább vagy Következő 3">
            <a:hlinkClick r:id="" action="ppaction://hlinkshowjump?jump=nextslide" highlightClick="1"/>
          </p:cNvPr>
          <p:cNvSpPr/>
          <p:nvPr/>
        </p:nvSpPr>
        <p:spPr>
          <a:xfrm>
            <a:off x="1295400" y="6477000"/>
            <a:ext cx="609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Föld</a:t>
            </a:r>
            <a:r>
              <a:rPr lang="en-US" dirty="0" smtClean="0"/>
              <a:t> </a:t>
            </a:r>
            <a:r>
              <a:rPr lang="en-US" dirty="0" err="1" smtClean="0"/>
              <a:t>felszíne</a:t>
            </a:r>
            <a:r>
              <a:rPr lang="en-US" dirty="0" smtClean="0"/>
              <a:t> </a:t>
            </a:r>
            <a:r>
              <a:rPr lang="en-US" dirty="0" err="1" smtClean="0"/>
              <a:t>rendkívül</a:t>
            </a:r>
            <a:r>
              <a:rPr lang="en-US" dirty="0" smtClean="0"/>
              <a:t> </a:t>
            </a:r>
            <a:r>
              <a:rPr lang="en-US" dirty="0" err="1" smtClean="0"/>
              <a:t>változatos</a:t>
            </a:r>
            <a:r>
              <a:rPr lang="en-US" dirty="0" smtClean="0"/>
              <a:t> </a:t>
            </a:r>
            <a:r>
              <a:rPr lang="en-US" dirty="0" err="1" smtClean="0"/>
              <a:t>domborzati</a:t>
            </a:r>
            <a:r>
              <a:rPr lang="en-US" dirty="0" smtClean="0"/>
              <a:t> </a:t>
            </a:r>
            <a:r>
              <a:rPr lang="en-US" dirty="0" err="1" smtClean="0"/>
              <a:t>formákat</a:t>
            </a:r>
            <a:r>
              <a:rPr lang="en-US" dirty="0" smtClean="0"/>
              <a:t> </a:t>
            </a:r>
            <a:r>
              <a:rPr lang="en-US" dirty="0" err="1" smtClean="0"/>
              <a:t>hordoz</a:t>
            </a:r>
            <a:endParaRPr lang="hu-HU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felszín</a:t>
            </a:r>
            <a:r>
              <a:rPr lang="en-US" dirty="0" smtClean="0"/>
              <a:t> </a:t>
            </a:r>
            <a:r>
              <a:rPr lang="en-US" dirty="0" err="1" smtClean="0"/>
              <a:t>közel</a:t>
            </a:r>
            <a:r>
              <a:rPr lang="en-US" dirty="0" smtClean="0"/>
              <a:t> 71 </a:t>
            </a:r>
            <a:r>
              <a:rPr lang="en-US" dirty="0" err="1" smtClean="0"/>
              <a:t>százalékát</a:t>
            </a:r>
            <a:r>
              <a:rPr lang="en-US" dirty="0" smtClean="0"/>
              <a:t> </a:t>
            </a:r>
            <a:r>
              <a:rPr lang="en-US" dirty="0" err="1" smtClean="0"/>
              <a:t>víz</a:t>
            </a:r>
            <a:r>
              <a:rPr lang="en-US" dirty="0" smtClean="0"/>
              <a:t> </a:t>
            </a:r>
            <a:r>
              <a:rPr lang="en-US" dirty="0" err="1" smtClean="0"/>
              <a:t>borítja</a:t>
            </a:r>
            <a:r>
              <a:rPr lang="en-US" dirty="0" smtClean="0"/>
              <a:t>, a </a:t>
            </a:r>
            <a:r>
              <a:rPr lang="en-US" dirty="0" err="1" smtClean="0"/>
              <a:t>további</a:t>
            </a:r>
            <a:r>
              <a:rPr lang="en-US" dirty="0" smtClean="0"/>
              <a:t> 29%-</a:t>
            </a:r>
            <a:r>
              <a:rPr lang="en-US" dirty="0" err="1" smtClean="0"/>
              <a:t>ot</a:t>
            </a:r>
            <a:r>
              <a:rPr lang="en-US" dirty="0" smtClean="0"/>
              <a:t> </a:t>
            </a:r>
            <a:r>
              <a:rPr lang="en-US" dirty="0" err="1" smtClean="0"/>
              <a:t>szárazföldnek</a:t>
            </a:r>
            <a:r>
              <a:rPr lang="en-US" dirty="0" smtClean="0"/>
              <a:t> </a:t>
            </a:r>
            <a:r>
              <a:rPr lang="en-US" dirty="0" err="1" smtClean="0"/>
              <a:t>nevezzük</a:t>
            </a:r>
            <a:endParaRPr lang="hu-HU" dirty="0" smtClean="0"/>
          </a:p>
          <a:p>
            <a:endParaRPr lang="en-US" dirty="0"/>
          </a:p>
        </p:txBody>
      </p:sp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381000" y="6477000"/>
            <a:ext cx="533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1143000" y="6477000"/>
            <a:ext cx="609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299</Words>
  <Application>Microsoft Office PowerPoint</Application>
  <PresentationFormat>Expunere pe ecran (4:3)</PresentationFormat>
  <Paragraphs>61</Paragraphs>
  <Slides>21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21</vt:i4>
      </vt:variant>
    </vt:vector>
  </HeadingPairs>
  <TitlesOfParts>
    <vt:vector size="22" baseType="lpstr">
      <vt:lpstr>Áramlás</vt:lpstr>
      <vt:lpstr>A FÖLD</vt:lpstr>
      <vt:lpstr>Néhány információ a bolygóról</vt:lpstr>
      <vt:lpstr>Részei</vt:lpstr>
      <vt:lpstr>Diapozitivul 4</vt:lpstr>
      <vt:lpstr>Diapozitivul 5</vt:lpstr>
      <vt:lpstr>A FÖLD TEKTONIKUS LEMEZEI</vt:lpstr>
      <vt:lpstr>Diapozitivul 7</vt:lpstr>
      <vt:lpstr>Diapozitivul 8</vt:lpstr>
      <vt:lpstr>Diapozitivul 9</vt:lpstr>
      <vt:lpstr>A FÖLD BELSŐ HÉJSZERKEZETE</vt:lpstr>
      <vt:lpstr>A KONTINENSEK</vt:lpstr>
      <vt:lpstr>Diapozitivul 12</vt:lpstr>
      <vt:lpstr>Az atmoszférát sávokra osztjuk a levegő fizikai tulajdonságai alapján:</vt:lpstr>
      <vt:lpstr>KERINGÉSE</vt:lpstr>
      <vt:lpstr>Diapozitivul 15</vt:lpstr>
      <vt:lpstr>A FÖLDKÉREG</vt:lpstr>
      <vt:lpstr>Diapozitivul 17</vt:lpstr>
      <vt:lpstr>Diapozitivul 18</vt:lpstr>
      <vt:lpstr>A FÖLD LÉGKÖRE</vt:lpstr>
      <vt:lpstr>Diapozitivul 20</vt:lpstr>
      <vt:lpstr>Készítette: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FÖLD</dc:title>
  <dc:creator>Zsofika</dc:creator>
  <cp:lastModifiedBy>user</cp:lastModifiedBy>
  <cp:revision>19</cp:revision>
  <dcterms:created xsi:type="dcterms:W3CDTF">2012-05-06T10:57:05Z</dcterms:created>
  <dcterms:modified xsi:type="dcterms:W3CDTF">2012-05-10T10:22:20Z</dcterms:modified>
</cp:coreProperties>
</file>