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65" r:id="rId5"/>
    <p:sldId id="266" r:id="rId6"/>
    <p:sldId id="267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F986E-0936-4A06-AD19-2086A2340F8A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748C3-E899-48B2-BC3E-4F72129DFA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7993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748C3-E899-48B2-BC3E-4F72129DFAB7}" type="slidenum">
              <a:rPr lang="hu-HU" smtClean="0"/>
              <a:t>1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átum hely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19" name="Élőláb hely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7" name="Dia számának hely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zabadkézi sokszög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  <p:sp>
        <p:nvSpPr>
          <p:cNvPr id="9" name="Élőláb hely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zabadkézi sokszög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zabadkézi sokszög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ím hely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Szöveg hely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70C7AB7-91B7-4408-B99A-3D26888F4859}" type="datetimeFigureOut">
              <a:rPr lang="hu-HU" smtClean="0"/>
              <a:t>2012.05.17.</a:t>
            </a:fld>
            <a:endParaRPr lang="hu-HU"/>
          </a:p>
        </p:txBody>
      </p:sp>
      <p:sp>
        <p:nvSpPr>
          <p:cNvPr id="22" name="Élőláb hely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C05FE94-EF66-42FA-B54F-21F4B0C3A6A2}" type="slidenum">
              <a:rPr lang="hu-HU" smtClean="0"/>
              <a:t>‹#›</a:t>
            </a:fld>
            <a:endParaRPr lang="hu-H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://hu.wikipedia.org/wiki/Ausztr%C3%A1lia_(kontinens)" TargetMode="Externa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hu.wikipedia.org/wiki/Csal%C3%A1d_(rendszertan)" TargetMode="External"/><Relationship Id="rId5" Type="http://schemas.openxmlformats.org/officeDocument/2006/relationships/hyperlink" Target="http://hu.wikipedia.org/wiki/%C3%81llatok" TargetMode="External"/><Relationship Id="rId4" Type="http://schemas.openxmlformats.org/officeDocument/2006/relationships/hyperlink" Target="http://hu.wikipedia.org/wiki/Ersz%C3%A9nyese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20._sz%C3%A1zad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://hu.wikipedia.org/wiki/Ausztr%C3%A1lia_(kontinens)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hu.wikipedia.org/wiki/Tasmania" TargetMode="External"/><Relationship Id="rId4" Type="http://schemas.openxmlformats.org/officeDocument/2006/relationships/hyperlink" Target="http://hu.wikipedia.org/wiki/Victoria_(Ausztr%C3%A1lia)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Kg" TargetMode="External"/><Relationship Id="rId2" Type="http://schemas.openxmlformats.org/officeDocument/2006/relationships/hyperlink" Target="http://hu.wikipedia.org/wiki/Vomba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hu.wikipedia.org/wiki/%C3%89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hu.wikipedia.org/wiki/Eukaliptusz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72400" cy="1296144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lgerian" pitchFamily="82" charset="0"/>
              </a:rPr>
              <a:t>       A </a:t>
            </a:r>
            <a:r>
              <a:rPr lang="hu-HU" sz="3600" dirty="0" smtClean="0">
                <a:latin typeface="Algerian" pitchFamily="82" charset="0"/>
              </a:rPr>
              <a:t>Koala </a:t>
            </a:r>
            <a:r>
              <a:rPr lang="hu-HU" sz="3600" dirty="0">
                <a:latin typeface="Algerian" pitchFamily="82" charset="0"/>
              </a:rPr>
              <a:t/>
            </a:r>
            <a:br>
              <a:rPr lang="hu-HU" sz="3600" dirty="0">
                <a:latin typeface="Algerian" pitchFamily="82" charset="0"/>
              </a:rPr>
            </a:br>
            <a:endParaRPr lang="hu-HU" sz="3600" dirty="0">
              <a:latin typeface="Algerian" pitchFamily="82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0" y="5445224"/>
            <a:ext cx="8784976" cy="1008112"/>
          </a:xfrm>
        </p:spPr>
        <p:txBody>
          <a:bodyPr>
            <a:normAutofit/>
          </a:bodyPr>
          <a:lstStyle/>
          <a:p>
            <a:r>
              <a:rPr lang="hu-HU" dirty="0">
                <a:latin typeface="Baskerville Old Face" pitchFamily="18" charset="0"/>
              </a:rPr>
              <a:t>A </a:t>
            </a:r>
            <a:r>
              <a:rPr lang="hu-HU" b="1" dirty="0" smtClean="0">
                <a:latin typeface="Baskerville Old Face" pitchFamily="18" charset="0"/>
              </a:rPr>
              <a:t>koala</a:t>
            </a:r>
            <a:r>
              <a:rPr lang="hu-HU" dirty="0">
                <a:latin typeface="Baskerville Old Face" pitchFamily="18" charset="0"/>
              </a:rPr>
              <a:t> </a:t>
            </a:r>
            <a:r>
              <a:rPr lang="hu-HU" dirty="0">
                <a:latin typeface="Baskerville Old Face" pitchFamily="18" charset="0"/>
                <a:hlinkClick r:id="rId3" tooltip="Ausztrália (kontinens)"/>
              </a:rPr>
              <a:t>Ausztráliában</a:t>
            </a:r>
            <a:r>
              <a:rPr lang="hu-HU" dirty="0">
                <a:latin typeface="Baskerville Old Face" pitchFamily="18" charset="0"/>
              </a:rPr>
              <a:t> honos </a:t>
            </a:r>
            <a:r>
              <a:rPr lang="hu-HU" dirty="0">
                <a:latin typeface="Baskerville Old Face" pitchFamily="18" charset="0"/>
                <a:hlinkClick r:id="rId4" tooltip="Erszényesek"/>
              </a:rPr>
              <a:t>erszényes</a:t>
            </a:r>
            <a:r>
              <a:rPr lang="hu-HU" dirty="0">
                <a:latin typeface="Baskerville Old Face" pitchFamily="18" charset="0"/>
              </a:rPr>
              <a:t>, növényevő </a:t>
            </a:r>
            <a:r>
              <a:rPr lang="hu-HU" dirty="0">
                <a:latin typeface="Baskerville Old Face" pitchFamily="18" charset="0"/>
                <a:hlinkClick r:id="rId5" tooltip="Állatok"/>
              </a:rPr>
              <a:t>állat</a:t>
            </a:r>
            <a:r>
              <a:rPr lang="hu-HU" dirty="0" smtClean="0">
                <a:latin typeface="Baskerville Old Face" pitchFamily="18" charset="0"/>
              </a:rPr>
              <a:t>,</a:t>
            </a:r>
            <a:endParaRPr lang="en-US" dirty="0" smtClean="0">
              <a:latin typeface="Baskerville Old Face" pitchFamily="18" charset="0"/>
            </a:endParaRPr>
          </a:p>
          <a:p>
            <a:r>
              <a:rPr lang="hu-HU" dirty="0" smtClean="0">
                <a:latin typeface="Baskerville Old Face" pitchFamily="18" charset="0"/>
              </a:rPr>
              <a:t> a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hu-HU" b="1" dirty="0" smtClean="0">
                <a:latin typeface="Baskerville Old Face" pitchFamily="18" charset="0"/>
              </a:rPr>
              <a:t>koalafélék</a:t>
            </a:r>
            <a:r>
              <a:rPr lang="hu-HU" dirty="0">
                <a:latin typeface="Baskerville Old Face" pitchFamily="18" charset="0"/>
              </a:rPr>
              <a:t>  </a:t>
            </a:r>
            <a:r>
              <a:rPr lang="hu-HU" dirty="0">
                <a:latin typeface="Baskerville Old Face" pitchFamily="18" charset="0"/>
                <a:hlinkClick r:id="rId6" tooltip="Család (rendszertan)"/>
              </a:rPr>
              <a:t>családjának</a:t>
            </a:r>
            <a:r>
              <a:rPr lang="hu-HU" dirty="0">
                <a:latin typeface="Baskerville Old Face" pitchFamily="18" charset="0"/>
              </a:rPr>
              <a:t> egyedüli élő képviselője.</a:t>
            </a:r>
          </a:p>
        </p:txBody>
      </p:sp>
      <p:pic>
        <p:nvPicPr>
          <p:cNvPr id="1026" name="Picture 2" descr="C:\Documents and Settings\admin\Asztal\koala\260px-Koala_climbing_tre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052736"/>
            <a:ext cx="4320480" cy="410445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Asztal\koala\620px-Koal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3968" y="1052736"/>
            <a:ext cx="4502546" cy="4104456"/>
          </a:xfrm>
          <a:prstGeom prst="rect">
            <a:avLst/>
          </a:prstGeom>
          <a:noFill/>
        </p:spPr>
      </p:pic>
      <p:sp>
        <p:nvSpPr>
          <p:cNvPr id="6" name="Akciógomb: Tovább vagy Következő 5">
            <a:hlinkClick r:id="" action="ppaction://hlinkshowjump?jump=nextslide" highlightClick="1"/>
          </p:cNvPr>
          <p:cNvSpPr/>
          <p:nvPr/>
        </p:nvSpPr>
        <p:spPr>
          <a:xfrm>
            <a:off x="1187624" y="5589240"/>
            <a:ext cx="864096" cy="6926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65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hu-HU" dirty="0">
                <a:latin typeface="Algerian" pitchFamily="82" charset="0"/>
              </a:rPr>
              <a:t>Előfordulása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5266928" cy="4565104"/>
          </a:xfrm>
        </p:spPr>
        <p:txBody>
          <a:bodyPr>
            <a:normAutofit fontScale="92500" lnSpcReduction="20000"/>
          </a:bodyPr>
          <a:lstStyle/>
          <a:p>
            <a:r>
              <a:rPr lang="hu-HU" dirty="0">
                <a:latin typeface="Baskerville Old Face" pitchFamily="18" charset="0"/>
              </a:rPr>
              <a:t>A koalák mindenhol megtalálhatók </a:t>
            </a:r>
            <a:r>
              <a:rPr lang="hu-HU" dirty="0">
                <a:latin typeface="Baskerville Old Face" pitchFamily="18" charset="0"/>
                <a:hlinkClick r:id="rId2" tooltip="Ausztrália (kontinens)"/>
              </a:rPr>
              <a:t>Ausztrália</a:t>
            </a:r>
            <a:r>
              <a:rPr lang="hu-HU" dirty="0">
                <a:latin typeface="Baskerville Old Face" pitchFamily="18" charset="0"/>
              </a:rPr>
              <a:t> keleti partjain, de a belső vidékeken is, olyan távolságig, ahol még elég a csapadék a megfelelő erdők létezéséhez. Ausztrália déli részén a koalákat a </a:t>
            </a:r>
            <a:r>
              <a:rPr lang="hu-HU" dirty="0">
                <a:latin typeface="Baskerville Old Face" pitchFamily="18" charset="0"/>
                <a:hlinkClick r:id="rId3" tooltip="20. század"/>
              </a:rPr>
              <a:t>20. század</a:t>
            </a:r>
            <a:r>
              <a:rPr lang="hu-HU" dirty="0">
                <a:latin typeface="Baskerville Old Face" pitchFamily="18" charset="0"/>
              </a:rPr>
              <a:t> elején kiirtották, de mára újratelepítették </a:t>
            </a:r>
            <a:r>
              <a:rPr lang="hu-HU" dirty="0" err="1">
                <a:latin typeface="Baskerville Old Face" pitchFamily="18" charset="0"/>
              </a:rPr>
              <a:t>őket</a:t>
            </a:r>
            <a:r>
              <a:rPr lang="hu-HU" dirty="0" err="1">
                <a:latin typeface="Baskerville Old Face" pitchFamily="18" charset="0"/>
                <a:hlinkClick r:id="rId4" tooltip="Victoria (Ausztrália)"/>
              </a:rPr>
              <a:t>Victoria</a:t>
            </a:r>
            <a:r>
              <a:rPr lang="hu-HU" dirty="0">
                <a:latin typeface="Baskerville Old Face" pitchFamily="18" charset="0"/>
              </a:rPr>
              <a:t> államból. Nyugat-Ausztráliában és </a:t>
            </a:r>
            <a:r>
              <a:rPr lang="hu-HU" dirty="0">
                <a:latin typeface="Baskerville Old Face" pitchFamily="18" charset="0"/>
                <a:hlinkClick r:id="rId5" tooltip="Tasmania"/>
              </a:rPr>
              <a:t>Tasmaniában</a:t>
            </a:r>
            <a:r>
              <a:rPr lang="hu-HU" dirty="0">
                <a:latin typeface="Baskerville Old Face" pitchFamily="18" charset="0"/>
              </a:rPr>
              <a:t> nincsenek koalák.</a:t>
            </a:r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3563888" y="6165304"/>
            <a:ext cx="611560" cy="4766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4211960" y="6165304"/>
            <a:ext cx="648072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218" name="Picture 2" descr="http://t1.gstatic.com/images?q=tbn:ANd9GcQosslRt7c9Gly9mFuqhW9TSZ6vJt4LFLeIRZ7K23aGjT5TjQMX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1844824"/>
            <a:ext cx="3076299" cy="2304256"/>
          </a:xfrm>
          <a:prstGeom prst="rect">
            <a:avLst/>
          </a:prstGeom>
          <a:noFill/>
        </p:spPr>
      </p:pic>
      <p:pic>
        <p:nvPicPr>
          <p:cNvPr id="9220" name="Picture 4" descr="http://t2.gstatic.com/images?q=tbn:ANd9GcTXuCXNbO5-o4iED4TnAL99aAOXmQyAEgTLdlerTOhlru9TJlx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4509120"/>
            <a:ext cx="2514600" cy="181927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950"/>
                            </p:stCondLst>
                            <p:childTnLst>
                              <p:par>
                                <p:cTn id="2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450"/>
                            </p:stCondLst>
                            <p:childTnLst>
                              <p:par>
                                <p:cTn id="2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pPr algn="l"/>
            <a:r>
              <a:rPr lang="hu-HU" dirty="0">
                <a:latin typeface="Algerian" pitchFamily="82" charset="0"/>
              </a:rPr>
              <a:t>Megjelenése 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052736"/>
            <a:ext cx="4114800" cy="5616624"/>
          </a:xfrm>
        </p:spPr>
        <p:txBody>
          <a:bodyPr>
            <a:noAutofit/>
          </a:bodyPr>
          <a:lstStyle/>
          <a:p>
            <a:r>
              <a:rPr lang="hu-HU" sz="2400" dirty="0">
                <a:latin typeface="Baskerville Old Face" pitchFamily="18" charset="0"/>
              </a:rPr>
              <a:t>A koala valamennyire hasonlít a </a:t>
            </a:r>
            <a:r>
              <a:rPr lang="hu-HU" sz="2400" dirty="0" err="1">
                <a:latin typeface="Baskerville Old Face" pitchFamily="18" charset="0"/>
                <a:hlinkClick r:id="rId2" tooltip="Vombat"/>
              </a:rPr>
              <a:t>vombathoz</a:t>
            </a:r>
            <a:r>
              <a:rPr lang="hu-HU" sz="2400" dirty="0">
                <a:latin typeface="Baskerville Old Face" pitchFamily="18" charset="0"/>
              </a:rPr>
              <a:t> </a:t>
            </a:r>
            <a:r>
              <a:rPr lang="hu-HU" sz="2400" dirty="0" smtClean="0">
                <a:latin typeface="Baskerville Old Face" pitchFamily="18" charset="0"/>
              </a:rPr>
              <a:t> </a:t>
            </a:r>
            <a:r>
              <a:rPr lang="hu-HU" sz="2400" dirty="0">
                <a:latin typeface="Baskerville Old Face" pitchFamily="18" charset="0"/>
              </a:rPr>
              <a:t>de a bundája vastagabb és puhább, a füle pedig sokkal nagyobb. A tömege 5 </a:t>
            </a:r>
            <a:r>
              <a:rPr lang="hu-HU" sz="2400" dirty="0">
                <a:latin typeface="Baskerville Old Face" pitchFamily="18" charset="0"/>
                <a:hlinkClick r:id="rId3" tooltip="Kg"/>
              </a:rPr>
              <a:t>kg</a:t>
            </a:r>
            <a:r>
              <a:rPr lang="hu-HU" sz="2400" dirty="0">
                <a:latin typeface="Baskerville Old Face" pitchFamily="18" charset="0"/>
              </a:rPr>
              <a:t> </a:t>
            </a:r>
            <a:r>
              <a:rPr lang="hu-HU" sz="2400" dirty="0" smtClean="0">
                <a:latin typeface="Baskerville Old Face" pitchFamily="18" charset="0"/>
              </a:rPr>
              <a:t> </a:t>
            </a:r>
            <a:r>
              <a:rPr lang="hu-HU" sz="2400" dirty="0">
                <a:latin typeface="Baskerville Old Face" pitchFamily="18" charset="0"/>
              </a:rPr>
              <a:t>és 14 kg </a:t>
            </a:r>
            <a:r>
              <a:rPr lang="hu-HU" sz="2400" dirty="0" smtClean="0">
                <a:latin typeface="Baskerville Old Face" pitchFamily="18" charset="0"/>
              </a:rPr>
              <a:t>között </a:t>
            </a:r>
            <a:r>
              <a:rPr lang="hu-HU" sz="2400" dirty="0">
                <a:latin typeface="Baskerville Old Face" pitchFamily="18" charset="0"/>
              </a:rPr>
              <a:t>van</a:t>
            </a:r>
            <a:r>
              <a:rPr lang="hu-HU" sz="2400" dirty="0" smtClean="0">
                <a:latin typeface="Baskerville Old Face" pitchFamily="18" charset="0"/>
              </a:rPr>
              <a:t>.</a:t>
            </a:r>
            <a:r>
              <a:rPr lang="hu-HU" sz="2400" dirty="0">
                <a:latin typeface="Baskerville Old Face" pitchFamily="18" charset="0"/>
              </a:rPr>
              <a:t> A koalák élettartamáról kevés megbízható adat áll rendelkezésre. Mindenesetre jegyeztek fel olyan koalát, amely fogságban megérte a 15 </a:t>
            </a:r>
            <a:r>
              <a:rPr lang="hu-HU" sz="2400" dirty="0">
                <a:latin typeface="Baskerville Old Face" pitchFamily="18" charset="0"/>
                <a:hlinkClick r:id="rId4" tooltip="Év"/>
              </a:rPr>
              <a:t>évet</a:t>
            </a:r>
            <a:r>
              <a:rPr lang="hu-HU" sz="2400" dirty="0">
                <a:latin typeface="Baskerville Old Face" pitchFamily="18" charset="0"/>
              </a:rPr>
              <a:t>. Vadonban, de főleg országutak közelében ez lecsökkenhet 2-3 évre.</a:t>
            </a:r>
          </a:p>
        </p:txBody>
      </p:sp>
      <p:pic>
        <p:nvPicPr>
          <p:cNvPr id="8194" name="Picture 2" descr="http://3.bp.blogspot.com/_Sx-LkNllfuE/TQUbwhix6EI/AAAAAAAAAOY/C1yLjCvk6ww/s1600/vomba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501008"/>
            <a:ext cx="4188296" cy="3141222"/>
          </a:xfrm>
          <a:prstGeom prst="rect">
            <a:avLst/>
          </a:prstGeom>
          <a:noFill/>
        </p:spPr>
      </p:pic>
      <p:pic>
        <p:nvPicPr>
          <p:cNvPr id="8196" name="Picture 4" descr="http://images.travelpod.com/users/global.nomads/1.1301214809.our-first-koala-you-just-want-to-hug-hi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980728"/>
            <a:ext cx="2952328" cy="2216931"/>
          </a:xfrm>
          <a:prstGeom prst="rect">
            <a:avLst/>
          </a:prstGeom>
          <a:noFill/>
        </p:spPr>
      </p:pic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1547664" y="6381328"/>
            <a:ext cx="683568" cy="4766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Akciógomb: Tovább vagy Következő 6">
            <a:hlinkClick r:id="" action="ppaction://hlinkshowjump?jump=nextslide" highlightClick="1"/>
          </p:cNvPr>
          <p:cNvSpPr/>
          <p:nvPr/>
        </p:nvSpPr>
        <p:spPr>
          <a:xfrm>
            <a:off x="2555776" y="6381328"/>
            <a:ext cx="576064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100"/>
                            </p:stCondLst>
                            <p:childTnLst>
                              <p:par>
                                <p:cTn id="2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600"/>
                            </p:stCondLst>
                            <p:childTnLst>
                              <p:par>
                                <p:cTn id="2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upload.wikimedia.org/wikipedia/commons/thumb/e/ef/Friendly_Male_Koala.JPG/220px-Friendly_Male_Koa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306977" cy="6264696"/>
          </a:xfrm>
          <a:prstGeom prst="rect">
            <a:avLst/>
          </a:prstGeom>
          <a:noFill/>
        </p:spPr>
      </p:pic>
      <p:pic>
        <p:nvPicPr>
          <p:cNvPr id="26628" name="Picture 4" descr="http://toateanimalele.ro/Poze/Salbatice/Ursi/Koala/Koala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8640"/>
            <a:ext cx="3960440" cy="3633431"/>
          </a:xfrm>
          <a:prstGeom prst="rect">
            <a:avLst/>
          </a:prstGeom>
          <a:noFill/>
        </p:spPr>
      </p:pic>
      <p:pic>
        <p:nvPicPr>
          <p:cNvPr id="26630" name="Picture 6" descr="http://cache2.artprintimages.com/lrg/26/2687/Y9LUD00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861048"/>
            <a:ext cx="3456384" cy="2596852"/>
          </a:xfrm>
          <a:prstGeom prst="rect">
            <a:avLst/>
          </a:prstGeom>
          <a:noFill/>
        </p:spPr>
      </p:pic>
      <p:sp>
        <p:nvSpPr>
          <p:cNvPr id="7" name="Akciógomb: Vissza vagy Előző 6">
            <a:hlinkClick r:id="" action="ppaction://hlinkshowjump?jump=previousslide" highlightClick="1"/>
          </p:cNvPr>
          <p:cNvSpPr/>
          <p:nvPr/>
        </p:nvSpPr>
        <p:spPr>
          <a:xfrm>
            <a:off x="2555776" y="6453336"/>
            <a:ext cx="611560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Akciógomb: Tovább vagy Következő 7">
            <a:hlinkClick r:id="" action="ppaction://hlinkshowjump?jump=nextslide" highlightClick="1"/>
          </p:cNvPr>
          <p:cNvSpPr/>
          <p:nvPr/>
        </p:nvSpPr>
        <p:spPr>
          <a:xfrm>
            <a:off x="3491880" y="6453336"/>
            <a:ext cx="648072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farm4.static.flickr.com/3382/3198376503_649a048d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695700" cy="4762500"/>
          </a:xfrm>
          <a:prstGeom prst="rect">
            <a:avLst/>
          </a:prstGeom>
          <a:noFill/>
        </p:spPr>
      </p:pic>
      <p:pic>
        <p:nvPicPr>
          <p:cNvPr id="25604" name="Picture 4" descr="http://www.nwf.org/~/media/Content/National%20Wildlife%20Magazine%20Layouts/2007/Koalas_JJ07_3.ashx?w=534&amp;h=350&amp;as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88640"/>
            <a:ext cx="4834830" cy="3333750"/>
          </a:xfrm>
          <a:prstGeom prst="rect">
            <a:avLst/>
          </a:prstGeom>
          <a:noFill/>
        </p:spPr>
      </p:pic>
      <p:pic>
        <p:nvPicPr>
          <p:cNvPr id="25606" name="Picture 6" descr="http://www.wayfaring.info/wp-content/uploads/2010/01/Koala-par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573016"/>
            <a:ext cx="4286250" cy="3057526"/>
          </a:xfrm>
          <a:prstGeom prst="rect">
            <a:avLst/>
          </a:prstGeom>
          <a:noFill/>
        </p:spPr>
      </p:pic>
      <p:sp>
        <p:nvSpPr>
          <p:cNvPr id="8" name="Akciógomb: Vissza vagy Előző 7">
            <a:hlinkClick r:id="" action="ppaction://hlinkshowjump?jump=previousslide" highlightClick="1"/>
          </p:cNvPr>
          <p:cNvSpPr/>
          <p:nvPr/>
        </p:nvSpPr>
        <p:spPr>
          <a:xfrm>
            <a:off x="2627784" y="6237312"/>
            <a:ext cx="611560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Akciógomb: Tovább vagy Következő 8">
            <a:hlinkClick r:id="" action="ppaction://hlinkshowjump?jump=nextslide" highlightClick="1"/>
          </p:cNvPr>
          <p:cNvSpPr/>
          <p:nvPr/>
        </p:nvSpPr>
        <p:spPr>
          <a:xfrm>
            <a:off x="3419872" y="6237312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hbfs.files.wordpress.com/2009/12/sleepless-koa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76672"/>
            <a:ext cx="5257800" cy="3324226"/>
          </a:xfrm>
          <a:prstGeom prst="rect">
            <a:avLst/>
          </a:prstGeom>
          <a:noFill/>
        </p:spPr>
      </p:pic>
      <p:pic>
        <p:nvPicPr>
          <p:cNvPr id="24580" name="Picture 4" descr="http://images5.fanpop.com/image/photos/30500000/Blinky-Bill-whatever-happened-to-30592444-410-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933056"/>
            <a:ext cx="3905250" cy="2676525"/>
          </a:xfrm>
          <a:prstGeom prst="rect">
            <a:avLst/>
          </a:prstGeom>
          <a:noFill/>
        </p:spPr>
      </p:pic>
      <p:pic>
        <p:nvPicPr>
          <p:cNvPr id="24582" name="Picture 6" descr="http://resources3.news.com.au/images/2008/04/02/va1237300150645/bill-59657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221088"/>
            <a:ext cx="3333750" cy="2286001"/>
          </a:xfrm>
          <a:prstGeom prst="rect">
            <a:avLst/>
          </a:prstGeom>
          <a:noFill/>
        </p:spPr>
      </p:pic>
      <p:sp>
        <p:nvSpPr>
          <p:cNvPr id="7" name="Akciógomb: Vissza vagy Előző 6">
            <a:hlinkClick r:id="" action="ppaction://hlinkshowjump?jump=previousslide" highlightClick="1"/>
          </p:cNvPr>
          <p:cNvSpPr/>
          <p:nvPr/>
        </p:nvSpPr>
        <p:spPr>
          <a:xfrm>
            <a:off x="3275856" y="6453336"/>
            <a:ext cx="39553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Akciógomb: Tovább vagy Következő 7">
            <a:hlinkClick r:id="" action="ppaction://hlinkshowjump?jump=nextslide" highlightClick="1"/>
          </p:cNvPr>
          <p:cNvSpPr/>
          <p:nvPr/>
        </p:nvSpPr>
        <p:spPr>
          <a:xfrm>
            <a:off x="4211960" y="6453336"/>
            <a:ext cx="576064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hu-HU" dirty="0">
                <a:latin typeface="Algerian" pitchFamily="82" charset="0"/>
              </a:rPr>
              <a:t>Életmódja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1916832"/>
            <a:ext cx="8219256" cy="4525963"/>
          </a:xfrm>
        </p:spPr>
        <p:txBody>
          <a:bodyPr>
            <a:normAutofit fontScale="55000" lnSpcReduction="20000"/>
          </a:bodyPr>
          <a:lstStyle/>
          <a:p>
            <a:r>
              <a:rPr lang="hu-HU" sz="4500" dirty="0">
                <a:latin typeface="Baskerville Old Face" pitchFamily="18" charset="0"/>
              </a:rPr>
              <a:t>A koala majdnem kizárólag </a:t>
            </a:r>
            <a:r>
              <a:rPr lang="hu-HU" sz="4500" dirty="0">
                <a:latin typeface="Baskerville Old Face" pitchFamily="18" charset="0"/>
                <a:hlinkClick r:id="rId2" tooltip="Eukaliptusz"/>
              </a:rPr>
              <a:t>eukaliptuszlevelekkel</a:t>
            </a:r>
            <a:r>
              <a:rPr lang="hu-HU" sz="4500" dirty="0">
                <a:latin typeface="Baskerville Old Face" pitchFamily="18" charset="0"/>
              </a:rPr>
              <a:t> táplálkozik, folyadékszükségletét is ebből biztosítja</a:t>
            </a:r>
            <a:r>
              <a:rPr lang="hu-HU" sz="4500" dirty="0" smtClean="0">
                <a:latin typeface="Baskerville Old Face" pitchFamily="18" charset="0"/>
              </a:rPr>
              <a:t>.</a:t>
            </a:r>
            <a:r>
              <a:rPr lang="en-US" sz="4500" dirty="0" smtClean="0">
                <a:latin typeface="Baskerville Old Face" pitchFamily="18" charset="0"/>
              </a:rPr>
              <a:t> </a:t>
            </a:r>
          </a:p>
          <a:p>
            <a:r>
              <a:rPr lang="hu-HU" sz="4500" dirty="0" smtClean="0">
                <a:latin typeface="Baskerville Old Face" pitchFamily="18" charset="0"/>
              </a:rPr>
              <a:t>Naponta </a:t>
            </a:r>
            <a:r>
              <a:rPr lang="hu-HU" sz="4500" dirty="0">
                <a:latin typeface="Baskerville Old Face" pitchFamily="18" charset="0"/>
              </a:rPr>
              <a:t>kb. 20 órát mozdulatlanul töltenek, az idő nagy részében alszanak is</a:t>
            </a:r>
            <a:endParaRPr lang="en-US" sz="4500" dirty="0" smtClean="0">
              <a:latin typeface="Baskerville Old Face" pitchFamily="18" charset="0"/>
            </a:endParaRPr>
          </a:p>
          <a:p>
            <a:r>
              <a:rPr lang="hu-HU" sz="4500" dirty="0" smtClean="0">
                <a:latin typeface="Baskerville Old Face" pitchFamily="18" charset="0"/>
              </a:rPr>
              <a:t>A </a:t>
            </a:r>
            <a:r>
              <a:rPr lang="hu-HU" sz="4500" dirty="0">
                <a:latin typeface="Baskerville Old Face" pitchFamily="18" charset="0"/>
              </a:rPr>
              <a:t>nőstény koalák egyedül élnek és külön körzetük van, amelyet ritkán hagynak el</a:t>
            </a:r>
            <a:r>
              <a:rPr lang="hu-HU" sz="4500" dirty="0" smtClean="0">
                <a:latin typeface="Baskerville Old Face" pitchFamily="18" charset="0"/>
              </a:rPr>
              <a:t>. </a:t>
            </a:r>
            <a:r>
              <a:rPr lang="hu-HU" sz="4500" dirty="0">
                <a:latin typeface="Baskerville Old Face" pitchFamily="18" charset="0"/>
              </a:rPr>
              <a:t>A hímek nem kötődnek területhez, de nem tűrik el egymást, főleg a párzási időszakban.</a:t>
            </a:r>
          </a:p>
          <a:p>
            <a:r>
              <a:rPr lang="hu-HU" sz="4500" dirty="0">
                <a:latin typeface="Baskerville Old Face" pitchFamily="18" charset="0"/>
              </a:rPr>
              <a:t>A koalák majdnem teljesen a fákon élnek. Nem készítenek fészket, hanem a fa ágán alszanak. Általában lassan mozognak, de ha szükséges, gyorsan is tudnak </a:t>
            </a:r>
            <a:r>
              <a:rPr lang="hu-HU" sz="4500" dirty="0" smtClean="0">
                <a:latin typeface="Baskerville Old Face" pitchFamily="18" charset="0"/>
              </a:rPr>
              <a:t>mászni.</a:t>
            </a:r>
            <a:endParaRPr lang="hu-HU" sz="4500" dirty="0">
              <a:latin typeface="Baskerville Old Face" pitchFamily="18" charset="0"/>
            </a:endParaRPr>
          </a:p>
          <a:p>
            <a:endParaRPr lang="hu-HU" dirty="0"/>
          </a:p>
        </p:txBody>
      </p:sp>
      <p:pic>
        <p:nvPicPr>
          <p:cNvPr id="7170" name="Picture 2" descr="http://www.egzotikusdisznovenyek.hu/files/images/euk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60648"/>
            <a:ext cx="2232248" cy="1674186"/>
          </a:xfrm>
          <a:prstGeom prst="rect">
            <a:avLst/>
          </a:prstGeom>
          <a:noFill/>
        </p:spPr>
      </p:pic>
      <p:sp>
        <p:nvSpPr>
          <p:cNvPr id="5" name="Akciógomb: Vissza vagy Előző 4">
            <a:hlinkClick r:id="" action="ppaction://hlinkshowjump?jump=previousslide" highlightClick="1"/>
          </p:cNvPr>
          <p:cNvSpPr/>
          <p:nvPr/>
        </p:nvSpPr>
        <p:spPr>
          <a:xfrm>
            <a:off x="2915816" y="6021288"/>
            <a:ext cx="611560" cy="4766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Tovább vagy Következő 5">
            <a:hlinkClick r:id="" action="ppaction://hlinkshowjump?jump=nextslide" highlightClick="1"/>
          </p:cNvPr>
          <p:cNvSpPr/>
          <p:nvPr/>
        </p:nvSpPr>
        <p:spPr>
          <a:xfrm>
            <a:off x="3707904" y="6021288"/>
            <a:ext cx="648072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60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30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750"/>
                            </p:stCondLst>
                            <p:childTnLst>
                              <p:par>
                                <p:cTn id="3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000"/>
                            </p:stCondLst>
                            <p:childTnLst>
                              <p:par>
                                <p:cTn id="4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smdformart.hu/Pictures_netbio/EukaliptuszFaMaganyos_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348880"/>
            <a:ext cx="3634065" cy="4176464"/>
          </a:xfrm>
          <a:prstGeom prst="rect">
            <a:avLst/>
          </a:prstGeom>
          <a:noFill/>
        </p:spPr>
      </p:pic>
      <p:pic>
        <p:nvPicPr>
          <p:cNvPr id="6148" name="Picture 4" descr="http://img9.indafoto.hu/4/0/5370_5a570102ff1655264e06f782078b5af0/528779_439979aea0acd7177e64768a60aa88fb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4992553" cy="3744416"/>
          </a:xfrm>
          <a:prstGeom prst="rect">
            <a:avLst/>
          </a:prstGeom>
          <a:noFill/>
        </p:spPr>
      </p:pic>
      <p:pic>
        <p:nvPicPr>
          <p:cNvPr id="6152" name="Picture 8" descr="http://upload.wikimedia.org/wikipedia/commons/thumb/6/6a/Koala-ag1.jpg/250px-Koala-a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692696"/>
            <a:ext cx="2381250" cy="1628776"/>
          </a:xfrm>
          <a:prstGeom prst="rect">
            <a:avLst/>
          </a:prstGeom>
          <a:noFill/>
        </p:spPr>
      </p:pic>
      <p:sp>
        <p:nvSpPr>
          <p:cNvPr id="8" name="Akciógomb: Vissza vagy Előző 7">
            <a:hlinkClick r:id="" action="ppaction://hlinkshowjump?jump=previousslide" highlightClick="1"/>
          </p:cNvPr>
          <p:cNvSpPr/>
          <p:nvPr/>
        </p:nvSpPr>
        <p:spPr>
          <a:xfrm>
            <a:off x="2555776" y="5805264"/>
            <a:ext cx="539552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Akciógomb: Tovább vagy Következő 8">
            <a:hlinkClick r:id="" action="ppaction://hlinkshowjump?jump=nextslide" highlightClick="1"/>
          </p:cNvPr>
          <p:cNvSpPr/>
          <p:nvPr/>
        </p:nvSpPr>
        <p:spPr>
          <a:xfrm>
            <a:off x="3491880" y="5805264"/>
            <a:ext cx="504056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>
              <a:latin typeface="Algerian" pitchFamily="82" charset="0"/>
            </a:endParaRPr>
          </a:p>
          <a:p>
            <a:pPr algn="ctr">
              <a:buNone/>
            </a:pPr>
            <a:endParaRPr lang="en-US" dirty="0" smtClean="0">
              <a:latin typeface="Algerian" pitchFamily="82" charset="0"/>
            </a:endParaRPr>
          </a:p>
          <a:p>
            <a:pPr algn="ctr">
              <a:buNone/>
            </a:pPr>
            <a:r>
              <a:rPr lang="en-US" sz="8000" dirty="0" smtClean="0">
                <a:latin typeface="Algerian" pitchFamily="82" charset="0"/>
              </a:rPr>
              <a:t>VEGE</a:t>
            </a:r>
            <a:endParaRPr lang="hu-HU" sz="8000" dirty="0" smtClean="0">
              <a:latin typeface="Algerian" pitchFamily="82" charset="0"/>
            </a:endParaRPr>
          </a:p>
          <a:p>
            <a:pPr algn="ctr">
              <a:buNone/>
            </a:pPr>
            <a:endParaRPr lang="en-US" dirty="0" smtClean="0">
              <a:latin typeface="Algerian" pitchFamily="82" charset="0"/>
            </a:endParaRPr>
          </a:p>
          <a:p>
            <a:pPr>
              <a:buNone/>
            </a:pPr>
            <a:r>
              <a:rPr lang="en-US" dirty="0" err="1" smtClean="0">
                <a:latin typeface="Baskerville Old Face" pitchFamily="18" charset="0"/>
              </a:rPr>
              <a:t>Keszitette:Pap</a:t>
            </a:r>
            <a:r>
              <a:rPr lang="en-US" dirty="0" smtClean="0">
                <a:latin typeface="Baskerville Old Face" pitchFamily="18" charset="0"/>
              </a:rPr>
              <a:t> </a:t>
            </a:r>
            <a:r>
              <a:rPr lang="en-US" dirty="0" err="1" smtClean="0">
                <a:latin typeface="Baskerville Old Face" pitchFamily="18" charset="0"/>
              </a:rPr>
              <a:t>Agota-Krisztina</a:t>
            </a:r>
            <a:endParaRPr lang="en-US" dirty="0" smtClean="0">
              <a:latin typeface="Baskerville Old Face" pitchFamily="18" charset="0"/>
            </a:endParaRPr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2267744" y="5805264"/>
            <a:ext cx="720080" cy="6480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75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ka">
  <a:themeElements>
    <a:clrScheme name="Technik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k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k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237</TotalTime>
  <Words>24</Words>
  <Application>Microsoft Office PowerPoint</Application>
  <PresentationFormat>Expunere pe ecran (4:3)</PresentationFormat>
  <Paragraphs>18</Paragraphs>
  <Slides>9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9</vt:i4>
      </vt:variant>
    </vt:vector>
  </HeadingPairs>
  <TitlesOfParts>
    <vt:vector size="10" baseType="lpstr">
      <vt:lpstr>Technika</vt:lpstr>
      <vt:lpstr>       A Koala  </vt:lpstr>
      <vt:lpstr>Előfordulása </vt:lpstr>
      <vt:lpstr>Megjelenése  </vt:lpstr>
      <vt:lpstr>Prezentare PowerPoint</vt:lpstr>
      <vt:lpstr>Prezentare PowerPoint</vt:lpstr>
      <vt:lpstr>Prezentare PowerPoint</vt:lpstr>
      <vt:lpstr>Életmódja </vt:lpstr>
      <vt:lpstr>Prezentare PowerPoint</vt:lpstr>
      <vt:lpstr>Prezentare PowerPoint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admin</dc:creator>
  <cp:lastModifiedBy>Profesor</cp:lastModifiedBy>
  <cp:revision>23</cp:revision>
  <dcterms:created xsi:type="dcterms:W3CDTF">2012-05-16T17:25:33Z</dcterms:created>
  <dcterms:modified xsi:type="dcterms:W3CDTF">2012-05-17T09:17:58Z</dcterms:modified>
</cp:coreProperties>
</file>