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legnezeteb</a:t>
            </a:r>
            <a:r>
              <a:rPr lang="en-US" dirty="0" smtClean="0"/>
              <a:t> </a:t>
            </a:r>
            <a:r>
              <a:rPr lang="en-US" dirty="0" err="1"/>
              <a:t>filmek</a:t>
            </a:r>
            <a:endParaRPr lang="en-US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Foaie1!$B$1</c:f>
              <c:strCache>
                <c:ptCount val="1"/>
                <c:pt idx="0">
                  <c:v>legneyeteb filmek</c:v>
                </c:pt>
              </c:strCache>
            </c:strRef>
          </c:tx>
          <c:cat>
            <c:strRef>
              <c:f>Foaie1!$A$2:$A$5</c:f>
              <c:strCache>
                <c:ptCount val="4"/>
                <c:pt idx="0">
                  <c:v>Fekete hattyú</c:v>
                </c:pt>
                <c:pt idx="1">
                  <c:v>A király beszéde</c:v>
                </c:pt>
                <c:pt idx="2">
                  <c:v>127 óra</c:v>
                </c:pt>
                <c:pt idx="3">
                  <c:v>Drive - Gázt!</c:v>
                </c:pt>
              </c:strCache>
            </c:strRef>
          </c:cat>
          <c:val>
            <c:numRef>
              <c:f>Foaie1!$B$2:$B$5</c:f>
              <c:numCache>
                <c:formatCode>General</c:formatCode>
                <c:ptCount val="4"/>
                <c:pt idx="0">
                  <c:v>300</c:v>
                </c:pt>
                <c:pt idx="1">
                  <c:v>150</c:v>
                </c:pt>
                <c:pt idx="2">
                  <c:v>70</c:v>
                </c:pt>
                <c:pt idx="3">
                  <c:v>50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8" name="Substituent dată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17" name="Substituent subsol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9" name="Substituent număr diapozitiv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o-RO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Faceți clic pe pictogramă pentru a adăuga o imagine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stituent titl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4" name="Substituent dată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90D891-D82C-44B9-B572-90F706242A80}" type="datetimeFigureOut">
              <a:rPr lang="th-TH" smtClean="0"/>
              <a:pPr/>
              <a:t>24/05/55</a:t>
            </a:fld>
            <a:endParaRPr lang="th-TH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23" name="Substituent număr diapozitiv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9024F8-4883-4BAF-A3C3-0490DE8ED9E3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Elev\Desktop\istvan.docx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filmek</a:t>
            </a:r>
            <a:r>
              <a:rPr lang="en-US" dirty="0" smtClean="0"/>
              <a:t> </a:t>
            </a:r>
            <a:r>
              <a:rPr lang="en-US" dirty="0" err="1" smtClean="0"/>
              <a:t>vil</a:t>
            </a:r>
            <a:r>
              <a:rPr lang="hu-HU" dirty="0" smtClean="0"/>
              <a:t>á</a:t>
            </a:r>
            <a:r>
              <a:rPr lang="en-US" dirty="0" err="1" smtClean="0"/>
              <a:t>ga</a:t>
            </a:r>
            <a:endParaRPr lang="th-TH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91276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539552" y="5949280"/>
            <a:ext cx="1042416" cy="68237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Sci fi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dirty="0" smtClean="0"/>
              <a:t>A tudományos-fantasztikus mű olyan művészeti (irodalmi, film stb.) alkotás, mely legtöbbször valódi vagy képzeletbeli tudomány(ok)nak a társadalomra, vagy egyes egyénekre gyakorolt hatását mutatja be. Ezeknek a műveknek a közös jellemzői, hogy zömében egy lehetséges jövőben játszódó képzeletbeli történetek. Megnyilvánulási formájuk lehet könyv, képregény, festmény, televíziós sorozat, film, rajzfilm, játék, színdarab és egyéb média.</a:t>
            </a:r>
            <a:endParaRPr lang="th-TH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72816"/>
            <a:ext cx="352839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Mese film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mese egy epikai műfaj, melynek eredete a mítoszok, mondák és legendákon keresztül az írásbeliség előtti időkre nyúlik </a:t>
            </a:r>
            <a:r>
              <a:rPr lang="hu-HU" dirty="0" smtClean="0"/>
              <a:t>vissza. </a:t>
            </a:r>
            <a:r>
              <a:rPr lang="hu-HU" dirty="0" smtClean="0"/>
              <a:t>Fenomenológiai szempontból a mitológia és az elbeszélő irodalom között középen helyezkedik </a:t>
            </a:r>
            <a:r>
              <a:rPr lang="hu-HU" dirty="0" smtClean="0"/>
              <a:t>el.</a:t>
            </a:r>
            <a:endParaRPr lang="th-TH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24744"/>
            <a:ext cx="3384375" cy="528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A legjobb filmnek járó Oscar-díjat az amerikai Filmművészeti és Filmtudományi Akadémia ítéli oda 1928 óta minden évben a díjátadás évét megelőző év legjobb filmjének. A díj odaítéléséről a szakma tagjai szavazással döntenek</a:t>
            </a:r>
            <a:endParaRPr lang="th-TH" dirty="0"/>
          </a:p>
        </p:txBody>
      </p:sp>
      <p:sp>
        <p:nvSpPr>
          <p:cNvPr id="5" name="Titlu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Oscar dias filmek</a:t>
            </a:r>
            <a:endParaRPr lang="th-TH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589251"/>
            <a:ext cx="3816424" cy="479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legtobb oscar dijas filmek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1 Oscar-díj [szerkesztés]</a:t>
            </a:r>
          </a:p>
          <a:p>
            <a:r>
              <a:rPr lang="hu-HU" dirty="0" smtClean="0"/>
              <a:t>Ben-Hur (1959) – 12 jelölésből</a:t>
            </a:r>
          </a:p>
          <a:p>
            <a:r>
              <a:rPr lang="hu-HU" dirty="0" smtClean="0"/>
              <a:t>Titanic (1997) – 14 jelölésből</a:t>
            </a:r>
          </a:p>
          <a:p>
            <a:r>
              <a:rPr lang="hu-HU" dirty="0" smtClean="0"/>
              <a:t>A Gyűrűk Ura: A király visszatér (2003) – 11 jelölésből</a:t>
            </a:r>
            <a:endParaRPr lang="th-TH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556792"/>
            <a:ext cx="390990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dirty="0" smtClean="0"/>
              <a:t>legdrágább </a:t>
            </a:r>
            <a:r>
              <a:rPr lang="hu-HU" dirty="0" smtClean="0"/>
              <a:t>filmek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. Avatar (2009)</a:t>
            </a:r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237 millió dollár</a:t>
            </a:r>
          </a:p>
          <a:p>
            <a:endParaRPr lang="hu-HU" dirty="0" smtClean="0"/>
          </a:p>
          <a:p>
            <a:r>
              <a:rPr lang="hu-HU" dirty="0" smtClean="0"/>
              <a:t>Hatalmas felvezetéssel, hasonlóan óriási marketinggel karöltve jött és támadott az Avatar. A modern Pocahontas történet színtiszta CGI-ből állt, de nem mellesleg a 3D-s vetítésnek köszönhetően közel 2.8 milliárdos bevételt termelt.</a:t>
            </a:r>
            <a:endParaRPr lang="th-TH" dirty="0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 Harry Potter és a félvér herceg (2009)</a:t>
            </a:r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250 millió dollár</a:t>
            </a:r>
          </a:p>
          <a:p>
            <a:endParaRPr lang="hu-HU" dirty="0" smtClean="0"/>
          </a:p>
          <a:p>
            <a:r>
              <a:rPr lang="hu-HU" dirty="0" smtClean="0"/>
              <a:t>Nem volt meglepő, hogy a Harry Potter franchise üdvöskéje 934 milliós bevételt szállított a Warnernek, ami valljuk be remek eredménynek számít. Bár a kritikusok szerint messze nem ez a legerősebb része a szériának, de nem is a leggyengébb, mindesetre sok pénzbe került.</a:t>
            </a:r>
            <a:endParaRPr lang="th-TH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6048672"/>
          </a:xfrm>
        </p:spPr>
        <p:txBody>
          <a:bodyPr>
            <a:normAutofit fontScale="85000" lnSpcReduction="10000"/>
          </a:bodyPr>
          <a:lstStyle/>
          <a:p>
            <a:r>
              <a:rPr lang="hu-HU" dirty="0" smtClean="0"/>
              <a:t>Karib-tenger kalózai: Ismeretlen vizeken (2011)</a:t>
            </a:r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250 millió dollár</a:t>
            </a:r>
          </a:p>
          <a:p>
            <a:endParaRPr lang="hu-HU" dirty="0" smtClean="0"/>
          </a:p>
          <a:p>
            <a:r>
              <a:rPr lang="hu-HU" dirty="0" smtClean="0"/>
              <a:t>Bár a Karib-tenger kalózai filmek már kezdenek kifogyni az eredeti ötletekből, a készítők igyekeznek még néhány bőrt lehúzni a sztoriról. Ez a rajongókat nem zavarja, hiszen ez volt az egyik legsikeresebb része a sorozatnak, közel egymilliárd dolláros bevétellel.</a:t>
            </a:r>
            <a:endParaRPr lang="th-TH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9" y="404664"/>
            <a:ext cx="413995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760640"/>
          </a:xfrm>
        </p:spPr>
        <p:txBody>
          <a:bodyPr>
            <a:normAutofit fontScale="70000" lnSpcReduction="20000"/>
          </a:bodyPr>
          <a:lstStyle/>
          <a:p>
            <a:r>
              <a:rPr lang="hu-HU" dirty="0" smtClean="0"/>
              <a:t> John Carter (2012)</a:t>
            </a:r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 </a:t>
            </a:r>
          </a:p>
          <a:p>
            <a:endParaRPr lang="hu-HU" dirty="0" smtClean="0"/>
          </a:p>
          <a:p>
            <a:r>
              <a:rPr lang="hu-HU" dirty="0" smtClean="0"/>
              <a:t>300 millió dollár</a:t>
            </a:r>
          </a:p>
          <a:p>
            <a:endParaRPr lang="hu-HU" dirty="0" smtClean="0"/>
          </a:p>
          <a:p>
            <a:r>
              <a:rPr lang="hu-HU" dirty="0" smtClean="0"/>
              <a:t>Ha drága film, akkor sanszos, hogy Disney produkcióról van szó. A rajzfilmekről elhíresült stúdió nagy fejbe vágta a fejszéjét, amikor valós emberekkel forgatott filmbe kezdett. A közelmúltban megjelent mozi 133 millió dollárt kasszírozott, ami nem sokkal rosszabb, mint amire a stúdió maga számított. Hogy a legdrágább film a legjobb-e? Ezt nektek kell eldönteni, de a választ szerkesztőségünk már sejti...</a:t>
            </a:r>
            <a:endParaRPr lang="th-TH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48680"/>
            <a:ext cx="374441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>
            <a:normAutofit fontScale="77500" lnSpcReduction="20000"/>
          </a:bodyPr>
          <a:lstStyle/>
          <a:p>
            <a:r>
              <a:rPr lang="hu-HU" dirty="0" smtClean="0"/>
              <a:t>A sötét lovag: Felemelkedés (2012)</a:t>
            </a:r>
          </a:p>
          <a:p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250 millió dollár</a:t>
            </a:r>
          </a:p>
          <a:p>
            <a:endParaRPr lang="hu-HU" dirty="0" smtClean="0"/>
          </a:p>
          <a:p>
            <a:r>
              <a:rPr lang="hu-HU" dirty="0" smtClean="0"/>
              <a:t>A sötét lovag legújabb epizódja bizonyára hatalmasat fog ütni megjelenésekor, bár nem a legdrágább film a történelemben, az biztos, hogy ekkora őrület és várakozás régen övezet mozit. Nolan rendező bizonyára minden centnek megtalálta a helyét, így már mindenki alig várja, hogy láthassa a fantasztikus végeredményt.</a:t>
            </a:r>
            <a:endParaRPr lang="th-TH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9" y="908720"/>
            <a:ext cx="449999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filmek</a:t>
            </a:r>
            <a:r>
              <a:rPr lang="en-US" dirty="0" smtClean="0"/>
              <a:t> </a:t>
            </a:r>
            <a:r>
              <a:rPr lang="en-US" dirty="0" err="1" smtClean="0"/>
              <a:t>kezdete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A mozi (filmszínház) születésének azt a pillanatot tekintjük, amikor a kinematográf feltalálói először tartottak vetítést fizető közönségnek.</a:t>
            </a:r>
            <a:endParaRPr lang="th-TH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4552" y="1700808"/>
            <a:ext cx="309834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1187624" y="6237312"/>
            <a:ext cx="1042416" cy="4663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0" y="6237312"/>
            <a:ext cx="1042416" cy="4046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grafikon</a:t>
            </a:r>
            <a:endParaRPr lang="th-TH" dirty="0"/>
          </a:p>
        </p:txBody>
      </p:sp>
      <p:graphicFrame>
        <p:nvGraphicFramePr>
          <p:cNvPr id="5" name="Substituent conținut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Buton acțiune: Document 3">
            <a:hlinkClick r:id="rId3" action="ppaction://program" highlightClick="1"/>
          </p:cNvPr>
          <p:cNvSpPr/>
          <p:nvPr/>
        </p:nvSpPr>
        <p:spPr>
          <a:xfrm>
            <a:off x="5580112" y="1988840"/>
            <a:ext cx="936104" cy="108012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Leggnézetebb </a:t>
            </a:r>
            <a:r>
              <a:rPr lang="hu-HU" dirty="0" smtClean="0"/>
              <a:t>filmek </a:t>
            </a:r>
            <a:r>
              <a:rPr lang="hu-HU" dirty="0" smtClean="0"/>
              <a:t>és sorozatok</a:t>
            </a:r>
            <a:endParaRPr lang="th-TH" dirty="0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42493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Keszitete:Pap Istvan</a:t>
            </a:r>
            <a:endParaRPr lang="th-TH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96952"/>
            <a:ext cx="20288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996952"/>
            <a:ext cx="17526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268760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268760"/>
            <a:ext cx="2181225" cy="173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2996952"/>
            <a:ext cx="2376264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5517232"/>
            <a:ext cx="3600400" cy="117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1268760"/>
            <a:ext cx="4283968" cy="169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2996952"/>
            <a:ext cx="2987824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filmek </a:t>
            </a:r>
            <a:r>
              <a:rPr lang="hu-HU" dirty="0" smtClean="0"/>
              <a:t>fejlodése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1889-ben Ottomár Anschütz „Tachyskop" néven megszerkesztett egy nézőkészüléket. Ebben egy nagy kerék forgott, amelynek kerületére részfényképeket helyezett el egymás mellé. Ezek azáltal lettek egymás után láthatóvá, hogy az éppen a néző előtt megállított, átlátszó diapozitív mögött egy Geissler-cső kisülése következett be. A készüléket az 1893. évi Chicagó-i kiállításon is bemutatták. 1894-ben vetítőgépet is szerkesztett Anschütz</a:t>
            </a:r>
            <a:endParaRPr lang="th-TH" dirty="0"/>
          </a:p>
        </p:txBody>
      </p:sp>
    </p:spTree>
  </p:cSld>
  <p:clrMapOvr>
    <a:masterClrMapping/>
  </p:clrMapOvr>
  <p:transition spd="slow" advTm="40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6824" y="1772816"/>
            <a:ext cx="76496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Filmek napjainkban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Napjainkban a film teren nagyon sokat fejlodtek</a:t>
            </a:r>
          </a:p>
          <a:p>
            <a:r>
              <a:rPr lang="hu-HU" dirty="0" smtClean="0"/>
              <a:t>Tobb kategoria jelent meg</a:t>
            </a:r>
            <a:r>
              <a:rPr lang="hu-HU" dirty="0" smtClean="0"/>
              <a:t>:</a:t>
            </a:r>
          </a:p>
          <a:p>
            <a:r>
              <a:rPr lang="hu-HU" dirty="0" smtClean="0"/>
              <a:t>háborus</a:t>
            </a:r>
            <a:endParaRPr lang="hu-HU" dirty="0" smtClean="0"/>
          </a:p>
          <a:p>
            <a:r>
              <a:rPr lang="hu-HU" dirty="0" smtClean="0"/>
              <a:t>Kaland</a:t>
            </a:r>
          </a:p>
          <a:p>
            <a:r>
              <a:rPr lang="hu-HU" dirty="0" smtClean="0"/>
              <a:t>Vigjátek</a:t>
            </a:r>
            <a:endParaRPr lang="hu-HU" dirty="0" smtClean="0"/>
          </a:p>
          <a:p>
            <a:r>
              <a:rPr lang="hu-HU" dirty="0" smtClean="0"/>
              <a:t>Dráma</a:t>
            </a:r>
            <a:endParaRPr lang="hu-HU" dirty="0" smtClean="0"/>
          </a:p>
          <a:p>
            <a:r>
              <a:rPr lang="hu-HU" dirty="0" smtClean="0"/>
              <a:t>Romantikus</a:t>
            </a:r>
          </a:p>
          <a:p>
            <a:r>
              <a:rPr lang="hu-HU" dirty="0" smtClean="0"/>
              <a:t>Sci fi</a:t>
            </a:r>
          </a:p>
          <a:p>
            <a:r>
              <a:rPr lang="hu-HU" dirty="0" smtClean="0"/>
              <a:t>Mese filmek</a:t>
            </a:r>
            <a:endParaRPr lang="th-TH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dirty="0" smtClean="0"/>
              <a:t>vigjáték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395536" y="1196752"/>
            <a:ext cx="4464496" cy="5661248"/>
          </a:xfrm>
        </p:spPr>
        <p:txBody>
          <a:bodyPr>
            <a:normAutofit/>
          </a:bodyPr>
          <a:lstStyle/>
          <a:p>
            <a:r>
              <a:rPr lang="hu-HU" dirty="0" smtClean="0"/>
              <a:t>A komédia vagy vígjáték olyan drámai műfaj, amelyben a világot komikusan ábrázolják, ezzel a nézőt nevetésre ösztönözve. Ellentétekre épül: valóság-látszat, értékes-értéktelen. Az ilyen művekben gyakori egy-egy élethelyzet humoros ábrázolása, emellett a félreértések is fontos szerepet kapnak</a:t>
            </a:r>
            <a:endParaRPr lang="th-TH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236004"/>
            <a:ext cx="4176464" cy="568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Dráma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A dráma szó az ógörög dran (cselekedni) szóból ered. A szót a köznapi használatban mindenféle feszültséggel teli, nagy indulatokat mozgató eseményre is használjuk (családi dráma, drámai pillanatok stb.)</a:t>
            </a:r>
            <a:endParaRPr lang="th-TH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08801"/>
            <a:ext cx="2808312" cy="434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kaland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A kalandfilm a mozgókép történetének egyik népszerű műfaja.</a:t>
            </a:r>
          </a:p>
          <a:p>
            <a:endParaRPr lang="hu-HU" dirty="0" smtClean="0"/>
          </a:p>
          <a:p>
            <a:r>
              <a:rPr lang="hu-HU" dirty="0" smtClean="0"/>
              <a:t>Noha a műfaj nem definiálható egyértelműen, a kalandfilm általában a múltban játszódik, vagy néha fantáziavilágban. Jellemző rá a kardvívás és — a modern akciófilmekkel ellentétben, melyek városokban játszódnak drogbárókkal és terroristákkal küzdő főhőssel — gyakran romantika is átszövi. Népszerű alapanyagok a kalandfilmhez: Robin Hood, Zorro, kalózok vagy Alexandre Dumas regényei.</a:t>
            </a:r>
            <a:endParaRPr lang="th-TH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4607" y="1628800"/>
            <a:ext cx="275320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lme">
  <a:themeElements>
    <a:clrScheme name="Culm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ulm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lm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762</Words>
  <Application>Microsoft Office PowerPoint</Application>
  <PresentationFormat>Expunere pe ecran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22</vt:i4>
      </vt:variant>
    </vt:vector>
  </HeadingPairs>
  <TitlesOfParts>
    <vt:vector size="23" baseType="lpstr">
      <vt:lpstr>Culme</vt:lpstr>
      <vt:lpstr>A filmek világa</vt:lpstr>
      <vt:lpstr>A filmek kezdete</vt:lpstr>
      <vt:lpstr>A filmek fejlodése</vt:lpstr>
      <vt:lpstr>Diapozitivul 4</vt:lpstr>
      <vt:lpstr>Filmek napjainkban</vt:lpstr>
      <vt:lpstr>Diapozitivul 6</vt:lpstr>
      <vt:lpstr>A vigjáték</vt:lpstr>
      <vt:lpstr>Dráma</vt:lpstr>
      <vt:lpstr>kaland</vt:lpstr>
      <vt:lpstr>Sci fi</vt:lpstr>
      <vt:lpstr>Mese film</vt:lpstr>
      <vt:lpstr>Oscar dias filmek</vt:lpstr>
      <vt:lpstr>A legtobb oscar dijas filmek</vt:lpstr>
      <vt:lpstr>Diapozitivul 14</vt:lpstr>
      <vt:lpstr>A legdrágább filmek</vt:lpstr>
      <vt:lpstr>Diapozitivul 16</vt:lpstr>
      <vt:lpstr>Diapozitivul 17</vt:lpstr>
      <vt:lpstr>Diapozitivul 18</vt:lpstr>
      <vt:lpstr>Diapozitivul 19</vt:lpstr>
      <vt:lpstr>grafikon</vt:lpstr>
      <vt:lpstr>Leggnézetebb filmek és sorozatok</vt:lpstr>
      <vt:lpstr>Keszitete:Pap Istvan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filmek</dc:title>
  <dc:creator>DarkUser</dc:creator>
  <cp:lastModifiedBy>DarkUser</cp:lastModifiedBy>
  <cp:revision>18</cp:revision>
  <dcterms:created xsi:type="dcterms:W3CDTF">2012-05-10T09:18:54Z</dcterms:created>
  <dcterms:modified xsi:type="dcterms:W3CDTF">2012-05-24T09:29:30Z</dcterms:modified>
</cp:coreProperties>
</file>