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heme/themeOverride4.xml" ContentType="application/vnd.openxmlformats-officedocument.themeOverride+xml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1" r:id="rId10"/>
    <p:sldId id="264" r:id="rId11"/>
    <p:sldId id="265" r:id="rId12"/>
    <p:sldId id="266" r:id="rId13"/>
    <p:sldId id="267" r:id="rId14"/>
    <p:sldId id="270" r:id="rId15"/>
    <p:sldId id="268" r:id="rId16"/>
    <p:sldId id="269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79" autoAdjust="0"/>
    <p:restoredTop sz="94660"/>
  </p:normalViewPr>
  <p:slideViewPr>
    <p:cSldViewPr>
      <p:cViewPr varScale="1">
        <p:scale>
          <a:sx n="94" d="100"/>
          <a:sy n="94" d="100"/>
        </p:scale>
        <p:origin x="-90" y="-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ante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3" name="Substituent dată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74E7DED-691E-4071-BB75-6549EAE4C7FC}" type="datetimeFigureOut">
              <a:rPr lang="th-TH"/>
              <a:pPr>
                <a:defRPr/>
              </a:pPr>
              <a:t>10/05/55</a:t>
            </a:fld>
            <a:endParaRPr lang="th-TH"/>
          </a:p>
        </p:txBody>
      </p:sp>
      <p:sp>
        <p:nvSpPr>
          <p:cNvPr id="4" name="Substituent imagine diapozitiv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th-TH" noProof="0"/>
          </a:p>
        </p:txBody>
      </p:sp>
      <p:sp>
        <p:nvSpPr>
          <p:cNvPr id="5" name="Substituent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noProof="0" smtClean="0"/>
              <a:t>Faceți clic pentru a edita stilurile de text Coordonator</a:t>
            </a:r>
          </a:p>
          <a:p>
            <a:pPr lvl="1"/>
            <a:r>
              <a:rPr lang="ro-RO" noProof="0" smtClean="0"/>
              <a:t>Al doilea nivel</a:t>
            </a:r>
          </a:p>
          <a:p>
            <a:pPr lvl="2"/>
            <a:r>
              <a:rPr lang="ro-RO" noProof="0" smtClean="0"/>
              <a:t>Al treilea nivel</a:t>
            </a:r>
          </a:p>
          <a:p>
            <a:pPr lvl="3"/>
            <a:r>
              <a:rPr lang="ro-RO" noProof="0" smtClean="0"/>
              <a:t>Al patrulea nivel</a:t>
            </a:r>
          </a:p>
          <a:p>
            <a:pPr lvl="4"/>
            <a:r>
              <a:rPr lang="ro-RO" noProof="0" smtClean="0"/>
              <a:t>Al cincilea nivel</a:t>
            </a:r>
            <a:endParaRPr lang="th-TH" noProof="0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E2EDBF5-719A-4092-AEAD-D460A3F8E087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ubstituent imagine diapozitiv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Substituent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h-TH" sz="1800" smtClean="0">
              <a:ea typeface="Cordia New"/>
            </a:endParaRPr>
          </a:p>
        </p:txBody>
      </p:sp>
      <p:sp>
        <p:nvSpPr>
          <p:cNvPr id="15364" name="Substituent număr diapozitiv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48EA633-5647-47AF-8873-593628EA23B7}" type="slidenum">
              <a:rPr lang="th-TH" smtClean="0">
                <a:ea typeface="Cordia New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th-TH" smtClean="0">
              <a:ea typeface="Cordia New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E2EDBF5-719A-4092-AEAD-D460A3F8E087}" type="slidenum">
              <a:rPr lang="th-TH" smtClean="0"/>
              <a:pPr>
                <a:defRPr/>
              </a:pPr>
              <a:t>10</a:t>
            </a:fld>
            <a:endParaRPr lang="th-TH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E2EDBF5-719A-4092-AEAD-D460A3F8E087}" type="slidenum">
              <a:rPr lang="th-TH" smtClean="0"/>
              <a:pPr>
                <a:defRPr/>
              </a:pPr>
              <a:t>11</a:t>
            </a:fld>
            <a:endParaRPr lang="th-TH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E2EDBF5-719A-4092-AEAD-D460A3F8E087}" type="slidenum">
              <a:rPr lang="th-TH" smtClean="0"/>
              <a:pPr>
                <a:defRPr/>
              </a:pPr>
              <a:t>12</a:t>
            </a:fld>
            <a:endParaRPr lang="th-TH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E2EDBF5-719A-4092-AEAD-D460A3F8E087}" type="slidenum">
              <a:rPr lang="th-TH" smtClean="0"/>
              <a:pPr>
                <a:defRPr/>
              </a:pPr>
              <a:t>13</a:t>
            </a:fld>
            <a:endParaRPr lang="th-TH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E2EDBF5-719A-4092-AEAD-D460A3F8E087}" type="slidenum">
              <a:rPr lang="th-TH" smtClean="0"/>
              <a:pPr>
                <a:defRPr/>
              </a:pPr>
              <a:t>14</a:t>
            </a:fld>
            <a:endParaRPr lang="th-TH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E2EDBF5-719A-4092-AEAD-D460A3F8E087}" type="slidenum">
              <a:rPr lang="th-TH" smtClean="0"/>
              <a:pPr>
                <a:defRPr/>
              </a:pPr>
              <a:t>15</a:t>
            </a:fld>
            <a:endParaRPr lang="th-TH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E2EDBF5-719A-4092-AEAD-D460A3F8E087}" type="slidenum">
              <a:rPr lang="th-TH" smtClean="0"/>
              <a:pPr>
                <a:defRPr/>
              </a:pPr>
              <a:t>16</a:t>
            </a:fld>
            <a:endParaRPr lang="th-TH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E2EDBF5-719A-4092-AEAD-D460A3F8E087}" type="slidenum">
              <a:rPr lang="th-TH" smtClean="0"/>
              <a:pPr>
                <a:defRPr/>
              </a:pPr>
              <a:t>17</a:t>
            </a:fld>
            <a:endParaRPr lang="th-TH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E2EDBF5-719A-4092-AEAD-D460A3F8E087}" type="slidenum">
              <a:rPr lang="th-TH" smtClean="0"/>
              <a:pPr>
                <a:defRPr/>
              </a:pPr>
              <a:t>18</a:t>
            </a:fld>
            <a:endParaRPr lang="th-TH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E2EDBF5-719A-4092-AEAD-D460A3F8E087}" type="slidenum">
              <a:rPr lang="th-TH" smtClean="0"/>
              <a:pPr>
                <a:defRPr/>
              </a:pPr>
              <a:t>19</a:t>
            </a:fld>
            <a:endParaRPr lang="th-TH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ubstituent imagine diapozitiv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Substituent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h-TH" sz="1800" smtClean="0">
              <a:ea typeface="Cordia New"/>
            </a:endParaRPr>
          </a:p>
        </p:txBody>
      </p:sp>
      <p:sp>
        <p:nvSpPr>
          <p:cNvPr id="16388" name="Substituent număr diapozitiv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CD9F3C9-176A-4AE6-9490-9B5374DF1186}" type="slidenum">
              <a:rPr lang="th-TH" smtClean="0">
                <a:ea typeface="Cordia New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th-TH" smtClean="0">
              <a:ea typeface="Cordia New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E2EDBF5-719A-4092-AEAD-D460A3F8E087}" type="slidenum">
              <a:rPr lang="th-TH" smtClean="0"/>
              <a:pPr>
                <a:defRPr/>
              </a:pPr>
              <a:t>20</a:t>
            </a:fld>
            <a:endParaRPr lang="th-TH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ubstituent imagine diapozitiv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Substituent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h-TH" sz="1800" smtClean="0">
              <a:ea typeface="Cordia New"/>
            </a:endParaRPr>
          </a:p>
        </p:txBody>
      </p:sp>
      <p:sp>
        <p:nvSpPr>
          <p:cNvPr id="17412" name="Substituent număr diapozitiv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5904841-E2B0-479F-89EC-AC4ECC59D25D}" type="slidenum">
              <a:rPr lang="th-TH" smtClean="0">
                <a:ea typeface="Cordia New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th-TH" smtClean="0">
              <a:ea typeface="Cordia New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ubstituent imagine diapozitiv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Substituent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h-TH" sz="1800" smtClean="0">
              <a:ea typeface="Cordia New"/>
            </a:endParaRPr>
          </a:p>
        </p:txBody>
      </p:sp>
      <p:sp>
        <p:nvSpPr>
          <p:cNvPr id="18436" name="Substituent număr diapozitiv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E736EFA-3240-4113-BC85-E15E92C3F2AB}" type="slidenum">
              <a:rPr lang="th-TH" smtClean="0">
                <a:ea typeface="Cordia New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th-TH" smtClean="0">
              <a:ea typeface="Cordia New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ubstituent imagine diapozitiv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Substituent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h-TH" sz="1800" smtClean="0">
              <a:ea typeface="Cordia New"/>
            </a:endParaRPr>
          </a:p>
        </p:txBody>
      </p:sp>
      <p:sp>
        <p:nvSpPr>
          <p:cNvPr id="19460" name="Substituent număr diapozitiv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A1997DC-EB99-4456-AD6A-A3D8AA68F120}" type="slidenum">
              <a:rPr lang="th-TH" smtClean="0">
                <a:ea typeface="Cordia New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th-TH" smtClean="0">
              <a:ea typeface="Cordia New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E2EDBF5-719A-4092-AEAD-D460A3F8E087}" type="slidenum">
              <a:rPr lang="th-TH" smtClean="0"/>
              <a:pPr>
                <a:defRPr/>
              </a:pPr>
              <a:t>6</a:t>
            </a:fld>
            <a:endParaRPr lang="th-TH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E2EDBF5-719A-4092-AEAD-D460A3F8E087}" type="slidenum">
              <a:rPr lang="th-TH" smtClean="0"/>
              <a:pPr>
                <a:defRPr/>
              </a:pPr>
              <a:t>7</a:t>
            </a:fld>
            <a:endParaRPr lang="th-TH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E2EDBF5-719A-4092-AEAD-D460A3F8E087}" type="slidenum">
              <a:rPr lang="th-TH" smtClean="0"/>
              <a:pPr>
                <a:defRPr/>
              </a:pPr>
              <a:t>8</a:t>
            </a:fld>
            <a:endParaRPr lang="th-TH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E2EDBF5-719A-4092-AEAD-D460A3F8E087}" type="slidenum">
              <a:rPr lang="th-TH" smtClean="0"/>
              <a:pPr>
                <a:defRPr/>
              </a:pPr>
              <a:t>9</a:t>
            </a:fld>
            <a:endParaRPr lang="th-TH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iunghi drept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upare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ormă liberă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ormă liberă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ormă liberă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Conector drept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u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17" name="Subtitlu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o-RO" smtClean="0"/>
              <a:t>Faceți clic pentru editarea stilului de subtitlu al coordonatorului</a:t>
            </a:r>
            <a:endParaRPr lang="en-US"/>
          </a:p>
        </p:txBody>
      </p:sp>
      <p:sp>
        <p:nvSpPr>
          <p:cNvPr id="11" name="Substituent dată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551441F6-9490-4D59-BC27-E47DE757A153}" type="datetimeFigureOut">
              <a:rPr lang="en-US"/>
              <a:pPr>
                <a:defRPr/>
              </a:pPr>
              <a:t>5/10/2012</a:t>
            </a:fld>
            <a:endParaRPr lang="en-US"/>
          </a:p>
        </p:txBody>
      </p:sp>
      <p:sp>
        <p:nvSpPr>
          <p:cNvPr id="12" name="Substituent subsol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ubstituent număr diapozitiv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4AFA8DA8-2DD5-41BC-BCD6-33CA27DC1B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over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E48C2-80D4-4447-84E2-6A1595B1887C}" type="datetimeFigureOut">
              <a:rPr lang="en-US"/>
              <a:pPr>
                <a:defRPr/>
              </a:pPr>
              <a:t>5/10/2012</a:t>
            </a:fld>
            <a:endParaRPr lang="en-US"/>
          </a:p>
        </p:txBody>
      </p:sp>
      <p:sp>
        <p:nvSpPr>
          <p:cNvPr id="5" name="Substituent subsol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ubstituent număr diapozitiv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6BBB0-C484-48BF-8C31-2D2EC6B069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over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568ED-4A36-4BE6-B8D9-9CEDF523E648}" type="datetimeFigureOut">
              <a:rPr lang="en-US"/>
              <a:pPr>
                <a:defRPr/>
              </a:pPr>
              <a:t>5/10/2012</a:t>
            </a:fld>
            <a:endParaRPr lang="en-US"/>
          </a:p>
        </p:txBody>
      </p:sp>
      <p:sp>
        <p:nvSpPr>
          <p:cNvPr id="5" name="Substituent subsol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ubstituent număr diapozitiv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CFB53-0D54-477C-A101-B318DE5995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over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7" name="Titlu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4" name="Substituent dată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EC5279-ED10-4275-8BEA-4C2B390CDB0A}" type="datetimeFigureOut">
              <a:rPr lang="en-US"/>
              <a:pPr>
                <a:defRPr/>
              </a:pPr>
              <a:t>5/10/2012</a:t>
            </a:fld>
            <a:endParaRPr lang="en-US"/>
          </a:p>
        </p:txBody>
      </p:sp>
      <p:sp>
        <p:nvSpPr>
          <p:cNvPr id="5" name="Substituent subsol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ubstituent număr diapozitiv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161CC6-722D-47D7-AF82-9B5749DD1D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over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În zigzag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În zigzag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6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AA877AC-381B-40D4-B60A-5B8E9323159A}" type="datetimeFigureOut">
              <a:rPr lang="en-US"/>
              <a:pPr>
                <a:defRPr/>
              </a:pPr>
              <a:t>5/10/2012</a:t>
            </a:fld>
            <a:endParaRPr lang="en-US"/>
          </a:p>
        </p:txBody>
      </p:sp>
      <p:sp>
        <p:nvSpPr>
          <p:cNvPr id="7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E1B8C3E-A744-494B-80F8-8319F677FD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ver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8" name="Titlu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DF04166-ABD0-4E24-8ED9-A9DF2DB96F7F}" type="datetimeFigureOut">
              <a:rPr lang="en-US"/>
              <a:pPr>
                <a:defRPr/>
              </a:pPr>
              <a:t>5/10/2012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8658988-94CC-446E-8411-122783B574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ver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ți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conținut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5B575BA-356E-487E-B2E3-EA1B5B2AD8BF}" type="datetimeFigureOut">
              <a:rPr lang="en-US"/>
              <a:pPr>
                <a:defRPr/>
              </a:pPr>
              <a:t>5/10/2012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21E7A17-72A1-47B6-B6A2-D7197A2D19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over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u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B49358C-021C-4286-8590-1AAF70460151}" type="datetimeFigureOut">
              <a:rPr lang="en-US"/>
              <a:pPr>
                <a:defRPr/>
              </a:pPr>
              <a:t>5/10/2012</a:t>
            </a:fld>
            <a:endParaRPr lang="en-US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2B427BB-31FF-407C-A009-FE6FAEB7E6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ver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B7083-3E7C-4EAC-AA54-CE4980C66F3F}" type="datetimeFigureOut">
              <a:rPr lang="en-US"/>
              <a:pPr>
                <a:defRPr/>
              </a:pPr>
              <a:t>5/10/2012</a:t>
            </a:fld>
            <a:endParaRPr lang="en-US"/>
          </a:p>
        </p:txBody>
      </p:sp>
      <p:sp>
        <p:nvSpPr>
          <p:cNvPr id="3" name="Substituent subsol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ubstituent număr diapozitiv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A0837-8126-44F6-B6E2-3C8529FAE1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over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ținut cu legend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19E2253-C747-4811-8556-684E1A2A2A38}" type="datetimeFigureOut">
              <a:rPr lang="en-US"/>
              <a:pPr>
                <a:defRPr/>
              </a:pPr>
              <a:t>5/10/2012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85530B-7B80-4877-90C2-FBC172AD78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over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rmă liberă 7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ormă liberă 8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Triunghi drept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Conector drept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În zigzag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În zigzag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o-RO" noProof="0" smtClean="0"/>
              <a:t>Faceți clic pe pictogramă pentru a adăuga o imagine</a:t>
            </a:r>
            <a:endParaRPr lang="en-US" noProof="0" dirty="0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11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4E9E43F-AFED-4472-A29E-7F7EBC9E0566}" type="datetimeFigureOut">
              <a:rPr lang="en-US"/>
              <a:pPr>
                <a:defRPr/>
              </a:pPr>
              <a:t>5/10/2012</a:t>
            </a:fld>
            <a:endParaRPr lang="en-US"/>
          </a:p>
        </p:txBody>
      </p:sp>
      <p:sp>
        <p:nvSpPr>
          <p:cNvPr id="12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0066C65-D646-42B2-BBC7-309150A009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ver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ă liberă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Formă liberă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Triunghi drept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Conector drept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ubstituent titlu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1033" name="Substituent text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smtClean="0"/>
          </a:p>
        </p:txBody>
      </p:sp>
      <p:sp>
        <p:nvSpPr>
          <p:cNvPr id="10" name="Substituent dată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DAD702BC-03C9-4591-96EE-509745527990}" type="datetimeFigureOut">
              <a:rPr lang="en-US"/>
              <a:pPr>
                <a:defRPr/>
              </a:pPr>
              <a:t>5/10/2012</a:t>
            </a:fld>
            <a:endParaRPr lang="en-US"/>
          </a:p>
        </p:txBody>
      </p:sp>
      <p:sp>
        <p:nvSpPr>
          <p:cNvPr id="22" name="Substituent subsol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ubstituent număr diapozitiv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9ADDED2D-5FD8-4EBD-9556-A4F5CEDB3E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3" r:id="rId2"/>
    <p:sldLayoutId id="2147483798" r:id="rId3"/>
    <p:sldLayoutId id="2147483799" r:id="rId4"/>
    <p:sldLayoutId id="2147483800" r:id="rId5"/>
    <p:sldLayoutId id="2147483801" r:id="rId6"/>
    <p:sldLayoutId id="2147483794" r:id="rId7"/>
    <p:sldLayoutId id="2147483802" r:id="rId8"/>
    <p:sldLayoutId id="2147483803" r:id="rId9"/>
    <p:sldLayoutId id="2147483795" r:id="rId10"/>
    <p:sldLayoutId id="2147483796" r:id="rId11"/>
  </p:sldLayoutIdLst>
  <p:transition>
    <p:cover dir="d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file:///C:\Documents%20and%20Settings\Elev\My%20Documents\x.b%20ksz\New%20Document%20Microsoft%20Office%20Word.docx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0" y="5387975"/>
            <a:ext cx="7772400" cy="147002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6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Audi R8 </a:t>
            </a:r>
            <a:r>
              <a:rPr lang="hu-HU" sz="66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Coupé</a:t>
            </a:r>
            <a:endParaRPr lang="th-TH" sz="6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857224" y="4929198"/>
          <a:ext cx="5730875" cy="323850"/>
        </p:xfrm>
        <a:graphic>
          <a:graphicData uri="http://schemas.openxmlformats.org/presentationml/2006/ole">
            <p:oleObj spid="_x0000_s1026" name="Document" r:id="rId5" imgW="5731595" imgH="323427" progId="">
              <p:embed/>
            </p:oleObj>
          </a:graphicData>
        </a:graphic>
      </p:graphicFrame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rmAutofit/>
          </a:bodyPr>
          <a:lstStyle/>
          <a:p>
            <a:pPr algn="ctr"/>
            <a:r>
              <a:rPr lang="hu-HU" dirty="0" smtClean="0"/>
              <a:t>Az Audi R8 COUPÉ másik változata  az Audi R8 Spyder</a:t>
            </a:r>
            <a:endParaRPr lang="th-TH" dirty="0"/>
          </a:p>
        </p:txBody>
      </p:sp>
      <p:pic>
        <p:nvPicPr>
          <p:cNvPr id="3" name="Imagine 2" descr="43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28" y="1857364"/>
            <a:ext cx="6357950" cy="3973719"/>
          </a:xfrm>
          <a:prstGeom prst="rect">
            <a:avLst/>
          </a:prstGeom>
        </p:spPr>
      </p:pic>
    </p:spTree>
  </p:cSld>
  <p:clrMapOvr>
    <a:masterClrMapping/>
  </p:clrMapOvr>
  <p:transition>
    <p:cover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214282" y="571480"/>
            <a:ext cx="8043890" cy="2082792"/>
          </a:xfrm>
        </p:spPr>
        <p:txBody>
          <a:bodyPr>
            <a:noAutofit/>
          </a:bodyPr>
          <a:lstStyle/>
          <a:p>
            <a:pPr algn="ctr"/>
            <a:r>
              <a:rPr lang="hu-HU" sz="3200" dirty="0" smtClean="0"/>
              <a:t>A LED-technikájú nappali világítás révén a közlekedés többi résztvevője időben és nagy biztonsággal észleli az autót, a pillanatnyi nappali fényviszonyoktól függetlenül.</a:t>
            </a:r>
            <a:endParaRPr lang="th-TH" sz="3200" dirty="0"/>
          </a:p>
        </p:txBody>
      </p:sp>
      <p:pic>
        <p:nvPicPr>
          <p:cNvPr id="4098" name="Picture 2" descr="LED-technikájú nappali világítá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3214686"/>
            <a:ext cx="4953035" cy="2786082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reptunghi 2"/>
          <p:cNvSpPr/>
          <p:nvPr/>
        </p:nvSpPr>
        <p:spPr>
          <a:xfrm>
            <a:off x="285720" y="4286256"/>
            <a:ext cx="88582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2400" b="1" dirty="0" smtClean="0"/>
              <a:t>Az Audi világszerte az első sportkocsigyártóként integrálja az extraként rendelhető mobiltelefon-kihangosító mikrofonját a vezető és az utas biztonsági övének hevederébe. Ez az elhelyezés a beszélőhöz mért kisebb távolságot, s jobb hangminőséget biztosít.</a:t>
            </a:r>
            <a:endParaRPr lang="th-TH" sz="2400" dirty="0"/>
          </a:p>
        </p:txBody>
      </p:sp>
      <p:pic>
        <p:nvPicPr>
          <p:cNvPr id="52226" name="Picture 2" descr="Heveder-mikrofon&lt;br&gt;(mobiltelefon-előkészítés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285728"/>
            <a:ext cx="6705600" cy="377190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500063" y="1214438"/>
            <a:ext cx="8229600" cy="4525962"/>
          </a:xfrm>
        </p:spPr>
        <p:txBody>
          <a:bodyPr>
            <a:no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hu-H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</a:rPr>
              <a:t>Az Audi dizájn filozófiája: a tökéletesség egészen az utolsó csavarig. Bármely részlet csak akkor nyeri el a végleges formáját, ha tökéletesen illeszkedik az egyedülálló végeredményhez. Az első vázlattól a megvalósult álomautóig vezető utat az Audi tervezői által elvetett ötletek ezrei szegélyezik.</a:t>
            </a:r>
            <a:endParaRPr lang="th-TH" sz="32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Caslon Pro Bold" pitchFamily="18" charset="0"/>
              <a:cs typeface="+mj-cs"/>
            </a:endParaRPr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Az</a:t>
            </a:r>
            <a:r>
              <a:rPr lang="en-US" sz="32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Audi R8 </a:t>
            </a:r>
            <a:r>
              <a:rPr lang="en-US" sz="3200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formavilága</a:t>
            </a:r>
            <a:endParaRPr lang="th-TH" sz="32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tăText 2"/>
          <p:cNvSpPr txBox="1"/>
          <p:nvPr/>
        </p:nvSpPr>
        <p:spPr>
          <a:xfrm>
            <a:off x="571472" y="857232"/>
            <a:ext cx="764383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7200" dirty="0" smtClean="0">
                <a:latin typeface="Jokerman" pitchFamily="82" charset="0"/>
              </a:rPr>
              <a:t>Készítette :</a:t>
            </a:r>
          </a:p>
          <a:p>
            <a:pPr algn="ctr"/>
            <a:endParaRPr lang="hu-HU" sz="7200" dirty="0" smtClean="0">
              <a:latin typeface="Jokerman" pitchFamily="82" charset="0"/>
            </a:endParaRPr>
          </a:p>
          <a:p>
            <a:pPr algn="ctr"/>
            <a:r>
              <a:rPr lang="hu-HU" sz="7200" dirty="0" smtClean="0">
                <a:latin typeface="Jokerman" pitchFamily="82" charset="0"/>
              </a:rPr>
              <a:t>Tóth Szabolcs </a:t>
            </a:r>
          </a:p>
          <a:p>
            <a:pPr algn="ctr"/>
            <a:r>
              <a:rPr lang="hu-HU" sz="7200" dirty="0" smtClean="0">
                <a:latin typeface="Jokerman" pitchFamily="82" charset="0"/>
              </a:rPr>
              <a:t>Dimény Karola</a:t>
            </a:r>
            <a:endParaRPr lang="th-TH" sz="7200" dirty="0">
              <a:latin typeface="Jokerman" pitchFamily="82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artalom helye 6"/>
          <p:cNvSpPr>
            <a:spLocks noGrp="1"/>
          </p:cNvSpPr>
          <p:nvPr>
            <p:ph idx="1"/>
          </p:nvPr>
        </p:nvSpPr>
        <p:spPr>
          <a:xfrm>
            <a:off x="0" y="500063"/>
            <a:ext cx="9144000" cy="5643562"/>
          </a:xfrm>
        </p:spPr>
        <p:txBody>
          <a:bodyPr/>
          <a:lstStyle/>
          <a:p>
            <a:pPr eaLnBrk="1" hangingPunct="1">
              <a:defRPr/>
            </a:pPr>
            <a:r>
              <a:rPr lang="hu-H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 </a:t>
            </a:r>
            <a:r>
              <a:rPr lang="hu-H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hu-H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Az első skiccektől a kész álomautóig az Audi designerei új ötletek ezreivel állnak elő. Ám csakis akkor mondhatják, hogy elérték céljukat, ha az egyéniség, a korszerű stílus és a modern technika jegyében olyan autót sikerül alkotniuk, amelynek következetes vonalvezetése és letisztult formai nyelvezete is önmagáért beszél. Az Audi R8 nem csupán megfelel e rendkívül magas színvonalú követelményrendszernek, hanem új mérföldkőnek is számít az Audi-design történetében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Titlu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1175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u-H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  <a:ea typeface="+mn-ea"/>
                <a:cs typeface="+mn-cs"/>
              </a:rPr>
              <a:t/>
            </a:r>
            <a:br>
              <a:rPr lang="hu-H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  <a:ea typeface="+mn-ea"/>
                <a:cs typeface="+mn-cs"/>
              </a:rPr>
            </a:br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  <a:ea typeface="+mn-ea"/>
                <a:cs typeface="+mn-cs"/>
              </a:rPr>
              <a:t/>
            </a:r>
            <a:b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  <a:ea typeface="+mn-ea"/>
                <a:cs typeface="+mn-cs"/>
              </a:rPr>
            </a:br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  <a:ea typeface="+mn-ea"/>
                <a:cs typeface="+mn-cs"/>
              </a:rPr>
              <a:t/>
            </a:r>
            <a:b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  <a:ea typeface="+mn-ea"/>
                <a:cs typeface="+mn-cs"/>
              </a:rPr>
            </a:br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  <a:ea typeface="+mn-ea"/>
                <a:cs typeface="+mn-cs"/>
              </a:rPr>
              <a:t/>
            </a:r>
            <a:b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  <a:ea typeface="+mn-ea"/>
                <a:cs typeface="+mn-cs"/>
              </a:rPr>
            </a:br>
            <a:endParaRPr lang="th-TH" sz="36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Caslon Pro Bold" pitchFamily="18" charset="0"/>
              <a:ea typeface="+mn-ea"/>
              <a:cs typeface="+mn-cs"/>
            </a:endParaRPr>
          </a:p>
        </p:txBody>
      </p:sp>
      <p:sp>
        <p:nvSpPr>
          <p:cNvPr id="4" name="Buton acțiune: Document 3">
            <a:hlinkClick r:id="rId3" action="ppaction://program" highlightClick="1"/>
          </p:cNvPr>
          <p:cNvSpPr/>
          <p:nvPr/>
        </p:nvSpPr>
        <p:spPr>
          <a:xfrm>
            <a:off x="8286776" y="5429264"/>
            <a:ext cx="571504" cy="571504"/>
          </a:xfrm>
          <a:prstGeom prst="actionButton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CasetăText 4"/>
          <p:cNvSpPr txBox="1"/>
          <p:nvPr/>
        </p:nvSpPr>
        <p:spPr>
          <a:xfrm>
            <a:off x="2285984" y="5214950"/>
            <a:ext cx="6000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hatékonyság nálunk nem egy divatos kifejezést jelent,hanem a hosszu és kemény munka gyümölcsét.Ha a hatékonyságról szeretne többet meg tudni ,kapcsoljon a mellékelt piros ábrára!</a:t>
            </a:r>
            <a:endParaRPr lang="th-TH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Tartalom helye 16" descr="890594429.jpg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571750" y="285750"/>
            <a:ext cx="4038600" cy="3027363"/>
          </a:xfrm>
        </p:spPr>
      </p:pic>
      <p:sp>
        <p:nvSpPr>
          <p:cNvPr id="16" name="Tartalom helye 15"/>
          <p:cNvSpPr>
            <a:spLocks noGrp="1"/>
          </p:cNvSpPr>
          <p:nvPr>
            <p:ph sz="half" idx="2"/>
          </p:nvPr>
        </p:nvSpPr>
        <p:spPr>
          <a:xfrm>
            <a:off x="0" y="3286125"/>
            <a:ext cx="9144000" cy="2720975"/>
          </a:xfrm>
        </p:spPr>
        <p:txBody>
          <a:bodyPr/>
          <a:lstStyle/>
          <a:p>
            <a:pPr eaLnBrk="1" hangingPunct="1">
              <a:defRPr/>
            </a:pPr>
            <a:r>
              <a:rPr lang="hu-HU" sz="1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Külső formavilág</a:t>
            </a:r>
            <a:r>
              <a:rPr lang="hu-H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br>
              <a:rPr lang="hu-H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hu-H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Az Audi R8 </a:t>
            </a: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hu-H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.2 FSI </a:t>
            </a:r>
            <a:r>
              <a:rPr lang="hu-H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quattro</a:t>
            </a:r>
            <a:r>
              <a:rPr lang="hu-H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egyértelmű stílust képvisel, izmos, egységes struktúrába rendezett sziluettje még inkább kihangsúlyozza izgalmas származását – a versenysport világát. Az ajtók mögött, kontrasztárnyalattal is kiemelt „</a:t>
            </a:r>
            <a:r>
              <a:rPr lang="hu-H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sideblade</a:t>
            </a:r>
            <a:r>
              <a:rPr lang="hu-H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 motívumai a levegő vezetésében is fontos szerepet töltenek be, egészen egyedülálló dinamikával ruházva fel az Audi R8 változatait. A méretes légnyílások a keskeny, </a:t>
            </a:r>
            <a:r>
              <a:rPr lang="hu-H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LED-technikájú</a:t>
            </a:r>
            <a:r>
              <a:rPr lang="hu-H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hátsó lámpákkal együtt, a far számára különösen széles és erőteljes megjelenést kölcsönöznek. Az Audi R8 </a:t>
            </a: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hu-H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.2 FSI </a:t>
            </a:r>
            <a:r>
              <a:rPr lang="hu-H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quattro</a:t>
            </a:r>
            <a:r>
              <a:rPr lang="hu-H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rendkívül hatásos megjelenését a négy kipufogó-végcső teszi teljessé. </a:t>
            </a:r>
            <a:endParaRPr lang="en-U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Cím 13"/>
          <p:cNvSpPr>
            <a:spLocks noGrp="1"/>
          </p:cNvSpPr>
          <p:nvPr>
            <p:ph type="title"/>
          </p:nvPr>
        </p:nvSpPr>
        <p:spPr>
          <a:xfrm>
            <a:off x="457200" y="274638"/>
            <a:ext cx="185738" cy="296862"/>
          </a:xfrm>
        </p:spPr>
        <p:txBody>
          <a:bodyPr/>
          <a:lstStyle/>
          <a:p>
            <a:pPr eaLnBrk="1" hangingPunct="1">
              <a:defRPr/>
            </a:pPr>
            <a:endParaRPr lang="en-US" sz="100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Tartalom helye 6" descr="130072983.jpg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786063" y="214313"/>
            <a:ext cx="4038600" cy="3027362"/>
          </a:xfrm>
        </p:spPr>
      </p:pic>
      <p:sp>
        <p:nvSpPr>
          <p:cNvPr id="6" name="Tartalom helye 5"/>
          <p:cNvSpPr>
            <a:spLocks noGrp="1"/>
          </p:cNvSpPr>
          <p:nvPr>
            <p:ph sz="half" idx="2"/>
          </p:nvPr>
        </p:nvSpPr>
        <p:spPr>
          <a:xfrm>
            <a:off x="0" y="3071813"/>
            <a:ext cx="8686800" cy="2935287"/>
          </a:xfrm>
        </p:spPr>
        <p:txBody>
          <a:bodyPr/>
          <a:lstStyle/>
          <a:p>
            <a:pPr eaLnBrk="1" hangingPunct="1">
              <a:defRPr/>
            </a:pPr>
            <a:r>
              <a:rPr lang="hu-HU" sz="2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Belső formavilág </a:t>
            </a:r>
            <a:r>
              <a:rPr lang="hu-H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hu-H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hu-H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„</a:t>
            </a:r>
            <a:r>
              <a:rPr lang="hu-HU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monoposto</a:t>
            </a:r>
            <a:r>
              <a:rPr lang="hu-H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 stílusú </a:t>
            </a:r>
            <a:r>
              <a:rPr lang="hu-HU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cockpit</a:t>
            </a:r>
            <a:r>
              <a:rPr lang="hu-H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újabb egyértelmű utalás az Audi R8 és a versenysport szoros kapcsolatára, az együléses versenygépek jellegzetes pilótaállását idézi. A műszerfal önálló, meghatározó elemeként meghúzott </a:t>
            </a:r>
            <a:r>
              <a:rPr lang="hu-HU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monoposto-ív</a:t>
            </a:r>
            <a:r>
              <a:rPr lang="hu-H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műszerfal árnyékolóját, a kombinált műszeregységet és a kormánykereket közös keretként foglalja dinamikus egységbe. Az Audi tervezői ez esetben is sikerrel ötvözték a nyers erő, illetve az exkluzív és sokoldalú autó iránti igényeket 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46038" cy="368300"/>
          </a:xfrm>
        </p:spPr>
        <p:txBody>
          <a:bodyPr/>
          <a:lstStyle/>
          <a:p>
            <a:pPr eaLnBrk="1" hangingPunct="1">
              <a:defRPr/>
            </a:pPr>
            <a:endParaRPr lang="en-US" sz="100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artalom helye 5"/>
          <p:cNvSpPr>
            <a:spLocks noGrp="1"/>
          </p:cNvSpPr>
          <p:nvPr>
            <p:ph idx="1"/>
          </p:nvPr>
        </p:nvSpPr>
        <p:spPr>
          <a:xfrm>
            <a:off x="0" y="6280150"/>
            <a:ext cx="8229600" cy="577850"/>
          </a:xfrm>
        </p:spPr>
        <p:txBody>
          <a:bodyPr/>
          <a:lstStyle/>
          <a:p>
            <a:pPr eaLnBrk="1" hangingPunct="1"/>
            <a:r>
              <a:rPr lang="en-US" sz="3200" smtClean="0">
                <a:solidFill>
                  <a:schemeClr val="accent1"/>
                </a:solidFill>
                <a:latin typeface="Comic Sans MS" pitchFamily="66" charset="0"/>
              </a:rPr>
              <a:t>A 5.2 FSI quattro</a:t>
            </a:r>
            <a:endParaRPr lang="en-US" sz="3200" smtClean="0"/>
          </a:p>
        </p:txBody>
      </p:sp>
      <p:sp>
        <p:nvSpPr>
          <p:cNvPr id="5" name="Cím 4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78581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2800" dirty="0" err="1" smtClean="0">
                <a:solidFill>
                  <a:schemeClr val="accent1"/>
                </a:solidFill>
                <a:latin typeface="Adobe Caslon Pro Bold" pitchFamily="18" charset="0"/>
              </a:rPr>
              <a:t>Lélegzetelállító</a:t>
            </a:r>
            <a:r>
              <a:rPr lang="en-US" sz="2800" dirty="0" smtClean="0">
                <a:solidFill>
                  <a:schemeClr val="accent1"/>
                </a:solidFill>
                <a:latin typeface="Adobe Caslon Pro Bold" pitchFamily="18" charset="0"/>
              </a:rPr>
              <a:t> </a:t>
            </a:r>
            <a:r>
              <a:rPr lang="en-US" sz="2800" dirty="0" err="1" smtClean="0">
                <a:solidFill>
                  <a:schemeClr val="accent1"/>
                </a:solidFill>
                <a:latin typeface="Adobe Caslon Pro Bold" pitchFamily="18" charset="0"/>
              </a:rPr>
              <a:t>menetteljesítmények</a:t>
            </a:r>
            <a:r>
              <a:rPr lang="en-US" sz="2800" dirty="0" smtClean="0">
                <a:solidFill>
                  <a:schemeClr val="accent1"/>
                </a:solidFill>
                <a:latin typeface="Adobe Caslon Pro Bold" pitchFamily="18" charset="0"/>
              </a:rPr>
              <a:t>                                        </a:t>
            </a:r>
            <a:r>
              <a:rPr lang="en-US" sz="2800" dirty="0" smtClean="0">
                <a:latin typeface="Comic Sans MS" pitchFamily="66" charset="0"/>
              </a:rPr>
              <a:t/>
            </a:r>
            <a:br>
              <a:rPr lang="en-US" sz="2800" dirty="0" smtClean="0">
                <a:latin typeface="Comic Sans MS" pitchFamily="66" charset="0"/>
              </a:rPr>
            </a:br>
            <a:endParaRPr lang="en-US" sz="2800" dirty="0">
              <a:solidFill>
                <a:schemeClr val="accent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ím 5"/>
          <p:cNvSpPr>
            <a:spLocks noGrp="1"/>
          </p:cNvSpPr>
          <p:nvPr>
            <p:ph type="title"/>
          </p:nvPr>
        </p:nvSpPr>
        <p:spPr>
          <a:xfrm>
            <a:off x="357158" y="1285860"/>
            <a:ext cx="8229600" cy="5072066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2700" dirty="0" smtClean="0">
                <a:latin typeface="Comic Sans MS" pitchFamily="66" charset="0"/>
              </a:rPr>
              <a:t>  </a:t>
            </a:r>
            <a:r>
              <a:rPr lang="hu-HU" sz="3600" dirty="0" smtClean="0">
                <a:solidFill>
                  <a:schemeClr val="tx1"/>
                </a:solidFill>
                <a:latin typeface="Comic Sans MS" pitchFamily="66" charset="0"/>
              </a:rPr>
              <a:t>Az Audi R8 </a:t>
            </a:r>
            <a:r>
              <a:rPr lang="en-US" sz="3600" dirty="0" smtClean="0">
                <a:solidFill>
                  <a:schemeClr val="tx1"/>
                </a:solidFill>
                <a:latin typeface="Comic Sans MS" pitchFamily="66" charset="0"/>
              </a:rPr>
              <a:t>5</a:t>
            </a:r>
            <a:r>
              <a:rPr lang="hu-HU" sz="3600" dirty="0" smtClean="0">
                <a:solidFill>
                  <a:schemeClr val="tx1"/>
                </a:solidFill>
                <a:latin typeface="Comic Sans MS" pitchFamily="66" charset="0"/>
              </a:rPr>
              <a:t>.2 FSI </a:t>
            </a:r>
            <a:r>
              <a:rPr lang="hu-HU" sz="3600" dirty="0" err="1" smtClean="0">
                <a:solidFill>
                  <a:schemeClr val="tx1"/>
                </a:solidFill>
                <a:latin typeface="Comic Sans MS" pitchFamily="66" charset="0"/>
              </a:rPr>
              <a:t>quattro</a:t>
            </a:r>
            <a:r>
              <a:rPr lang="hu-HU" sz="3600" dirty="0" smtClean="0">
                <a:solidFill>
                  <a:schemeClr val="tx1"/>
                </a:solidFill>
                <a:latin typeface="Comic Sans MS" pitchFamily="66" charset="0"/>
              </a:rPr>
              <a:t> „lelkét” a </a:t>
            </a:r>
            <a:r>
              <a:rPr lang="hu-HU" sz="3600" dirty="0" err="1" smtClean="0">
                <a:solidFill>
                  <a:schemeClr val="tx1"/>
                </a:solidFill>
                <a:latin typeface="Comic Sans MS" pitchFamily="66" charset="0"/>
              </a:rPr>
              <a:t>quattro</a:t>
            </a:r>
            <a:r>
              <a:rPr lang="hu-HU" sz="3600" dirty="0" smtClean="0">
                <a:solidFill>
                  <a:schemeClr val="tx1"/>
                </a:solidFill>
                <a:latin typeface="Comic Sans MS" pitchFamily="66" charset="0"/>
              </a:rPr>
              <a:t> állandó összkerékhajtáshoz kapcsolt V8-as középmotorja jelenti. A járműben kialakított központi pozíciója az első és a hátsó tengely között optimális tömegeloszlást biztosít, amelynek eredménye a mindenkor rendkívüli mozgékonyság és dinamika jellemezte menettulajdonságokban mutatkozik meg</a:t>
            </a:r>
            <a:r>
              <a:rPr lang="hu-HU" sz="3600" dirty="0" smtClean="0">
                <a:solidFill>
                  <a:schemeClr val="tx1"/>
                </a:solidFill>
              </a:rPr>
              <a:t>.</a:t>
            </a:r>
            <a:r>
              <a:rPr lang="hu-HU" sz="5300" b="0" dirty="0" smtClean="0"/>
              <a:t/>
            </a:r>
            <a:br>
              <a:rPr lang="hu-HU" sz="5300" b="0" dirty="0" smtClean="0"/>
            </a:br>
            <a:r>
              <a:rPr lang="hu-HU" b="0" dirty="0" smtClean="0"/>
              <a:t/>
            </a:r>
            <a:br>
              <a:rPr lang="hu-HU" b="0" dirty="0" smtClean="0"/>
            </a:br>
            <a:endParaRPr lang="en-US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ență">
  <a:themeElements>
    <a:clrScheme name="Egyéni 2. sém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DA1F28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DA1F28"/>
      </a:folHlink>
    </a:clrScheme>
    <a:fontScheme name="Concurență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ență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Egyéni 2. sém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DA1F28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DA1F28"/>
    </a:folHlink>
  </a:clrScheme>
</a:themeOverride>
</file>

<file path=ppt/theme/themeOverride2.xml><?xml version="1.0" encoding="utf-8"?>
<a:themeOverride xmlns:a="http://schemas.openxmlformats.org/drawingml/2006/main">
  <a:clrScheme name="Egyéni 2. sém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DA1F28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DA1F28"/>
    </a:folHlink>
  </a:clrScheme>
</a:themeOverride>
</file>

<file path=ppt/theme/themeOverride3.xml><?xml version="1.0" encoding="utf-8"?>
<a:themeOverride xmlns:a="http://schemas.openxmlformats.org/drawingml/2006/main">
  <a:clrScheme name="Egyéni 2. sém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DA1F28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DA1F28"/>
    </a:folHlink>
  </a:clrScheme>
</a:themeOverride>
</file>

<file path=ppt/theme/themeOverride4.xml><?xml version="1.0" encoding="utf-8"?>
<a:themeOverride xmlns:a="http://schemas.openxmlformats.org/drawingml/2006/main">
  <a:clrScheme name="Egyéni 2. sém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DA1F28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DA1F2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89</TotalTime>
  <Words>233</Words>
  <PresentationFormat>Expunere pe ecran (4:3)</PresentationFormat>
  <Paragraphs>38</Paragraphs>
  <Slides>20</Slides>
  <Notes>20</Notes>
  <HiddenSlides>0</HiddenSlides>
  <MMClips>0</MMClips>
  <ScaleCrop>false</ScaleCrop>
  <HeadingPairs>
    <vt:vector size="6" baseType="variant">
      <vt:variant>
        <vt:lpstr>Temă</vt:lpstr>
      </vt:variant>
      <vt:variant>
        <vt:i4>1</vt:i4>
      </vt:variant>
      <vt:variant>
        <vt:lpstr>Servere OLE încorporate</vt:lpstr>
      </vt:variant>
      <vt:variant>
        <vt:i4>1</vt:i4>
      </vt:variant>
      <vt:variant>
        <vt:lpstr>Titluri diapozitive</vt:lpstr>
      </vt:variant>
      <vt:variant>
        <vt:i4>20</vt:i4>
      </vt:variant>
    </vt:vector>
  </HeadingPairs>
  <TitlesOfParts>
    <vt:vector size="22" baseType="lpstr">
      <vt:lpstr>Concurență</vt:lpstr>
      <vt:lpstr>Document</vt:lpstr>
      <vt:lpstr>Audi R8 Coupé</vt:lpstr>
      <vt:lpstr>Az Audi R8 formavilága</vt:lpstr>
      <vt:lpstr>    </vt:lpstr>
      <vt:lpstr>Diapozitivul 4</vt:lpstr>
      <vt:lpstr>Diapozitivul 5</vt:lpstr>
      <vt:lpstr>Lélegzetelállító menetteljesítmények                                         </vt:lpstr>
      <vt:lpstr>  Az Audi R8 5.2 FSI quattro „lelkét” a quattro állandó összkerékhajtáshoz kapcsolt V8-as középmotorja jelenti. A járműben kialakított központi pozíciója az első és a hátsó tengely között optimális tömegeloszlást biztosít, amelynek eredménye a mindenkor rendkívüli mozgékonyság és dinamika jellemezte menettulajdonságokban mutatkozik meg.  </vt:lpstr>
      <vt:lpstr>Diapozitivul 8</vt:lpstr>
      <vt:lpstr>Diapozitivul 9</vt:lpstr>
      <vt:lpstr>Diapozitivul 10</vt:lpstr>
      <vt:lpstr>Diapozitivul 11</vt:lpstr>
      <vt:lpstr>Diapozitivul 12</vt:lpstr>
      <vt:lpstr>Diapozitivul 13</vt:lpstr>
      <vt:lpstr>Diapozitivul 14</vt:lpstr>
      <vt:lpstr>Diapozitivul 15</vt:lpstr>
      <vt:lpstr>Diapozitivul 16</vt:lpstr>
      <vt:lpstr>Az Audi R8 COUPÉ másik változata  az Audi R8 Spyder</vt:lpstr>
      <vt:lpstr>A LED-technikájú nappali világítás révén a közlekedés többi résztvevője időben és nagy biztonsággal észleli az autót, a pillanatnyi nappali fényviszonyoktól függetlenül.</vt:lpstr>
      <vt:lpstr>Diapozitivul 19</vt:lpstr>
      <vt:lpstr>Diapozitivul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Audi  S6 Avant</dc:title>
  <dc:creator>Profesor</dc:creator>
  <cp:lastModifiedBy>user</cp:lastModifiedBy>
  <cp:revision>8</cp:revision>
  <dcterms:modified xsi:type="dcterms:W3CDTF">2012-05-10T10:21:29Z</dcterms:modified>
</cp:coreProperties>
</file>