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3" r:id="rId20"/>
    <p:sldId id="274" r:id="rId21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9647" autoAdjust="0"/>
  </p:normalViewPr>
  <p:slideViewPr>
    <p:cSldViewPr>
      <p:cViewPr varScale="1">
        <p:scale>
          <a:sx n="96" d="100"/>
          <a:sy n="96" d="100"/>
        </p:scale>
        <p:origin x="-10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u-HU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Új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Január</c:v>
                </c:pt>
                <c:pt idx="1">
                  <c:v>Február</c:v>
                </c:pt>
                <c:pt idx="2">
                  <c:v>Március</c:v>
                </c:pt>
                <c:pt idx="3">
                  <c:v>Április</c:v>
                </c:pt>
                <c:pt idx="4">
                  <c:v>Május</c:v>
                </c:pt>
                <c:pt idx="5">
                  <c:v>Június</c:v>
                </c:pt>
                <c:pt idx="6">
                  <c:v>Július</c:v>
                </c:pt>
                <c:pt idx="7">
                  <c:v>Augusztus</c:v>
                </c:pt>
                <c:pt idx="8">
                  <c:v>Szeptember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351</c:v>
                </c:pt>
                <c:pt idx="1">
                  <c:v>355</c:v>
                </c:pt>
                <c:pt idx="2">
                  <c:v>455</c:v>
                </c:pt>
                <c:pt idx="3">
                  <c:v>400</c:v>
                </c:pt>
                <c:pt idx="4">
                  <c:v>420</c:v>
                </c:pt>
                <c:pt idx="5">
                  <c:v>450</c:v>
                </c:pt>
                <c:pt idx="6">
                  <c:v>658</c:v>
                </c:pt>
                <c:pt idx="7">
                  <c:v>351</c:v>
                </c:pt>
                <c:pt idx="8">
                  <c:v>353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Használt</c:v>
                </c:pt>
              </c:strCache>
            </c:strRef>
          </c:tx>
          <c:cat>
            <c:strRef>
              <c:f>Sheet1!$A$2:$A$10</c:f>
              <c:strCache>
                <c:ptCount val="9"/>
                <c:pt idx="0">
                  <c:v>Január</c:v>
                </c:pt>
                <c:pt idx="1">
                  <c:v>Február</c:v>
                </c:pt>
                <c:pt idx="2">
                  <c:v>Március</c:v>
                </c:pt>
                <c:pt idx="3">
                  <c:v>Április</c:v>
                </c:pt>
                <c:pt idx="4">
                  <c:v>Május</c:v>
                </c:pt>
                <c:pt idx="5">
                  <c:v>Június</c:v>
                </c:pt>
                <c:pt idx="6">
                  <c:v>Július</c:v>
                </c:pt>
                <c:pt idx="7">
                  <c:v>Augusztus</c:v>
                </c:pt>
                <c:pt idx="8">
                  <c:v>Szeptember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180</c:v>
                </c:pt>
                <c:pt idx="1">
                  <c:v>151</c:v>
                </c:pt>
                <c:pt idx="2">
                  <c:v>155</c:v>
                </c:pt>
                <c:pt idx="3">
                  <c:v>152</c:v>
                </c:pt>
                <c:pt idx="4">
                  <c:v>159</c:v>
                </c:pt>
                <c:pt idx="5">
                  <c:v>159</c:v>
                </c:pt>
                <c:pt idx="6">
                  <c:v>210</c:v>
                </c:pt>
                <c:pt idx="7">
                  <c:v>320</c:v>
                </c:pt>
                <c:pt idx="8">
                  <c:v>351</c:v>
                </c:pt>
              </c:numCache>
            </c:numRef>
          </c:val>
        </c:ser>
        <c:axId val="53176576"/>
        <c:axId val="53846400"/>
      </c:barChart>
      <c:catAx>
        <c:axId val="53176576"/>
        <c:scaling>
          <c:orientation val="minMax"/>
        </c:scaling>
        <c:axPos val="b"/>
        <c:tickLblPos val="nextTo"/>
        <c:crossAx val="53846400"/>
        <c:crosses val="autoZero"/>
        <c:auto val="1"/>
        <c:lblAlgn val="ctr"/>
        <c:lblOffset val="100"/>
      </c:catAx>
      <c:valAx>
        <c:axId val="53846400"/>
        <c:scaling>
          <c:orientation val="minMax"/>
        </c:scaling>
        <c:axPos val="l"/>
        <c:majorGridlines/>
        <c:numFmt formatCode="General" sourceLinked="1"/>
        <c:tickLblPos val="nextTo"/>
        <c:crossAx val="53176576"/>
        <c:crosses val="autoZero"/>
        <c:crossBetween val="between"/>
      </c:valAx>
    </c:plotArea>
    <c:legend>
      <c:legendPos val="r"/>
      <c:layout/>
    </c:legend>
    <c:plotVisOnly val="1"/>
  </c:chart>
  <c:spPr>
    <a:solidFill>
      <a:schemeClr val="bg1">
        <a:lumMod val="65000"/>
      </a:schemeClr>
    </a:solidFill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21A3F-0408-480B-90FD-E856E182DD38}" type="datetimeFigureOut">
              <a:rPr lang="hu-HU" smtClean="0"/>
              <a:pPr/>
              <a:t>2012. 05. 17.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CA75E-2BD9-426F-AB28-582D2A5B49C7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CA75E-2BD9-426F-AB28-582D2A5B49C7}" type="slidenum">
              <a:rPr lang="hu-HU" smtClean="0"/>
              <a:pPr/>
              <a:t>2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F12B-C083-4C6E-8BA5-DAE67B409494}" type="datetimeFigureOut">
              <a:rPr lang="hu-HU" smtClean="0"/>
              <a:pPr/>
              <a:t>2012. 05. 17.</a:t>
            </a:fld>
            <a:endParaRPr lang="hu-H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6850-7238-4675-B250-D5D50CDAA9E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F12B-C083-4C6E-8BA5-DAE67B409494}" type="datetimeFigureOut">
              <a:rPr lang="hu-HU" smtClean="0"/>
              <a:pPr/>
              <a:t>2012. 05. 17.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6850-7238-4675-B250-D5D50CDAA9E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F12B-C083-4C6E-8BA5-DAE67B409494}" type="datetimeFigureOut">
              <a:rPr lang="hu-HU" smtClean="0"/>
              <a:pPr/>
              <a:t>2012. 05. 17.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6850-7238-4675-B250-D5D50CDAA9E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F12B-C083-4C6E-8BA5-DAE67B409494}" type="datetimeFigureOut">
              <a:rPr lang="hu-HU" smtClean="0"/>
              <a:pPr/>
              <a:t>2012. 05. 17.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6850-7238-4675-B250-D5D50CDAA9E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F12B-C083-4C6E-8BA5-DAE67B409494}" type="datetimeFigureOut">
              <a:rPr lang="hu-HU" smtClean="0"/>
              <a:pPr/>
              <a:t>2012. 05. 17.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6850-7238-4675-B250-D5D50CDAA9E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F12B-C083-4C6E-8BA5-DAE67B409494}" type="datetimeFigureOut">
              <a:rPr lang="hu-HU" smtClean="0"/>
              <a:pPr/>
              <a:t>2012. 05. 17.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6850-7238-4675-B250-D5D50CDAA9E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F12B-C083-4C6E-8BA5-DAE67B409494}" type="datetimeFigureOut">
              <a:rPr lang="hu-HU" smtClean="0"/>
              <a:pPr/>
              <a:t>2012. 05. 17.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6850-7238-4675-B250-D5D50CDAA9E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F12B-C083-4C6E-8BA5-DAE67B409494}" type="datetimeFigureOut">
              <a:rPr lang="hu-HU" smtClean="0"/>
              <a:pPr/>
              <a:t>2012. 05. 17.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6850-7238-4675-B250-D5D50CDAA9E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F12B-C083-4C6E-8BA5-DAE67B409494}" type="datetimeFigureOut">
              <a:rPr lang="hu-HU" smtClean="0"/>
              <a:pPr/>
              <a:t>2012. 05. 17.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6850-7238-4675-B250-D5D50CDAA9E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F12B-C083-4C6E-8BA5-DAE67B409494}" type="datetimeFigureOut">
              <a:rPr lang="hu-HU" smtClean="0"/>
              <a:pPr/>
              <a:t>2012. 05. 17.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D6850-7238-4675-B250-D5D50CDAA9E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F12B-C083-4C6E-8BA5-DAE67B409494}" type="datetimeFigureOut">
              <a:rPr lang="hu-HU" smtClean="0"/>
              <a:pPr/>
              <a:t>2012. 05. 17.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1DD6850-7238-4675-B250-D5D50CDAA9E6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E3F12B-C083-4C6E-8BA5-DAE67B409494}" type="datetimeFigureOut">
              <a:rPr lang="hu-HU" smtClean="0"/>
              <a:pPr/>
              <a:t>2012. 05. 17.</a:t>
            </a:fld>
            <a:endParaRPr lang="hu-H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DD6850-7238-4675-B250-D5D50CDAA9E6}" type="slidenum">
              <a:rPr lang="hu-HU" smtClean="0"/>
              <a:pPr/>
              <a:t>‹#›</a:t>
            </a:fld>
            <a:endParaRPr lang="hu-H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l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Owner\Desktop\New%20Document%20Microsoft%20Office%20Word%20(4).docx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aie_de_lucru_Microsoft_Office_Excel1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7851648" cy="57150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BMW</a:t>
            </a:r>
            <a:endParaRPr lang="hu-HU" dirty="0"/>
          </a:p>
        </p:txBody>
      </p:sp>
      <p:pic>
        <p:nvPicPr>
          <p:cNvPr id="23556" name="Picture 4" descr="http://4.bp.blogspot.com/-JSsQv-Fha1E/TjHUQSLMwcI/AAAAAAAADbk/pwS4rhKwvGQ/s1600/Bmw+badge+logo+hd+widescreen+wallpa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2" y="1500174"/>
            <a:ext cx="9144000" cy="5357826"/>
          </a:xfrm>
          <a:prstGeom prst="rect">
            <a:avLst/>
          </a:prstGeom>
          <a:noFill/>
        </p:spPr>
      </p:pic>
      <p:sp>
        <p:nvSpPr>
          <p:cNvPr id="4" name="Akciógomb: Tovább vagy Következő 3">
            <a:hlinkClick r:id="" action="ppaction://hlinkshowjump?jump=nextslide" highlightClick="1"/>
          </p:cNvPr>
          <p:cNvSpPr/>
          <p:nvPr/>
        </p:nvSpPr>
        <p:spPr>
          <a:xfrm>
            <a:off x="714348" y="6387088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7851648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hu-HU" sz="3100" dirty="0" smtClean="0">
                <a:solidFill>
                  <a:schemeClr val="bg1"/>
                </a:solidFill>
                <a:latin typeface="+mn-lt"/>
              </a:rPr>
              <a:t>20” méretű könnyűfém keréktárcsák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286388"/>
            <a:ext cx="7854696" cy="1571612"/>
          </a:xfrm>
        </p:spPr>
        <p:txBody>
          <a:bodyPr/>
          <a:lstStyle/>
          <a:p>
            <a:r>
              <a:rPr lang="hu-HU" dirty="0" smtClean="0"/>
              <a:t>Esztétikum és dinamizmus alumíniumba öntve: az exkluzív 20” méretű könnyűfém keréktárcsák sportosságot sugároznak</a:t>
            </a:r>
            <a:endParaRPr lang="hu-HU" dirty="0"/>
          </a:p>
        </p:txBody>
      </p:sp>
      <p:pic>
        <p:nvPicPr>
          <p:cNvPr id="22530" name="Picture 2" descr="http://www.bmw.hu/_common/shared/newvehicles/5series/sedan/2010/showroom/design/_img/20_inch_whee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8286808" cy="3357586"/>
          </a:xfrm>
          <a:prstGeom prst="rect">
            <a:avLst/>
          </a:prstGeom>
          <a:noFill/>
        </p:spPr>
      </p:pic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857224" y="6387088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Akciógomb: Vissza vagy Előző 5">
            <a:hlinkClick r:id="" action="ppaction://hlinkshowjump?jump=previousslide" highlightClick="1"/>
          </p:cNvPr>
          <p:cNvSpPr/>
          <p:nvPr/>
        </p:nvSpPr>
        <p:spPr>
          <a:xfrm>
            <a:off x="0" y="6357958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7851648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>
                <a:solidFill>
                  <a:schemeClr val="bg1"/>
                </a:solidFill>
                <a:latin typeface="+mn-lt"/>
              </a:rPr>
              <a:t>Állítható hűtőlégterelők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714884"/>
            <a:ext cx="7854696" cy="2143116"/>
          </a:xfrm>
        </p:spPr>
        <p:txBody>
          <a:bodyPr>
            <a:normAutofit/>
          </a:bodyPr>
          <a:lstStyle/>
          <a:p>
            <a:r>
              <a:rPr lang="hu-HU" dirty="0" smtClean="0"/>
              <a:t>Előnyösebb aerodinamikai tulajdonságok és rövidebb hideg motorüzem: a dupla vesék és a hűtőradiátor között található hűtőlégterelők az elindulás pillanatától csökkentik a fogyasztás és a károsanyag-kibocsátást</a:t>
            </a:r>
            <a:endParaRPr lang="hu-HU" dirty="0"/>
          </a:p>
        </p:txBody>
      </p:sp>
      <p:pic>
        <p:nvPicPr>
          <p:cNvPr id="23554" name="Picture 2" descr="http://www.bmw.hu/_common/shared/newvehicles/5series/sedan/2010/showroom/efficiency/_img/airven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50"/>
            <a:ext cx="9144000" cy="3071834"/>
          </a:xfrm>
          <a:prstGeom prst="rect">
            <a:avLst/>
          </a:prstGeom>
          <a:noFill/>
        </p:spPr>
      </p:pic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857224" y="6387088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Akciógomb: Vissza vagy Előző 5">
            <a:hlinkClick r:id="" action="ppaction://hlinkshowjump?jump=previousslide" highlightClick="1"/>
          </p:cNvPr>
          <p:cNvSpPr/>
          <p:nvPr/>
        </p:nvSpPr>
        <p:spPr>
          <a:xfrm>
            <a:off x="0" y="6357958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2352" y="857232"/>
            <a:ext cx="7851648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hu-HU" sz="3600" dirty="0" smtClean="0">
                <a:solidFill>
                  <a:schemeClr val="bg1"/>
                </a:solidFill>
                <a:latin typeface="+mn-lt"/>
              </a:rPr>
              <a:t>Dinamikus csillapításszabályozás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57298"/>
            <a:ext cx="7854696" cy="1785950"/>
          </a:xfrm>
        </p:spPr>
        <p:txBody>
          <a:bodyPr/>
          <a:lstStyle/>
          <a:p>
            <a:r>
              <a:rPr lang="hu-HU" dirty="0" smtClean="0"/>
              <a:t>Egyenetlen útfelületek, kátyúk, macskakövek vagy töredezett aszfalt – a Dinamikus csillapításszabályozás révén most mindenféle útfelülethez és vezetési stílushoz alkalmazkodik a futómű</a:t>
            </a:r>
            <a:endParaRPr lang="hu-HU" dirty="0"/>
          </a:p>
        </p:txBody>
      </p:sp>
      <p:pic>
        <p:nvPicPr>
          <p:cNvPr id="24578" name="Picture 2" descr="http://www.bmw.hu/_common/shared/newvehicles/5series/sedan/2010/showroom/chassis/_img/dynamic_damper_control_teaser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00372"/>
            <a:ext cx="9144000" cy="3857628"/>
          </a:xfrm>
          <a:prstGeom prst="rect">
            <a:avLst/>
          </a:prstGeom>
          <a:noFill/>
        </p:spPr>
      </p:pic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8286744" y="0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Akciógomb: Vissza vagy Előző 5">
            <a:hlinkClick r:id="" action="ppaction://hlinkshowjump?jump=previousslide" highlightClick="1"/>
          </p:cNvPr>
          <p:cNvSpPr/>
          <p:nvPr/>
        </p:nvSpPr>
        <p:spPr>
          <a:xfrm>
            <a:off x="7429520" y="0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7851648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>
                <a:solidFill>
                  <a:schemeClr val="bg1"/>
                </a:solidFill>
                <a:latin typeface="+mn-lt"/>
              </a:rPr>
              <a:t>Kamerarendszerek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29264"/>
            <a:ext cx="9144000" cy="1428736"/>
          </a:xfrm>
        </p:spPr>
        <p:txBody>
          <a:bodyPr>
            <a:normAutofit/>
          </a:bodyPr>
          <a:lstStyle/>
          <a:p>
            <a:r>
              <a:rPr lang="hu-HU" dirty="0" smtClean="0"/>
              <a:t>Tisztánlátás tiszta helyzetekben: a BMW 5-ös Limousine-ban akár öt kamera biztosít megfelelő tisztánlátást minden szituációban</a:t>
            </a:r>
            <a:endParaRPr lang="hu-HU" dirty="0"/>
          </a:p>
        </p:txBody>
      </p:sp>
      <p:pic>
        <p:nvPicPr>
          <p:cNvPr id="25602" name="Picture 2" descr="http://www.bmw.com.au/_common/shared/newvehicles/5series/touring/2010/showroom/safety/_img/03_Kamera_System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9144000" cy="3786214"/>
          </a:xfrm>
          <a:prstGeom prst="rect">
            <a:avLst/>
          </a:prstGeom>
          <a:noFill/>
        </p:spPr>
      </p:pic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8286744" y="0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Akciógomb: Vissza vagy Előző 5">
            <a:hlinkClick r:id="" action="ppaction://hlinkshowjump?jump=previousslide" highlightClick="1"/>
          </p:cNvPr>
          <p:cNvSpPr/>
          <p:nvPr/>
        </p:nvSpPr>
        <p:spPr>
          <a:xfrm>
            <a:off x="7429520" y="0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28670"/>
            <a:ext cx="7851648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hu-HU" sz="3600" dirty="0" smtClean="0">
                <a:solidFill>
                  <a:schemeClr val="bg1"/>
                </a:solidFill>
                <a:latin typeface="+mn-lt"/>
              </a:rPr>
              <a:t>Négyzónás automata klímaberendezés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571612"/>
            <a:ext cx="7854696" cy="1357322"/>
          </a:xfrm>
        </p:spPr>
        <p:txBody>
          <a:bodyPr/>
          <a:lstStyle/>
          <a:p>
            <a:r>
              <a:rPr lang="hu-HU" dirty="0" smtClean="0"/>
              <a:t>Személyre szabott kényelem Önnek és utasainak. A négyzónás automata klímaberendezés segítségével Ön egyénileg szabályozhatja légkondicionáló funkcióit</a:t>
            </a:r>
            <a:endParaRPr lang="hu-HU" dirty="0"/>
          </a:p>
        </p:txBody>
      </p:sp>
      <p:pic>
        <p:nvPicPr>
          <p:cNvPr id="26626" name="Picture 2" descr="http://www.bmw.hu/_common/shared/newvehicles/5series/sedan/2010/showroom/comfort/_img/4_zone_clima_control_teaser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8934"/>
            <a:ext cx="9144000" cy="3929066"/>
          </a:xfrm>
          <a:prstGeom prst="rect">
            <a:avLst/>
          </a:prstGeom>
          <a:noFill/>
        </p:spPr>
      </p:pic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8286744" y="0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Akciógomb: Vissza vagy Előző 5">
            <a:hlinkClick r:id="" action="ppaction://hlinkshowjump?jump=previousslide" highlightClick="1"/>
          </p:cNvPr>
          <p:cNvSpPr/>
          <p:nvPr/>
        </p:nvSpPr>
        <p:spPr>
          <a:xfrm>
            <a:off x="7429520" y="0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14356"/>
            <a:ext cx="7851648" cy="2286016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>
                <a:solidFill>
                  <a:schemeClr val="bg1"/>
                </a:solidFill>
                <a:latin typeface="+mn-lt"/>
              </a:rPr>
              <a:t>Hátsó szórakoztató rendszer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500702"/>
            <a:ext cx="9144000" cy="1357298"/>
          </a:xfrm>
        </p:spPr>
        <p:txBody>
          <a:bodyPr>
            <a:normAutofit/>
          </a:bodyPr>
          <a:lstStyle/>
          <a:p>
            <a:r>
              <a:rPr lang="hu-HU" dirty="0" smtClean="0"/>
              <a:t>A hátul utazók a fejhallgatóknak köszönhetően anélkül nézhetnek tévét, játszhatnak videojátékokkal vagy szörfözhetnek az interneten, hogy közben zavarnának másokat</a:t>
            </a:r>
            <a:endParaRPr lang="hu-HU" dirty="0"/>
          </a:p>
        </p:txBody>
      </p:sp>
      <p:pic>
        <p:nvPicPr>
          <p:cNvPr id="27650" name="Picture 2" descr="http://www.bmw.hu/_common/shared/newvehicles/5series/sedan/2010/showroom/comfort/_img/fond_entertainment_teaser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16"/>
            <a:ext cx="9144000" cy="3357586"/>
          </a:xfrm>
          <a:prstGeom prst="rect">
            <a:avLst/>
          </a:prstGeom>
          <a:noFill/>
        </p:spPr>
      </p:pic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8286744" y="0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Akciógomb: Vissza vagy Előző 5">
            <a:hlinkClick r:id="" action="ppaction://hlinkshowjump?jump=previousslide" highlightClick="1"/>
          </p:cNvPr>
          <p:cNvSpPr/>
          <p:nvPr/>
        </p:nvSpPr>
        <p:spPr>
          <a:xfrm>
            <a:off x="7429520" y="0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7851648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Akciógomb: Tovább vagy Következő 3">
            <a:hlinkClick r:id="" action="ppaction://hlinkshowjump?jump=nextslide" highlightClick="1"/>
          </p:cNvPr>
          <p:cNvSpPr/>
          <p:nvPr/>
        </p:nvSpPr>
        <p:spPr>
          <a:xfrm>
            <a:off x="8286744" y="0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Akciógomb: Vissza vagy Előző 5">
            <a:hlinkClick r:id="" action="ppaction://hlinkshowjump?jump=previousslide" highlightClick="1"/>
          </p:cNvPr>
          <p:cNvSpPr/>
          <p:nvPr/>
        </p:nvSpPr>
        <p:spPr>
          <a:xfrm>
            <a:off x="7429520" y="0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bmw.hu/_common/shared/newvehicles/5series/sedan/2010/showroom/chassis/_img/adaptive_drive_1600x1200.jpg?download=tr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Akciógomb: Tovább vagy Következő 2">
            <a:hlinkClick r:id="" action="ppaction://hlinkshowjump?jump=nextslide" highlightClick="1"/>
          </p:cNvPr>
          <p:cNvSpPr/>
          <p:nvPr/>
        </p:nvSpPr>
        <p:spPr>
          <a:xfrm>
            <a:off x="1071538" y="6387088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214282" y="6357958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Buton acțiune: Document 4">
            <a:hlinkClick r:id="rId3" action="ppaction://program" highlightClick="1"/>
          </p:cNvPr>
          <p:cNvSpPr/>
          <p:nvPr/>
        </p:nvSpPr>
        <p:spPr>
          <a:xfrm>
            <a:off x="611560" y="692696"/>
            <a:ext cx="1080120" cy="1512168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6" name="Worksheet" r:id="rId3" imgW="9706051" imgH="2590800" progId="Excel.Sheet.12">
              <p:embed/>
            </p:oleObj>
          </a:graphicData>
        </a:graphic>
      </p:graphicFrame>
      <p:sp>
        <p:nvSpPr>
          <p:cNvPr id="3" name="Akciógomb: Tovább vagy Következő 2">
            <a:hlinkClick r:id="" action="ppaction://hlinkshowjump?jump=nextslide" highlightClick="1"/>
          </p:cNvPr>
          <p:cNvSpPr/>
          <p:nvPr/>
        </p:nvSpPr>
        <p:spPr>
          <a:xfrm>
            <a:off x="8286744" y="0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7429520" y="0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cwkft.com/wp-content/uploads/2011/10/2012-hartge-bmw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Akciógomb: Tovább vagy Következő 2">
            <a:hlinkClick r:id="" action="ppaction://hlinkshowjump?jump=nextslide" highlightClick="1"/>
          </p:cNvPr>
          <p:cNvSpPr/>
          <p:nvPr/>
        </p:nvSpPr>
        <p:spPr>
          <a:xfrm>
            <a:off x="857224" y="6387088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0" y="6357958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851648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hu-HU" dirty="0" smtClean="0"/>
              <a:t>BMW 5-ös </a:t>
            </a:r>
            <a:r>
              <a:rPr lang="hu-HU" dirty="0" err="1" smtClean="0"/>
              <a:t>Limousine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14422"/>
            <a:ext cx="9144000" cy="2714644"/>
          </a:xfrm>
        </p:spPr>
        <p:txBody>
          <a:bodyPr>
            <a:normAutofit fontScale="92500" lnSpcReduction="20000"/>
          </a:bodyPr>
          <a:lstStyle/>
          <a:p>
            <a:r>
              <a:rPr lang="hu-HU" dirty="0" smtClean="0"/>
              <a:t>A BMW 5-ös Limousine abból a formatervezői kihívásból született, amely az erő és a szépség lehető legkifejezőbb megnyilvánulási formájának megalkotására irányult. Az új BMW 5-ös Limousine-t innovatív futóművel és vezetőt segítő rendszerekkel látták el, mindemellett a modellt természetesen felszerelték a BMW EfficientDynamics rendszerrel is – egy olyan átfogó technológiai csomaggal, amely egyszerre csökkenti a fogyasztást és fokozza a vezetési élményt. Fedezze fel Ön is a szépség új formáját.</a:t>
            </a:r>
            <a:endParaRPr lang="hu-HU" dirty="0"/>
          </a:p>
        </p:txBody>
      </p:sp>
      <p:pic>
        <p:nvPicPr>
          <p:cNvPr id="26626" name="Picture 2" descr="http://www.bmw.hu/_common/shared/newvehicles/5series/sedan/2010/_common_img/622x3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714752"/>
            <a:ext cx="4643438" cy="3143248"/>
          </a:xfrm>
          <a:prstGeom prst="rect">
            <a:avLst/>
          </a:prstGeom>
          <a:noFill/>
        </p:spPr>
      </p:pic>
      <p:pic>
        <p:nvPicPr>
          <p:cNvPr id="26630" name="Picture 6" descr="http://www.m5board.com/vbulletin/attachments/f10-m5-discussion/93601d1259112741-bmw-5-series-f10-wallpaper-widescreen-wallpaper_08_1920x1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14752"/>
            <a:ext cx="4500562" cy="3143248"/>
          </a:xfrm>
          <a:prstGeom prst="rect">
            <a:avLst/>
          </a:prstGeom>
          <a:noFill/>
        </p:spPr>
      </p:pic>
      <p:sp>
        <p:nvSpPr>
          <p:cNvPr id="6" name="Akciógomb: Tovább vagy Következő 5">
            <a:hlinkClick r:id="" action="ppaction://hlinkshowjump?jump=nextslide" highlightClick="1"/>
          </p:cNvPr>
          <p:cNvSpPr/>
          <p:nvPr/>
        </p:nvSpPr>
        <p:spPr>
          <a:xfrm>
            <a:off x="8286744" y="0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Akciógomb: Vissza vagy Előző 6">
            <a:hlinkClick r:id="" action="ppaction://hlinkshowjump?jump=previousslide" highlightClick="1"/>
          </p:cNvPr>
          <p:cNvSpPr/>
          <p:nvPr/>
        </p:nvSpPr>
        <p:spPr>
          <a:xfrm>
            <a:off x="7429520" y="0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42918"/>
            <a:ext cx="7851648" cy="3714776"/>
          </a:xfrm>
        </p:spPr>
        <p:txBody>
          <a:bodyPr>
            <a:normAutofit/>
          </a:bodyPr>
          <a:lstStyle/>
          <a:p>
            <a:pPr algn="l"/>
            <a:r>
              <a:rPr lang="hu-HU" dirty="0" smtClean="0">
                <a:solidFill>
                  <a:schemeClr val="bg1"/>
                </a:solidFill>
              </a:rPr>
              <a:t>Készitette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 err="1" smtClean="0">
                <a:solidFill>
                  <a:schemeClr val="bg1"/>
                </a:solidFill>
              </a:rPr>
              <a:t>Sz</a:t>
            </a:r>
            <a:r>
              <a:rPr lang="hu-HU" dirty="0" smtClean="0">
                <a:solidFill>
                  <a:schemeClr val="bg1"/>
                </a:solidFill>
              </a:rPr>
              <a:t>ékely Gergő</a:t>
            </a:r>
            <a:br>
              <a:rPr lang="hu-HU" dirty="0" smtClean="0">
                <a:solidFill>
                  <a:schemeClr val="bg1"/>
                </a:solidFill>
              </a:rPr>
            </a:br>
            <a:r>
              <a:rPr lang="hu-HU" dirty="0" smtClean="0">
                <a:solidFill>
                  <a:schemeClr val="bg1"/>
                </a:solidFill>
              </a:rPr>
              <a:t>                     Nyeste Ottó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4" name="Akciógomb: Vissza vagy Előző 3">
            <a:hlinkClick r:id="" action="ppaction://hlinkshowjump?jump=previousslide" highlightClick="1"/>
          </p:cNvPr>
          <p:cNvSpPr/>
          <p:nvPr/>
        </p:nvSpPr>
        <p:spPr>
          <a:xfrm>
            <a:off x="0" y="6357958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00108"/>
            <a:ext cx="91440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hu-HU" sz="4400" dirty="0" smtClean="0"/>
              <a:t>AZ ÉLMÉNY LEGSZEBB FEJEZETEI </a:t>
            </a:r>
            <a:r>
              <a:rPr lang="en-US" sz="4400" dirty="0" smtClean="0"/>
              <a:t>:</a:t>
            </a:r>
            <a:r>
              <a:rPr lang="hu-HU" sz="4400" dirty="0" smtClean="0"/>
              <a:t> </a:t>
            </a:r>
            <a:endParaRPr lang="hu-HU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28736"/>
            <a:ext cx="7854696" cy="500066"/>
          </a:xfrm>
        </p:spPr>
        <p:txBody>
          <a:bodyPr>
            <a:normAutofit/>
          </a:bodyPr>
          <a:lstStyle/>
          <a:p>
            <a:pPr algn="ctr"/>
            <a:r>
              <a:rPr lang="hu-HU" sz="2400" b="1" dirty="0" smtClean="0"/>
              <a:t>Belső kialakítás</a:t>
            </a:r>
          </a:p>
          <a:p>
            <a:endParaRPr lang="hu-HU" dirty="0"/>
          </a:p>
        </p:txBody>
      </p:sp>
      <p:sp>
        <p:nvSpPr>
          <p:cNvPr id="4" name="Rectangle 3"/>
          <p:cNvSpPr/>
          <p:nvPr/>
        </p:nvSpPr>
        <p:spPr>
          <a:xfrm>
            <a:off x="0" y="1857364"/>
            <a:ext cx="307180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000" dirty="0" smtClean="0"/>
              <a:t>Adrian van Hooydonk, a BMW Group dizájnrészlegének vezetője: „A belső tér dinamizmusát és eleganciáját a műszerfaltól az ajtóig húzódó lendületes ív határozza meg. Ezt mindenki azonnal érzi. A kitűnő minőségű kezelőszervek mindegyike úgy helyezkedik el, hogy a vezető azonnal otthonosan érezze magát</a:t>
            </a:r>
            <a:endParaRPr lang="hu-HU" sz="2000" dirty="0"/>
          </a:p>
        </p:txBody>
      </p:sp>
      <p:pic>
        <p:nvPicPr>
          <p:cNvPr id="27650" name="Picture 2" descr="http://www.bmw-leierauto.hu/_common/shared/newvehicles/5series/sedan/2010/showroom/gallery/img/wallpaper_24_1600x1200.jpg?download=tr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000240"/>
            <a:ext cx="5929322" cy="4857760"/>
          </a:xfrm>
          <a:prstGeom prst="rect">
            <a:avLst/>
          </a:prstGeom>
          <a:noFill/>
        </p:spPr>
      </p:pic>
      <p:sp>
        <p:nvSpPr>
          <p:cNvPr id="6" name="Akciógomb: Tovább vagy Következő 5">
            <a:hlinkClick r:id="" action="ppaction://hlinkshowjump?jump=nextslide" highlightClick="1"/>
          </p:cNvPr>
          <p:cNvSpPr/>
          <p:nvPr/>
        </p:nvSpPr>
        <p:spPr>
          <a:xfrm>
            <a:off x="8286744" y="0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Akciógomb: Vissza vagy Előző 6">
            <a:hlinkClick r:id="" action="ppaction://hlinkshowjump?jump=previousslide" highlightClick="1"/>
          </p:cNvPr>
          <p:cNvSpPr/>
          <p:nvPr/>
        </p:nvSpPr>
        <p:spPr>
          <a:xfrm>
            <a:off x="7429520" y="0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571612"/>
            <a:ext cx="7854696" cy="2214578"/>
          </a:xfrm>
        </p:spPr>
        <p:txBody>
          <a:bodyPr>
            <a:normAutofit fontScale="92500" lnSpcReduction="10000"/>
          </a:bodyPr>
          <a:lstStyle/>
          <a:p>
            <a:r>
              <a:rPr lang="hu-HU" dirty="0" smtClean="0"/>
              <a:t>Adrian van Hooydonk a BMW csoport dizájnrészlegének vezetője: „Ha egy autó megjelenése nem dinamikus, hogyan is várhatnánk el, hogy menet közben is dinamikus legyen? A dinamizmust látni és érezni kell. Ugyanaz a helyzet, mint a tehetséggel: nem elég csupán rendelkezni vele, hanem használni is tudni kell</a:t>
            </a:r>
            <a:endParaRPr lang="hu-HU" dirty="0"/>
          </a:p>
        </p:txBody>
      </p:sp>
      <p:pic>
        <p:nvPicPr>
          <p:cNvPr id="28674" name="Picture 2" descr="http://www.bmw.hu/hu_rb/hu/newvehicles/7series/sedan/2008/_images/design_exterior_f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6191"/>
            <a:ext cx="9144000" cy="3071810"/>
          </a:xfrm>
          <a:prstGeom prst="rect">
            <a:avLst/>
          </a:prstGeom>
          <a:noFill/>
        </p:spPr>
      </p:pic>
      <p:sp>
        <p:nvSpPr>
          <p:cNvPr id="8" name="Title 4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700078"/>
          </a:xfrm>
        </p:spPr>
        <p:txBody>
          <a:bodyPr>
            <a:normAutofit fontScale="90000"/>
          </a:bodyPr>
          <a:lstStyle/>
          <a:p>
            <a:pPr algn="ctr"/>
            <a:r>
              <a:rPr lang="hu-HU" sz="2700" dirty="0" smtClean="0">
                <a:solidFill>
                  <a:schemeClr val="tx1"/>
                </a:solidFill>
                <a:latin typeface="+mn-lt"/>
              </a:rPr>
              <a:t>Külső megjelenés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8286744" y="0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Akciógomb: Vissza vagy Előző 5">
            <a:hlinkClick r:id="" action="ppaction://hlinkshowjump?jump=previousslide" highlightClick="1"/>
          </p:cNvPr>
          <p:cNvSpPr/>
          <p:nvPr/>
        </p:nvSpPr>
        <p:spPr>
          <a:xfrm>
            <a:off x="7429520" y="0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7851648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hu-HU" sz="2700" dirty="0" smtClean="0">
                <a:solidFill>
                  <a:schemeClr val="tx1"/>
                </a:solidFill>
                <a:latin typeface="+mn-lt"/>
              </a:rPr>
              <a:t>Fékenergia-visszanyerés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1428736"/>
            <a:ext cx="7245120" cy="2000264"/>
          </a:xfrm>
        </p:spPr>
        <p:txBody>
          <a:bodyPr/>
          <a:lstStyle/>
          <a:p>
            <a:r>
              <a:rPr lang="hu-HU" dirty="0" smtClean="0"/>
              <a:t>Mostanáig a fékezés energiaveszteséget jelentett. A Fékenergia-visszanyerés ennek vet véget a fékezési energia visszanyerésével és annak az akkumulátorba való betöltésével</a:t>
            </a:r>
            <a:endParaRPr lang="hu-HU" dirty="0"/>
          </a:p>
        </p:txBody>
      </p:sp>
      <p:pic>
        <p:nvPicPr>
          <p:cNvPr id="2050" name="Picture 2" descr="http://www.bmw.hu/hu_rb/hu/newvehicles/mseries/m6/2004/_images/equipment_whee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6124"/>
            <a:ext cx="5929322" cy="3571876"/>
          </a:xfrm>
          <a:prstGeom prst="rect">
            <a:avLst/>
          </a:prstGeom>
          <a:noFill/>
        </p:spPr>
      </p:pic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8286744" y="6387088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Akciógomb: Vissza vagy Előző 5">
            <a:hlinkClick r:id="" action="ppaction://hlinkshowjump?jump=previousslide" highlightClick="1"/>
          </p:cNvPr>
          <p:cNvSpPr/>
          <p:nvPr/>
        </p:nvSpPr>
        <p:spPr>
          <a:xfrm>
            <a:off x="7358082" y="6357958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7851648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hu-HU" sz="2400" dirty="0" smtClean="0">
                <a:solidFill>
                  <a:schemeClr val="tx1"/>
                </a:solidFill>
                <a:latin typeface="+mn-lt"/>
              </a:rPr>
              <a:t>Hatékony motorok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29256" y="1214422"/>
            <a:ext cx="3714744" cy="5643578"/>
          </a:xfrm>
        </p:spPr>
        <p:txBody>
          <a:bodyPr>
            <a:normAutofit/>
          </a:bodyPr>
          <a:lstStyle/>
          <a:p>
            <a:r>
              <a:rPr lang="hu-HU" dirty="0" smtClean="0"/>
              <a:t>Érett, de még fejleszthető: a belső égésű motor még mindig számottevő fejlesztési potenciált rejt magában. A BMW mérnökei minden egyes új motorgenerációval igyekeznek a lehetséges mértékig kitolni határokat a dinamizmus és a hatékonyság növelése érdekében</a:t>
            </a:r>
            <a:endParaRPr lang="hu-HU" dirty="0"/>
          </a:p>
        </p:txBody>
      </p:sp>
      <p:pic>
        <p:nvPicPr>
          <p:cNvPr id="18434" name="Picture 2" descr="http://img.gigamad.hu/galleries/112/99d8df294abe667f_xl_magaz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5357818" cy="5357826"/>
          </a:xfrm>
          <a:prstGeom prst="rect">
            <a:avLst/>
          </a:prstGeom>
          <a:noFill/>
        </p:spPr>
      </p:pic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8286744" y="0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Akciógomb: Vissza vagy Előző 5">
            <a:hlinkClick r:id="" action="ppaction://hlinkshowjump?jump=previousslide" highlightClick="1"/>
          </p:cNvPr>
          <p:cNvSpPr/>
          <p:nvPr/>
        </p:nvSpPr>
        <p:spPr>
          <a:xfrm>
            <a:off x="7429520" y="0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7851648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hu-HU" sz="27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rPr>
              <a:t>8-fokozatú automata sebességváltó Steptronic funkcióval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571612"/>
            <a:ext cx="7854696" cy="1928826"/>
          </a:xfrm>
        </p:spPr>
        <p:txBody>
          <a:bodyPr>
            <a:normAutofit fontScale="92500"/>
          </a:bodyPr>
          <a:lstStyle/>
          <a:p>
            <a:r>
              <a:rPr lang="hu-HU" dirty="0" smtClean="0"/>
              <a:t>A spórolás legkényelmesebb módja: a 8-fokozatú, Steptronic funkcióval ellátott automata sebességváltó nemcsak rendkívüli finom sebességváltásokat biztosít és csökkenti a zajt magasabb sebességtartományokban, hanem jelentősen mérsékli a fogyasztást is</a:t>
            </a:r>
            <a:endParaRPr lang="hu-HU" dirty="0"/>
          </a:p>
        </p:txBody>
      </p:sp>
      <p:pic>
        <p:nvPicPr>
          <p:cNvPr id="19458" name="Picture 2" descr="http://www.bmw.hu/_common/shared/newvehicles/5series/sedan/2010/showroom/efficiency/_img/8_gear_automatic_transmis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6190"/>
            <a:ext cx="9144000" cy="3071810"/>
          </a:xfrm>
          <a:prstGeom prst="rect">
            <a:avLst/>
          </a:prstGeom>
          <a:noFill/>
        </p:spPr>
      </p:pic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8286744" y="0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Akciógomb: Vissza vagy Előző 5">
            <a:hlinkClick r:id="" action="ppaction://hlinkshowjump?jump=previousslide" highlightClick="1"/>
          </p:cNvPr>
          <p:cNvSpPr/>
          <p:nvPr/>
        </p:nvSpPr>
        <p:spPr>
          <a:xfrm>
            <a:off x="7429520" y="0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7851648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hu-HU" sz="2400" dirty="0" smtClean="0">
                <a:solidFill>
                  <a:schemeClr val="bg1"/>
                </a:solidFill>
                <a:latin typeface="+mn-lt"/>
              </a:rPr>
              <a:t>Integrált aktív kormányzás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85860"/>
            <a:ext cx="7854696" cy="2357454"/>
          </a:xfrm>
        </p:spPr>
        <p:txBody>
          <a:bodyPr/>
          <a:lstStyle/>
          <a:p>
            <a:r>
              <a:rPr lang="hu-HU" dirty="0" smtClean="0"/>
              <a:t>Új, még nagyszerűbb vezetési élmény. Nagyobb agilitás és stabilitás minden vezetési helyzetben. A hátsó kerekek maximum három fokkal fordulnak el – kis mozdulat annál nagyobb hatással</a:t>
            </a:r>
            <a:endParaRPr lang="hu-HU" dirty="0"/>
          </a:p>
        </p:txBody>
      </p:sp>
      <p:pic>
        <p:nvPicPr>
          <p:cNvPr id="20482" name="Picture 2" descr="http://www.itbusiness.hu/data/cms106056/16_BMW_5_os_Gran_Turismo_bels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071810"/>
            <a:ext cx="6858048" cy="3786190"/>
          </a:xfrm>
          <a:prstGeom prst="rect">
            <a:avLst/>
          </a:prstGeom>
          <a:noFill/>
        </p:spPr>
      </p:pic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8286744" y="0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Akciógomb: Vissza vagy Előző 5">
            <a:hlinkClick r:id="" action="ppaction://hlinkshowjump?jump=previousslide" highlightClick="1"/>
          </p:cNvPr>
          <p:cNvSpPr/>
          <p:nvPr/>
        </p:nvSpPr>
        <p:spPr>
          <a:xfrm>
            <a:off x="7429520" y="0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7851648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hu-HU" sz="2800" dirty="0" smtClean="0">
                <a:solidFill>
                  <a:schemeClr val="bg1"/>
                </a:solidFill>
                <a:latin typeface="+mn-lt"/>
              </a:rPr>
              <a:t>Vezetőorientáltság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57950" y="1357298"/>
            <a:ext cx="2428892" cy="5000660"/>
          </a:xfrm>
        </p:spPr>
        <p:txBody>
          <a:bodyPr>
            <a:normAutofit fontScale="92500" lnSpcReduction="20000"/>
          </a:bodyPr>
          <a:lstStyle/>
          <a:p>
            <a:r>
              <a:rPr lang="hu-HU" dirty="0" smtClean="0"/>
              <a:t>A háttérben rejlő koncepciók választják el egymástól a jó és a kivételes autókat. A sokat vezetők jól tudják, hogy mennyire lényegesek ezek a koncepciók – mint amilyen például a BMW 5-ös Limousine ergonómiája mögött húzódik</a:t>
            </a:r>
            <a:endParaRPr lang="hu-HU" dirty="0"/>
          </a:p>
        </p:txBody>
      </p:sp>
      <p:pic>
        <p:nvPicPr>
          <p:cNvPr id="21506" name="Picture 2" descr="http://static4.origos.hu/i/1201/20120125-bmw-5-connected-driv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488"/>
            <a:ext cx="6143625" cy="5143512"/>
          </a:xfrm>
          <a:prstGeom prst="rect">
            <a:avLst/>
          </a:prstGeom>
          <a:noFill/>
        </p:spPr>
      </p:pic>
      <p:sp>
        <p:nvSpPr>
          <p:cNvPr id="5" name="Akciógomb: Tovább vagy Következő 4">
            <a:hlinkClick r:id="" action="ppaction://hlinkshowjump?jump=nextslide" highlightClick="1"/>
          </p:cNvPr>
          <p:cNvSpPr/>
          <p:nvPr/>
        </p:nvSpPr>
        <p:spPr>
          <a:xfrm>
            <a:off x="8286744" y="0"/>
            <a:ext cx="857256" cy="4709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Akciógomb: Vissza vagy Előző 5">
            <a:hlinkClick r:id="" action="ppaction://hlinkshowjump?jump=previousslide" highlightClick="1"/>
          </p:cNvPr>
          <p:cNvSpPr/>
          <p:nvPr/>
        </p:nvSpPr>
        <p:spPr>
          <a:xfrm>
            <a:off x="7429520" y="0"/>
            <a:ext cx="857256" cy="5000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tró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258</TotalTime>
  <Words>498</Words>
  <Application>Microsoft Office PowerPoint</Application>
  <PresentationFormat>Expunere pe ecran (4:3)</PresentationFormat>
  <Paragraphs>33</Paragraphs>
  <Slides>20</Slides>
  <Notes>1</Notes>
  <HiddenSlides>0</HiddenSlides>
  <MMClips>0</MMClips>
  <ScaleCrop>false</ScaleCrop>
  <HeadingPairs>
    <vt:vector size="6" baseType="variant">
      <vt:variant>
        <vt:lpstr>Temă</vt:lpstr>
      </vt:variant>
      <vt:variant>
        <vt:i4>1</vt:i4>
      </vt:variant>
      <vt:variant>
        <vt:lpstr>Servere OLE încorporate</vt:lpstr>
      </vt:variant>
      <vt:variant>
        <vt:i4>1</vt:i4>
      </vt:variant>
      <vt:variant>
        <vt:lpstr>Titluri diapozitive</vt:lpstr>
      </vt:variant>
      <vt:variant>
        <vt:i4>20</vt:i4>
      </vt:variant>
    </vt:vector>
  </HeadingPairs>
  <TitlesOfParts>
    <vt:vector size="22" baseType="lpstr">
      <vt:lpstr>Flow</vt:lpstr>
      <vt:lpstr>Worksheet</vt:lpstr>
      <vt:lpstr>BMW</vt:lpstr>
      <vt:lpstr>BMW 5-ös Limousine </vt:lpstr>
      <vt:lpstr>AZ ÉLMÉNY LEGSZEBB FEJEZETEI : </vt:lpstr>
      <vt:lpstr>Külső megjelenés </vt:lpstr>
      <vt:lpstr>Fékenergia-visszanyerés </vt:lpstr>
      <vt:lpstr>Hatékony motorok </vt:lpstr>
      <vt:lpstr>8-fokozatú automata sebességváltó Steptronic funkcióval </vt:lpstr>
      <vt:lpstr>Integrált aktív kormányzás </vt:lpstr>
      <vt:lpstr>Vezetőorientáltság </vt:lpstr>
      <vt:lpstr>20” méretű könnyűfém keréktárcsák </vt:lpstr>
      <vt:lpstr>Állítható hűtőlégterelők </vt:lpstr>
      <vt:lpstr>Dinamikus csillapításszabályozás </vt:lpstr>
      <vt:lpstr>Kamerarendszerek </vt:lpstr>
      <vt:lpstr>Négyzónás automata klímaberendezés </vt:lpstr>
      <vt:lpstr>Hátsó szórakoztató rendszer </vt:lpstr>
      <vt:lpstr> </vt:lpstr>
      <vt:lpstr>Diapozitivul 17</vt:lpstr>
      <vt:lpstr>Diapozitivul 18</vt:lpstr>
      <vt:lpstr>Diapozitivul 19</vt:lpstr>
      <vt:lpstr>Készitette: Székely Gergő                      Nyeste Ottó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BMW</dc:title>
  <dc:creator>USER</dc:creator>
  <cp:lastModifiedBy>Bugs Bunny</cp:lastModifiedBy>
  <cp:revision>24</cp:revision>
  <dcterms:created xsi:type="dcterms:W3CDTF">2012-05-16T10:51:38Z</dcterms:created>
  <dcterms:modified xsi:type="dcterms:W3CDTF">2012-05-17T09:31:03Z</dcterms:modified>
</cp:coreProperties>
</file>