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Foaie1!$B$1</c:f>
              <c:strCache>
                <c:ptCount val="1"/>
                <c:pt idx="0">
                  <c:v>Vânzări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Foaie1!$A$2:$A$5</c:f>
              <c:strCache>
                <c:ptCount val="4"/>
                <c:pt idx="0">
                  <c:v>keresztény</c:v>
                </c:pt>
                <c:pt idx="1">
                  <c:v>buddhista</c:v>
                </c:pt>
                <c:pt idx="2">
                  <c:v> konfuciánus</c:v>
                </c:pt>
                <c:pt idx="3">
                  <c:v> sámánista</c:v>
                </c:pt>
              </c:strCache>
            </c:strRef>
          </c:cat>
          <c:val>
            <c:numRef>
              <c:f>Foaie1!$B$2:$B$5</c:f>
              <c:numCache>
                <c:formatCode>0%</c:formatCode>
                <c:ptCount val="4"/>
                <c:pt idx="0">
                  <c:v>0.49</c:v>
                </c:pt>
                <c:pt idx="1">
                  <c:v>0.47</c:v>
                </c:pt>
                <c:pt idx="2">
                  <c:v>0.03</c:v>
                </c:pt>
                <c:pt idx="3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o-RO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F43D-4862-41CF-AF4F-3569019148D3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6F3A2-B0ED-416A-81F2-A210EBFFC825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616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6F3A2-B0ED-416A-81F2-A210EBFFC825}" type="slidenum">
              <a:rPr lang="th-TH" smtClean="0"/>
              <a:pPr/>
              <a:t>6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u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16" name="Substituent dată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2" name="Substituent subsol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5" name="Substituent număr diapozitiv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u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7" name="Substituent conținut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h-TH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ubstituent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9" name="Substituent dată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11" name="Substituent subsol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6" name="Substituent număr diapozitiv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u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3" name="Substituent conținut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1" name="Substituent dată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10" name="Substituent subsol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u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3" name="Substituent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25" name="Substituent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8" name="Substituent conținut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Conector drep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u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2" name="Substituent dată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21" name="Substituent subsol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24" name="Substituent subsol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drep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u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14" name="Substituent conținut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25" name="Substituent dată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29" name="Substituent subsol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stituent i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Substituent număr diapozitiv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7" name="Titlu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26" name="Substituent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drep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ubstituent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1" name="Substituent dată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A2EDDF-7015-49BD-8896-7CC151878BDE}" type="datetimeFigureOut">
              <a:rPr lang="th-TH" smtClean="0"/>
              <a:pPr/>
              <a:t>17/05/55</a:t>
            </a:fld>
            <a:endParaRPr lang="th-TH"/>
          </a:p>
        </p:txBody>
      </p:sp>
      <p:sp>
        <p:nvSpPr>
          <p:cNvPr id="28" name="Substituent subsol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EFE38D-812E-48AF-A06B-3D7C76850B16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Substituent titl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9" name="Conector drep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drep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Koreai-f%C3%A9lsziget" TargetMode="External"/><Relationship Id="rId2" Type="http://schemas.openxmlformats.org/officeDocument/2006/relationships/hyperlink" Target="http://hu.wikipedia.org/wiki/Koreai_nyelv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USD" TargetMode="External"/><Relationship Id="rId2" Type="http://schemas.openxmlformats.org/officeDocument/2006/relationships/hyperlink" Target="http://hu.wikipedia.org/wiki/GDP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hu.wikipedia.org/wiki/GNP" TargetMode="External"/><Relationship Id="rId4" Type="http://schemas.openxmlformats.org/officeDocument/2006/relationships/hyperlink" Target="http://hu.wikipedia.org/wiki/200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KTX" TargetMode="External"/><Relationship Id="rId2" Type="http://schemas.openxmlformats.org/officeDocument/2006/relationships/hyperlink" Target="http://hu.wikipedia.org/wiki/Nagysebess%C3%A9g%C5%B1_vas%C3%BA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/index.php?title=Hangul&amp;action=edit&amp;redlink=1" TargetMode="External"/><Relationship Id="rId3" Type="http://schemas.openxmlformats.org/officeDocument/2006/relationships/hyperlink" Target="http://hu.wikipedia.org/wiki/D%C3%A9l-Korea" TargetMode="External"/><Relationship Id="rId7" Type="http://schemas.openxmlformats.org/officeDocument/2006/relationships/hyperlink" Target="http://hu.wikipedia.org/w/index.php?title=Nagy_Szedzsong&amp;action=edit&amp;redlink=1" TargetMode="External"/><Relationship Id="rId2" Type="http://schemas.openxmlformats.org/officeDocument/2006/relationships/hyperlink" Target="http://hu.wikipedia.org/wiki/%C3%89szak-Kore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K%C3%ADnai_%C3%ADr%C3%A1s" TargetMode="External"/><Relationship Id="rId5" Type="http://schemas.openxmlformats.org/officeDocument/2006/relationships/hyperlink" Target="http://hu.wikipedia.org/w/index.php?title=Hancsa&amp;action=edit&amp;redlink=1" TargetMode="External"/><Relationship Id="rId4" Type="http://schemas.openxmlformats.org/officeDocument/2006/relationships/hyperlink" Target="http://hu.wikipedia.org/wiki/Nyelv" TargetMode="External"/><Relationship Id="rId9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F%C3%B6ld" TargetMode="External"/><Relationship Id="rId3" Type="http://schemas.openxmlformats.org/officeDocument/2006/relationships/hyperlink" Target="http://hu.wikipedia.org/wiki/%C3%89szak-Korea" TargetMode="External"/><Relationship Id="rId7" Type="http://schemas.openxmlformats.org/officeDocument/2006/relationships/hyperlink" Target="http://hu.wikipedia.org/wiki/S%C3%A1rga-tenger" TargetMode="External"/><Relationship Id="rId2" Type="http://schemas.openxmlformats.org/officeDocument/2006/relationships/hyperlink" Target="http://hu.wikipedia.org/wiki/Demilitariz%C3%A1lt_%C3%B6vez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Jap%C3%A1n-tenger" TargetMode="External"/><Relationship Id="rId5" Type="http://schemas.openxmlformats.org/officeDocument/2006/relationships/hyperlink" Target="http://hu.wikipedia.org/wiki/Augusztus_15." TargetMode="External"/><Relationship Id="rId4" Type="http://schemas.openxmlformats.org/officeDocument/2006/relationships/hyperlink" Target="http://hu.wikipedia.org/wiki/194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Agglomer%C3%A1ci%C3%B3" TargetMode="External"/><Relationship Id="rId2" Type="http://schemas.openxmlformats.org/officeDocument/2006/relationships/hyperlink" Target="http://hu.wikipedia.org/wiki/Sz%C3%B6u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%C3%81rv%C3%ADz" TargetMode="External"/><Relationship Id="rId3" Type="http://schemas.openxmlformats.org/officeDocument/2006/relationships/hyperlink" Target="http://hu.wikipedia.org/wiki/Kontinent%C3%A1lis_%C3%A9ghajlat" TargetMode="External"/><Relationship Id="rId7" Type="http://schemas.openxmlformats.org/officeDocument/2006/relationships/hyperlink" Target="http://hu.wikipedia.org/wiki/Sz%C3%A9l" TargetMode="External"/><Relationship Id="rId2" Type="http://schemas.openxmlformats.org/officeDocument/2006/relationships/hyperlink" Target="http://hu.wikipedia.org/wiki/M%C3%A9rs%C3%A9kelt_%C3%A9ghajla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Tr%C3%B3pusi_ciklon" TargetMode="External"/><Relationship Id="rId5" Type="http://schemas.openxmlformats.org/officeDocument/2006/relationships/hyperlink" Target="http://hu.wikipedia.org/wiki/Monszun" TargetMode="External"/><Relationship Id="rId4" Type="http://schemas.openxmlformats.org/officeDocument/2006/relationships/hyperlink" Target="http://hu.wikipedia.org/wiki/Szubtr%C3%B3pusi_%C3%A9ghajla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/index.php?title=Iparos%C3%ADt%C3%A1s&amp;action=edit&amp;redlink=1" TargetMode="External"/><Relationship Id="rId2" Type="http://schemas.openxmlformats.org/officeDocument/2006/relationships/hyperlink" Target="http://hu.wikipedia.org/wiki/M%C3%A1sodik_vil%C3%A1gh%C3%A1bor%C3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/index.php?title=Seosan&amp;action=edit&amp;redlink=1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hu.wikipedia.org/wiki/K%C3%B6zleked%C3%A9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/index.php?title=Puszan&amp;action=edit&amp;redlink=1" TargetMode="External"/><Relationship Id="rId7" Type="http://schemas.openxmlformats.org/officeDocument/2006/relationships/image" Target="../media/image8.jpeg"/><Relationship Id="rId2" Type="http://schemas.openxmlformats.org/officeDocument/2006/relationships/hyperlink" Target="http://hu.wikipedia.org/wiki/Sz%C3%B6u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hu.wikipedia.org/w/index.php?title=Tegu&amp;action=edit&amp;redlink=1" TargetMode="External"/><Relationship Id="rId4" Type="http://schemas.openxmlformats.org/officeDocument/2006/relationships/hyperlink" Target="http://hu.wikipedia.org/w/index.php?title=Incshon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hu.wikipedia.org/wiki/Koreai_nyelv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6910536" cy="2520279"/>
          </a:xfrm>
        </p:spPr>
        <p:txBody>
          <a:bodyPr>
            <a:normAutofit/>
          </a:bodyPr>
          <a:lstStyle/>
          <a:p>
            <a:r>
              <a:rPr lang="en-US" sz="9600" b="1" dirty="0" err="1" smtClean="0"/>
              <a:t>Dél</a:t>
            </a:r>
            <a:r>
              <a:rPr lang="en-US" sz="9600" b="1" dirty="0" smtClean="0"/>
              <a:t>-Korea</a:t>
            </a:r>
            <a:r>
              <a:rPr lang="en-US" b="1" dirty="0" smtClean="0"/>
              <a:t> </a:t>
            </a:r>
            <a:br>
              <a:rPr lang="en-US" b="1" dirty="0" smtClean="0"/>
            </a:b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611560" y="2420888"/>
            <a:ext cx="4608512" cy="2520280"/>
          </a:xfrm>
        </p:spPr>
        <p:txBody>
          <a:bodyPr>
            <a:normAutofit/>
          </a:bodyPr>
          <a:lstStyle/>
          <a:p>
            <a:r>
              <a:rPr lang="hu-HU" dirty="0" smtClean="0"/>
              <a:t>A </a:t>
            </a:r>
            <a:r>
              <a:rPr lang="hu-HU" b="1" dirty="0" smtClean="0"/>
              <a:t>Koreai Köztársaság</a:t>
            </a:r>
            <a:r>
              <a:rPr lang="hu-HU" dirty="0" smtClean="0"/>
              <a:t>, köznapi elnevezés szerint </a:t>
            </a:r>
            <a:r>
              <a:rPr lang="hu-HU" b="1" dirty="0" smtClean="0"/>
              <a:t>Dél-Korea</a:t>
            </a:r>
            <a:r>
              <a:rPr lang="hu-HU" dirty="0" smtClean="0"/>
              <a:t> (</a:t>
            </a:r>
            <a:r>
              <a:rPr lang="hu-HU" dirty="0" smtClean="0">
                <a:hlinkClick r:id="rId2" tooltip="Koreai nyelv"/>
              </a:rPr>
              <a:t>koreaiul</a:t>
            </a:r>
            <a:r>
              <a:rPr lang="hu-HU" dirty="0" smtClean="0"/>
              <a:t>: 대한민국, kiejtése: </a:t>
            </a:r>
            <a:r>
              <a:rPr lang="hu-HU" i="1" dirty="0" smtClean="0"/>
              <a:t>tehan minguk</a:t>
            </a:r>
            <a:r>
              <a:rPr lang="hu-HU" dirty="0" smtClean="0"/>
              <a:t>), elnöki köztársaság Kelet-Ázsiában, a </a:t>
            </a:r>
            <a:r>
              <a:rPr lang="hu-HU" dirty="0" smtClean="0">
                <a:hlinkClick r:id="rId3" tooltip="Koreai-félsziget"/>
              </a:rPr>
              <a:t>Koreai-félsziget</a:t>
            </a:r>
            <a:r>
              <a:rPr lang="hu-HU" dirty="0" smtClean="0"/>
              <a:t> déli részén.</a:t>
            </a:r>
            <a:endParaRPr lang="th-TH" dirty="0"/>
          </a:p>
        </p:txBody>
      </p:sp>
      <p:pic>
        <p:nvPicPr>
          <p:cNvPr id="1026" name="Picture 2" descr="C:\Documents and Settings\Elev\Desktop\x.B Secrets!!!!!\feladatok\korea\kore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5024" y="2233265"/>
            <a:ext cx="3418976" cy="46247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Gazdaság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04800" y="1554163"/>
            <a:ext cx="6427440" cy="2378894"/>
          </a:xfrm>
        </p:spPr>
        <p:txBody>
          <a:bodyPr>
            <a:normAutofit fontScale="70000" lnSpcReduction="20000"/>
          </a:bodyPr>
          <a:lstStyle/>
          <a:p>
            <a:r>
              <a:rPr lang="hu-HU" dirty="0" smtClean="0"/>
              <a:t>Hazai össztermék (</a:t>
            </a:r>
            <a:r>
              <a:rPr lang="hu-HU" dirty="0" smtClean="0">
                <a:hlinkClick r:id="rId2" tooltip="GDP"/>
              </a:rPr>
              <a:t>GDP</a:t>
            </a:r>
            <a:r>
              <a:rPr lang="hu-HU" dirty="0" smtClean="0"/>
              <a:t>/fő): 19 600 </a:t>
            </a:r>
            <a:r>
              <a:rPr lang="hu-HU" dirty="0" smtClean="0">
                <a:hlinkClick r:id="rId3" tooltip="USD"/>
              </a:rPr>
              <a:t>USD</a:t>
            </a:r>
            <a:r>
              <a:rPr lang="hu-HU" dirty="0" smtClean="0"/>
              <a:t> (</a:t>
            </a:r>
            <a:r>
              <a:rPr lang="hu-HU" dirty="0" smtClean="0">
                <a:hlinkClick r:id="rId4" tooltip="2002"/>
              </a:rPr>
              <a:t>2002</a:t>
            </a:r>
            <a:r>
              <a:rPr lang="hu-HU" dirty="0" smtClean="0"/>
              <a:t>-ben).</a:t>
            </a:r>
          </a:p>
          <a:p>
            <a:r>
              <a:rPr lang="hu-HU" dirty="0" smtClean="0"/>
              <a:t>A nemzeti össztermék (</a:t>
            </a:r>
            <a:r>
              <a:rPr lang="hu-HU" dirty="0" smtClean="0">
                <a:hlinkClick r:id="rId5" tooltip="GNP"/>
              </a:rPr>
              <a:t>GNP</a:t>
            </a:r>
            <a:r>
              <a:rPr lang="hu-HU" dirty="0" smtClean="0"/>
              <a:t>) megoszlása: mezőgazdaság 4%, ipar 42%, szolgáltatások 54%.</a:t>
            </a:r>
          </a:p>
          <a:p>
            <a:r>
              <a:rPr lang="hu-HU" dirty="0" smtClean="0"/>
              <a:t>Munkanélküliség: 3,1%.</a:t>
            </a:r>
          </a:p>
          <a:p>
            <a:r>
              <a:rPr lang="hu-HU" dirty="0" smtClean="0"/>
              <a:t>Munkaerő: 22 000 000 fő.</a:t>
            </a:r>
          </a:p>
          <a:p>
            <a:r>
              <a:rPr lang="hu-HU" dirty="0" smtClean="0"/>
              <a:t>Infláció: 2,8% (</a:t>
            </a:r>
            <a:r>
              <a:rPr lang="hu-HU" dirty="0" smtClean="0">
                <a:hlinkClick r:id="rId4" tooltip="2002"/>
              </a:rPr>
              <a:t>2002</a:t>
            </a:r>
            <a:r>
              <a:rPr lang="hu-HU" dirty="0" smtClean="0"/>
              <a:t>-ben).</a:t>
            </a:r>
          </a:p>
          <a:p>
            <a:endParaRPr lang="th-TH" dirty="0"/>
          </a:p>
        </p:txBody>
      </p:sp>
      <p:pic>
        <p:nvPicPr>
          <p:cNvPr id="5122" name="Picture 2" descr="C:\Documents and Settings\Elev\Desktop\x.B Secrets!!!!!\feladatok\korea\Seoul-Samsungdong-buildings-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068960"/>
            <a:ext cx="4904719" cy="3672408"/>
          </a:xfrm>
          <a:prstGeom prst="rect">
            <a:avLst/>
          </a:prstGeom>
          <a:noFill/>
        </p:spPr>
      </p:pic>
      <p:sp>
        <p:nvSpPr>
          <p:cNvPr id="6" name="Dreptunghi 5"/>
          <p:cNvSpPr/>
          <p:nvPr/>
        </p:nvSpPr>
        <p:spPr>
          <a:xfrm>
            <a:off x="755576" y="4365104"/>
            <a:ext cx="228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hu-HU" dirty="0">
                <a:solidFill>
                  <a:prstClr val="black"/>
                </a:solidFill>
              </a:rPr>
              <a:t>World Trade Center szöuli épülete (jobboldalt)</a:t>
            </a:r>
          </a:p>
        </p:txBody>
      </p:sp>
      <p:sp>
        <p:nvSpPr>
          <p:cNvPr id="7" name="Săgeată la dreapta 6"/>
          <p:cNvSpPr/>
          <p:nvPr/>
        </p:nvSpPr>
        <p:spPr>
          <a:xfrm>
            <a:off x="3131840" y="5013176"/>
            <a:ext cx="72008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Közlekedés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u-HU" b="1" dirty="0" smtClean="0"/>
              <a:t>Szárazföldi </a:t>
            </a:r>
          </a:p>
          <a:p>
            <a:r>
              <a:rPr lang="hu-HU" dirty="0" smtClean="0"/>
              <a:t>Vasúti közlekedés: Az ország vasúthálózatának hossza 6517 km. A </a:t>
            </a:r>
            <a:r>
              <a:rPr lang="hu-HU" dirty="0" smtClean="0">
                <a:hlinkClick r:id="rId2" action="ppaction://hlinkfile" tooltip="Nagysebességű vasút"/>
              </a:rPr>
              <a:t>nagysebességű vasút</a:t>
            </a:r>
            <a:r>
              <a:rPr lang="hu-HU" dirty="0" smtClean="0"/>
              <a:t> neve </a:t>
            </a:r>
            <a:r>
              <a:rPr lang="hu-HU" dirty="0" smtClean="0">
                <a:hlinkClick r:id="rId3" action="ppaction://hlinkfile" tooltip="KTX"/>
              </a:rPr>
              <a:t>KTX</a:t>
            </a:r>
            <a:r>
              <a:rPr lang="hu-HU" dirty="0" smtClean="0"/>
              <a:t>. Jelenleg a meglévő hálózatot bővítik.</a:t>
            </a:r>
          </a:p>
          <a:p>
            <a:r>
              <a:rPr lang="hu-HU" dirty="0" smtClean="0"/>
              <a:t>Közúti közlekedés: Az ország közúthálózatának hossza 86 990 km, ebből 1570 km autópálya.</a:t>
            </a:r>
          </a:p>
          <a:p>
            <a:r>
              <a:rPr lang="hu-HU" b="1" dirty="0" smtClean="0"/>
              <a:t>Vízi</a:t>
            </a:r>
          </a:p>
          <a:p>
            <a:r>
              <a:rPr lang="hu-HU" dirty="0" smtClean="0"/>
              <a:t>A kikötők száma 10. A legfontosabb kikötők: Puszan, Incshon, Ulszan.</a:t>
            </a:r>
          </a:p>
          <a:p>
            <a:r>
              <a:rPr lang="hu-HU" b="1" dirty="0" smtClean="0"/>
              <a:t>Légi </a:t>
            </a:r>
          </a:p>
          <a:p>
            <a:r>
              <a:rPr lang="hu-HU" dirty="0" smtClean="0"/>
              <a:t>Repülőterek száma: 69, melyből a legjelentősebb nemzetközi repülőterek: Szöul, Puszan, Csedzsu.</a:t>
            </a:r>
          </a:p>
          <a:p>
            <a:endParaRPr lang="th-TH" dirty="0"/>
          </a:p>
        </p:txBody>
      </p:sp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err="1" smtClean="0"/>
              <a:t>Koreai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nyelv</a:t>
            </a:r>
            <a:r>
              <a:rPr lang="en-US" sz="4800" b="1" dirty="0" smtClean="0"/>
              <a:t> </a:t>
            </a:r>
            <a:br>
              <a:rPr lang="en-US" sz="4800" b="1" dirty="0" smtClean="0"/>
            </a:br>
            <a:endParaRPr lang="th-TH" sz="48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 smtClean="0"/>
              <a:t>A </a:t>
            </a:r>
            <a:r>
              <a:rPr lang="hu-HU" sz="2400" b="1" dirty="0" smtClean="0"/>
              <a:t>koreai nyelv</a:t>
            </a:r>
            <a:r>
              <a:rPr lang="hu-HU" sz="2400" dirty="0" smtClean="0"/>
              <a:t> (</a:t>
            </a:r>
            <a:r>
              <a:rPr lang="ko-KR" altLang="en-US" sz="2400" dirty="0" smtClean="0"/>
              <a:t>한국어</a:t>
            </a:r>
            <a:r>
              <a:rPr lang="hu-HU" sz="2400" dirty="0" smtClean="0"/>
              <a:t>) </a:t>
            </a:r>
            <a:r>
              <a:rPr lang="hu-HU" sz="2400" dirty="0" smtClean="0">
                <a:hlinkClick r:id="rId2" action="ppaction://hlinkfile" tooltip="Észak-Korea"/>
              </a:rPr>
              <a:t>Észak</a:t>
            </a:r>
            <a:r>
              <a:rPr lang="hu-HU" sz="2400" dirty="0" smtClean="0"/>
              <a:t>- és </a:t>
            </a:r>
            <a:r>
              <a:rPr lang="hu-HU" sz="2400" dirty="0" smtClean="0">
                <a:hlinkClick r:id="rId3" action="ppaction://hlinkfile" tooltip="Dél-Korea"/>
              </a:rPr>
              <a:t>Dél-Korea</a:t>
            </a:r>
            <a:r>
              <a:rPr lang="hu-HU" sz="2400" dirty="0" smtClean="0"/>
              <a:t> hivatalos </a:t>
            </a:r>
            <a:r>
              <a:rPr lang="hu-HU" sz="2400" dirty="0" smtClean="0">
                <a:hlinkClick r:id="rId4" action="ppaction://hlinkfile" tooltip="Nyelv"/>
              </a:rPr>
              <a:t>nyelve</a:t>
            </a:r>
            <a:r>
              <a:rPr lang="hu-HU" sz="2400" dirty="0" smtClean="0"/>
              <a:t>. </a:t>
            </a:r>
          </a:p>
          <a:p>
            <a:r>
              <a:rPr lang="hu-HU" sz="2400" dirty="0" smtClean="0"/>
              <a:t>A koreai nyelvnek nagyjából 78 millió beszélője van. Hivatalos írásjelkészlete a </a:t>
            </a:r>
            <a:r>
              <a:rPr lang="hu-HU" sz="2400" dirty="0" smtClean="0">
                <a:hlinkClick r:id="rId5" action="ppaction://hlinkfile" tooltip="Hancsa (a lap nem létezik)"/>
              </a:rPr>
              <a:t>hancsa</a:t>
            </a:r>
            <a:r>
              <a:rPr lang="hu-HU" sz="2400" dirty="0" smtClean="0"/>
              <a:t>, mely a </a:t>
            </a:r>
            <a:r>
              <a:rPr lang="hu-HU" sz="2400" dirty="0" smtClean="0">
                <a:hlinkClick r:id="rId6" action="ppaction://hlinkfile" tooltip="Kínai írás"/>
              </a:rPr>
              <a:t>kínai írásjelekből</a:t>
            </a:r>
            <a:r>
              <a:rPr lang="hu-HU" sz="2400" dirty="0" smtClean="0"/>
              <a:t>, azok koreai kiejtésével jöttek létre.</a:t>
            </a:r>
          </a:p>
          <a:p>
            <a:r>
              <a:rPr lang="hu-HU" sz="2400" dirty="0" smtClean="0"/>
              <a:t>A XV. században </a:t>
            </a:r>
            <a:r>
              <a:rPr lang="hu-HU" sz="2400" dirty="0" smtClean="0">
                <a:hlinkClick r:id="rId7" action="ppaction://hlinkfile" tooltip="Nagy Szedzsong (a lap nem létezik)"/>
              </a:rPr>
              <a:t>Nagy Szedzsong</a:t>
            </a:r>
            <a:r>
              <a:rPr lang="hu-HU" sz="2400" dirty="0" smtClean="0"/>
              <a:t> létrehozott egy nemzeti írásrendszert, melyet </a:t>
            </a:r>
            <a:r>
              <a:rPr lang="hu-HU" sz="2400" dirty="0" smtClean="0">
                <a:hlinkClick r:id="rId8" action="ppaction://hlinkfile" tooltip="Hangul (a lap nem létezik)"/>
              </a:rPr>
              <a:t>hangulnak</a:t>
            </a:r>
            <a:r>
              <a:rPr lang="hu-HU" sz="2400" dirty="0" smtClean="0"/>
              <a:t> neveznek.</a:t>
            </a:r>
          </a:p>
          <a:p>
            <a:endParaRPr lang="th-TH" dirty="0"/>
          </a:p>
        </p:txBody>
      </p:sp>
      <p:pic>
        <p:nvPicPr>
          <p:cNvPr id="1026" name="Picture 2" descr="C:\Documents and Settings\Elev\Desktop\x.B Secrets!!!!!\feladatok\korea\Korean%20Alphabe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4005064"/>
            <a:ext cx="8172400" cy="28529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Koreai Konyha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1340768"/>
            <a:ext cx="3475112" cy="578694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Leves</a:t>
            </a:r>
            <a:r>
              <a:rPr lang="en-US" b="1" dirty="0" smtClean="0"/>
              <a:t> </a:t>
            </a:r>
            <a:r>
              <a:rPr lang="en-US" b="1" dirty="0" err="1" smtClean="0"/>
              <a:t>és</a:t>
            </a:r>
            <a:r>
              <a:rPr lang="en-US" b="1" dirty="0" smtClean="0"/>
              <a:t> </a:t>
            </a:r>
            <a:r>
              <a:rPr lang="en-US" b="1" dirty="0" err="1" smtClean="0"/>
              <a:t>kimchi</a:t>
            </a:r>
            <a:endParaRPr lang="en-US" dirty="0" smtClean="0"/>
          </a:p>
          <a:p>
            <a:endParaRPr lang="th-TH" dirty="0"/>
          </a:p>
        </p:txBody>
      </p:sp>
      <p:pic>
        <p:nvPicPr>
          <p:cNvPr id="2050" name="Picture 2" descr="C:\Documents and Settings\Elev\Desktop\x.B Secrets!!!!!\feladatok\korea\le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4181475" cy="3143250"/>
          </a:xfrm>
          <a:prstGeom prst="rect">
            <a:avLst/>
          </a:prstGeom>
          <a:noFill/>
        </p:spPr>
      </p:pic>
      <p:pic>
        <p:nvPicPr>
          <p:cNvPr id="2051" name="Picture 3" descr="C:\Documents and Settings\Elev\Desktop\x.B Secrets!!!!!\feladatok\korea\leveshb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3171826" cy="2381250"/>
          </a:xfrm>
          <a:prstGeom prst="rect">
            <a:avLst/>
          </a:prstGeom>
          <a:noFill/>
        </p:spPr>
      </p:pic>
      <p:pic>
        <p:nvPicPr>
          <p:cNvPr id="2052" name="Picture 4" descr="C:\Documents and Settings\Elev\Desktop\x.B Secrets!!!!!\feladatok\korea\kich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895725"/>
            <a:ext cx="4762500" cy="296227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67544" y="1052736"/>
            <a:ext cx="3907160" cy="650702"/>
          </a:xfrm>
        </p:spPr>
        <p:txBody>
          <a:bodyPr/>
          <a:lstStyle/>
          <a:p>
            <a:r>
              <a:rPr lang="en-US" b="1" dirty="0" err="1" smtClean="0"/>
              <a:t>Gyömbéres</a:t>
            </a:r>
            <a:r>
              <a:rPr lang="en-US" b="1" dirty="0" smtClean="0"/>
              <a:t> </a:t>
            </a:r>
            <a:r>
              <a:rPr lang="en-US" b="1" dirty="0" err="1" smtClean="0"/>
              <a:t>oldalas</a:t>
            </a:r>
            <a:endParaRPr lang="en-US" dirty="0" smtClean="0"/>
          </a:p>
          <a:p>
            <a:endParaRPr lang="th-TH" dirty="0"/>
          </a:p>
        </p:txBody>
      </p:sp>
      <p:pic>
        <p:nvPicPr>
          <p:cNvPr id="3074" name="Picture 2" descr="C:\Documents and Settings\Elev\Desktop\x.B Secrets!!!!!\feladatok\korea\old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27430"/>
            <a:ext cx="6840760" cy="513057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u 3"/>
          <p:cNvSpPr>
            <a:spLocks noGrp="1"/>
          </p:cNvSpPr>
          <p:nvPr>
            <p:ph idx="1"/>
          </p:nvPr>
        </p:nvSpPr>
        <p:spPr>
          <a:xfrm>
            <a:off x="539552" y="1196752"/>
            <a:ext cx="2034952" cy="57869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Bulkogi</a:t>
            </a:r>
            <a:endParaRPr lang="th-TH" dirty="0"/>
          </a:p>
        </p:txBody>
      </p:sp>
      <p:pic>
        <p:nvPicPr>
          <p:cNvPr id="4098" name="Picture 2" descr="C:\Documents and Settings\Elev\Desktop\x.B Secrets!!!!!\feladatok\korea\bulgo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5071112" cy="3256781"/>
          </a:xfrm>
          <a:prstGeom prst="rect">
            <a:avLst/>
          </a:prstGeom>
          <a:noFill/>
        </p:spPr>
      </p:pic>
      <p:pic>
        <p:nvPicPr>
          <p:cNvPr id="4099" name="Picture 3" descr="C:\Documents and Settings\Elev\Desktop\x.B Secrets!!!!!\feladatok\korea\bulgog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933825" cy="5238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Hanbok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err="1" smtClean="0"/>
              <a:t>Hanbok</a:t>
            </a:r>
            <a:r>
              <a:rPr lang="hu-HU" sz="2000" b="1" dirty="0" smtClean="0"/>
              <a:t> a neve a koreai nép ruhának.</a:t>
            </a:r>
          </a:p>
          <a:p>
            <a:r>
              <a:rPr lang="hu-HU" sz="2000" b="1" dirty="0" smtClean="0"/>
              <a:t>Általában színesek, </a:t>
            </a:r>
            <a:r>
              <a:rPr lang="hu-HU" sz="2000" dirty="0" smtClean="0"/>
              <a:t>hagyományos fesztiválokon és ünnepségek használják.</a:t>
            </a:r>
          </a:p>
          <a:p>
            <a:endParaRPr lang="th-TH" dirty="0"/>
          </a:p>
        </p:txBody>
      </p:sp>
      <p:pic>
        <p:nvPicPr>
          <p:cNvPr id="5122" name="Picture 2" descr="C:\Documents and Settings\Elev\Desktop\x.B Secrets!!!!!\feladatok\korea\4m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3501008"/>
            <a:ext cx="4457700" cy="2295525"/>
          </a:xfrm>
          <a:prstGeom prst="rect">
            <a:avLst/>
          </a:prstGeom>
          <a:noFill/>
        </p:spPr>
      </p:pic>
      <p:pic>
        <p:nvPicPr>
          <p:cNvPr id="5123" name="Picture 3" descr="C:\Documents and Settings\Elev\Desktop\x.B Secrets!!!!!\feladatok\korea\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4762500" cy="38290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Elev\Desktop\x.B Secrets!!!!!\feladatok\korea\20120120_teentop_hanb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04664"/>
            <a:ext cx="4294055" cy="2808312"/>
          </a:xfrm>
          <a:prstGeom prst="rect">
            <a:avLst/>
          </a:prstGeom>
          <a:noFill/>
        </p:spPr>
      </p:pic>
      <p:pic>
        <p:nvPicPr>
          <p:cNvPr id="6148" name="Picture 4" descr="C:\Documents and Settings\Elev\Desktop\x.B Secrets!!!!!\feladatok\korea\t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903" y="404664"/>
            <a:ext cx="4776097" cy="2736304"/>
          </a:xfrm>
          <a:prstGeom prst="rect">
            <a:avLst/>
          </a:prstGeom>
          <a:noFill/>
        </p:spPr>
      </p:pic>
      <p:pic>
        <p:nvPicPr>
          <p:cNvPr id="6149" name="Picture 5" descr="C:\Documents and Settings\Elev\Desktop\x.B Secrets!!!!!\feladatok\korea\pp11020200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635349" cy="2945706"/>
          </a:xfrm>
          <a:prstGeom prst="rect">
            <a:avLst/>
          </a:prstGeom>
          <a:noFill/>
        </p:spPr>
      </p:pic>
      <p:pic>
        <p:nvPicPr>
          <p:cNvPr id="6151" name="Picture 7" descr="C:\Documents and Settings\Elev\Desktop\x.B Secrets!!!!!\feladatok\korea\2p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7496" y="3212976"/>
            <a:ext cx="4536504" cy="35112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Ünnepek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Napjainkban a legfontosabb koreai ünnep a szolnal (설날), vagyis a hagyományos koreai újév első napja. További fontos ünnep a teborum (대보름): az első telihold ünnepe, a tano (단오) nevű tavaszi fesztivál valamint a cshuszok (추석) nevű aratóünnep.</a:t>
            </a:r>
          </a:p>
          <a:p>
            <a:endParaRPr lang="th-TH" dirty="0"/>
          </a:p>
        </p:txBody>
      </p:sp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67744"/>
          </a:xfrm>
        </p:spPr>
        <p:txBody>
          <a:bodyPr/>
          <a:lstStyle/>
          <a:p>
            <a:r>
              <a:rPr lang="hu-HU" dirty="0" smtClean="0"/>
              <a:t>Köszönjük a figyelmüket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4294967295"/>
          </p:nvPr>
        </p:nvSpPr>
        <p:spPr>
          <a:xfrm>
            <a:off x="457200" y="3500438"/>
            <a:ext cx="8686800" cy="2090737"/>
          </a:xfrm>
        </p:spPr>
        <p:txBody>
          <a:bodyPr/>
          <a:lstStyle/>
          <a:p>
            <a:r>
              <a:rPr lang="hu-HU" u="sng" dirty="0" smtClean="0"/>
              <a:t>Készítette:</a:t>
            </a:r>
          </a:p>
          <a:p>
            <a:r>
              <a:rPr lang="hu-HU" dirty="0" smtClean="0">
                <a:solidFill>
                  <a:schemeClr val="accent6"/>
                </a:solidFill>
              </a:rPr>
              <a:t>Boldizsár Ágota Erzsébet</a:t>
            </a:r>
          </a:p>
          <a:p>
            <a:r>
              <a:rPr lang="hu-HU" dirty="0" smtClean="0">
                <a:solidFill>
                  <a:schemeClr val="accent6"/>
                </a:solidFill>
              </a:rPr>
              <a:t>Haraklányi Timea Sára</a:t>
            </a:r>
          </a:p>
          <a:p>
            <a:pPr>
              <a:buNone/>
            </a:pPr>
            <a:endParaRPr lang="hu-HU" dirty="0" smtClean="0"/>
          </a:p>
        </p:txBody>
      </p:sp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Egyetlen szárazföldi határa </a:t>
            </a:r>
            <a:r>
              <a:rPr lang="hu-HU" dirty="0" smtClean="0">
                <a:hlinkClick r:id="rId2" tooltip="Demilitarizált övezet"/>
              </a:rPr>
              <a:t>demilitarizált övezet</a:t>
            </a:r>
            <a:r>
              <a:rPr lang="hu-HU" dirty="0" smtClean="0"/>
              <a:t>, amely </a:t>
            </a:r>
            <a:r>
              <a:rPr lang="hu-HU" dirty="0" smtClean="0">
                <a:hlinkClick r:id="rId3" tooltip="Észak-Korea"/>
              </a:rPr>
              <a:t>Észak-Koreával</a:t>
            </a:r>
            <a:r>
              <a:rPr lang="hu-HU" dirty="0" smtClean="0"/>
              <a:t> közös. A két Korea </a:t>
            </a:r>
            <a:r>
              <a:rPr lang="hu-HU" dirty="0" smtClean="0">
                <a:hlinkClick r:id="rId4" tooltip="1945"/>
              </a:rPr>
              <a:t>1945</a:t>
            </a:r>
            <a:r>
              <a:rPr lang="hu-HU" dirty="0" smtClean="0"/>
              <a:t>. </a:t>
            </a:r>
            <a:r>
              <a:rPr lang="hu-HU" dirty="0" smtClean="0">
                <a:hlinkClick r:id="rId5" tooltip="Augusztus 15."/>
              </a:rPr>
              <a:t>augusztus 15-éig</a:t>
            </a:r>
            <a:r>
              <a:rPr lang="hu-HU" dirty="0" smtClean="0"/>
              <a:t> egy államot alkotott. Keleten a </a:t>
            </a:r>
            <a:r>
              <a:rPr lang="hu-HU" dirty="0" smtClean="0">
                <a:hlinkClick r:id="rId6" tooltip="Japán-tenger"/>
              </a:rPr>
              <a:t>Japán-tenger</a:t>
            </a:r>
            <a:r>
              <a:rPr lang="hu-HU" dirty="0" smtClean="0"/>
              <a:t> (hivatalos koreai nevén Keleti-tenger), délen a Koreai-szoros és nyugaton a </a:t>
            </a:r>
            <a:r>
              <a:rPr lang="hu-HU" dirty="0" smtClean="0">
                <a:hlinkClick r:id="rId7" tooltip="Sárga-tenger"/>
              </a:rPr>
              <a:t>Sárga-tenger</a:t>
            </a:r>
            <a:r>
              <a:rPr lang="hu-HU" dirty="0" smtClean="0"/>
              <a:t> mossa partjait. A nagy történelmi múltra visszatekintő Dél-Korea ma a világ egyik vezető gazdasági hatalma, a </a:t>
            </a:r>
            <a:r>
              <a:rPr lang="hu-HU" dirty="0" smtClean="0">
                <a:hlinkClick r:id="rId8" tooltip="Föld"/>
              </a:rPr>
              <a:t>Föld</a:t>
            </a:r>
            <a:r>
              <a:rPr lang="hu-HU" dirty="0" smtClean="0"/>
              <a:t> leggazdagabb országainak egyike, számos nemzetközi szövetség tagja.</a:t>
            </a:r>
            <a:endParaRPr lang="th-TH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1"/>
          <p:cNvSpPr>
            <a:spLocks noGrp="1"/>
          </p:cNvSpPr>
          <p:nvPr>
            <p:ph idx="1"/>
          </p:nvPr>
        </p:nvSpPr>
        <p:spPr>
          <a:xfrm>
            <a:off x="539552" y="1052736"/>
            <a:ext cx="8299648" cy="2162870"/>
          </a:xfrm>
        </p:spPr>
        <p:txBody>
          <a:bodyPr/>
          <a:lstStyle/>
          <a:p>
            <a:r>
              <a:rPr lang="hu-HU" dirty="0" smtClean="0"/>
              <a:t>Fővárosa és legnagyobb városa </a:t>
            </a:r>
            <a:r>
              <a:rPr lang="hu-HU" dirty="0" smtClean="0">
                <a:hlinkClick r:id="rId2" tooltip="Szöul"/>
              </a:rPr>
              <a:t>Szöul</a:t>
            </a:r>
            <a:r>
              <a:rPr lang="hu-HU" dirty="0" smtClean="0"/>
              <a:t>, a világ második legnagyobb </a:t>
            </a:r>
            <a:r>
              <a:rPr lang="hu-HU" dirty="0" smtClean="0">
                <a:hlinkClick r:id="rId3" tooltip="Agglomeráció"/>
              </a:rPr>
              <a:t>várostömörülése</a:t>
            </a:r>
            <a:r>
              <a:rPr lang="hu-HU" dirty="0" smtClean="0"/>
              <a:t>. A fővároson kívül még öt milliós nagyváros található Dél-Koreában.</a:t>
            </a:r>
          </a:p>
          <a:p>
            <a:endParaRPr lang="th-TH" dirty="0"/>
          </a:p>
        </p:txBody>
      </p:sp>
      <p:pic>
        <p:nvPicPr>
          <p:cNvPr id="2050" name="Picture 2" descr="C:\Documents and Settings\Elev\Desktop\x.B Secrets!!!!!\feladatok\korea\dff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356992"/>
            <a:ext cx="4731364" cy="3150299"/>
          </a:xfrm>
          <a:prstGeom prst="rect">
            <a:avLst/>
          </a:prstGeom>
          <a:noFill/>
        </p:spPr>
      </p:pic>
      <p:pic>
        <p:nvPicPr>
          <p:cNvPr id="2051" name="Picture 3" descr="C:\Documents and Settings\Elev\Desktop\x.B Secrets!!!!!\feladatok\korea\seou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356992"/>
            <a:ext cx="4039794" cy="312669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 smtClean="0"/>
              <a:t>Éghajlat </a:t>
            </a:r>
            <a:br>
              <a:rPr lang="hu-HU" b="1" dirty="0" smtClean="0"/>
            </a:b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Korea a </a:t>
            </a:r>
            <a:r>
              <a:rPr lang="hu-HU" dirty="0" smtClean="0">
                <a:hlinkClick r:id="rId2" tooltip="Mérsékelt éghajlat"/>
              </a:rPr>
              <a:t>mérsékelt éghajlati</a:t>
            </a:r>
            <a:r>
              <a:rPr lang="hu-HU" dirty="0" smtClean="0"/>
              <a:t> övben fekszik. Az éghajlat jellege tenger melléki helyzete ellenére meglehetősen </a:t>
            </a:r>
            <a:r>
              <a:rPr lang="hu-HU" dirty="0" smtClean="0">
                <a:hlinkClick r:id="rId3" tooltip="Kontinentális éghajlat"/>
              </a:rPr>
              <a:t>kontinentális</a:t>
            </a:r>
            <a:r>
              <a:rPr lang="hu-HU" dirty="0" smtClean="0"/>
              <a:t>. Különösen a félsziget belsejében levő magas hegyvidékek hidegek télen. A déli part éghajlata már </a:t>
            </a:r>
            <a:r>
              <a:rPr lang="hu-HU" dirty="0" smtClean="0">
                <a:hlinkClick r:id="rId4" tooltip="Szubtrópusi éghajlat"/>
              </a:rPr>
              <a:t>szubtrópusi</a:t>
            </a:r>
            <a:r>
              <a:rPr lang="hu-HU" dirty="0" smtClean="0"/>
              <a:t> jellegű. Hat az ázsiai </a:t>
            </a:r>
            <a:r>
              <a:rPr lang="hu-HU" dirty="0" smtClean="0">
                <a:hlinkClick r:id="rId5" tooltip="Monszun"/>
              </a:rPr>
              <a:t>monszun</a:t>
            </a:r>
            <a:r>
              <a:rPr lang="hu-HU" dirty="0" smtClean="0"/>
              <a:t>, ezért a nyár közepe nagyon csapadékos. A déli partot nyár végén </a:t>
            </a:r>
            <a:r>
              <a:rPr lang="hu-HU" dirty="0" smtClean="0">
                <a:hlinkClick r:id="rId6" tooltip="Trópusi ciklon"/>
              </a:rPr>
              <a:t>tájfunok</a:t>
            </a:r>
            <a:r>
              <a:rPr lang="hu-HU" dirty="0" smtClean="0"/>
              <a:t> sújthatják. Ezek nem csak az viharos </a:t>
            </a:r>
            <a:r>
              <a:rPr lang="hu-HU" dirty="0" smtClean="0">
                <a:hlinkClick r:id="rId7" tooltip="Szél"/>
              </a:rPr>
              <a:t>széllel</a:t>
            </a:r>
            <a:r>
              <a:rPr lang="hu-HU" dirty="0" smtClean="0"/>
              <a:t> okoznak kárt, hanem a vele járó heves eső helyi </a:t>
            </a:r>
            <a:r>
              <a:rPr lang="hu-HU" dirty="0" smtClean="0">
                <a:hlinkClick r:id="rId8" tooltip="Árvíz"/>
              </a:rPr>
              <a:t>árvizet</a:t>
            </a:r>
            <a:r>
              <a:rPr lang="hu-HU" dirty="0" smtClean="0"/>
              <a:t> okoz.</a:t>
            </a:r>
          </a:p>
          <a:p>
            <a:endParaRPr lang="th-TH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Élővilág, természetvédelem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0" y="1340768"/>
            <a:ext cx="4716016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hu-HU" dirty="0" smtClean="0"/>
          </a:p>
          <a:p>
            <a:r>
              <a:rPr lang="hu-HU" dirty="0" smtClean="0"/>
              <a:t>Dél-Korea nagyon sűrűn lakott ország. A magas hegyvidékek miatt csak kb. 30%-át művelik a területnek és itt zsúfolódik a lakosság. A </a:t>
            </a:r>
            <a:r>
              <a:rPr lang="hu-HU" dirty="0" smtClean="0">
                <a:hlinkClick r:id="rId2" tooltip="Második világháború"/>
              </a:rPr>
              <a:t>második világháború</a:t>
            </a:r>
            <a:r>
              <a:rPr lang="hu-HU" dirty="0" smtClean="0"/>
              <a:t> utáni időszak gyors </a:t>
            </a:r>
            <a:r>
              <a:rPr lang="hu-HU" dirty="0" smtClean="0">
                <a:hlinkClick r:id="rId3" tooltip="Iparosítás (a lap nem létezik)"/>
              </a:rPr>
              <a:t>iparosítása</a:t>
            </a:r>
            <a:r>
              <a:rPr lang="hu-HU" dirty="0" smtClean="0"/>
              <a:t> elszennyezte a levegőt és a vizeket. A károk enyhítésére sikeres intézkedéseket hoztak az utóbbi évtizedekben. Jelenleg legnagyobb gondot környezetvédelmi szempontól a </a:t>
            </a:r>
            <a:r>
              <a:rPr lang="hu-HU" dirty="0" smtClean="0">
                <a:hlinkClick r:id="rId4" tooltip="Közlekedés"/>
              </a:rPr>
              <a:t>közlekedés</a:t>
            </a:r>
            <a:r>
              <a:rPr lang="hu-HU" dirty="0" smtClean="0"/>
              <a:t> okozza, bár a kénkibocsátást sikerült korlátozni.</a:t>
            </a:r>
          </a:p>
          <a:p>
            <a:endParaRPr lang="th-TH" dirty="0"/>
          </a:p>
        </p:txBody>
      </p:sp>
      <p:pic>
        <p:nvPicPr>
          <p:cNvPr id="3074" name="Picture 2" descr="C:\Documents and Settings\Elev\Desktop\x.B Secrets!!!!!\feladatok\korea\800px-Korea-Seosan-Sea_on_the_ebb-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4833" y="3933056"/>
            <a:ext cx="4579168" cy="2924944"/>
          </a:xfrm>
          <a:prstGeom prst="rect">
            <a:avLst/>
          </a:prstGeom>
          <a:noFill/>
        </p:spPr>
      </p:pic>
      <p:sp>
        <p:nvSpPr>
          <p:cNvPr id="5" name="Dreptunghi 4"/>
          <p:cNvSpPr/>
          <p:nvPr/>
        </p:nvSpPr>
        <p:spPr>
          <a:xfrm>
            <a:off x="5940152" y="2204864"/>
            <a:ext cx="2232247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dirty="0" smtClean="0">
                <a:hlinkClick r:id="rId6" tooltip="Seosan (a lap nem létezik)"/>
              </a:rPr>
              <a:t>Seosan</a:t>
            </a:r>
            <a:r>
              <a:rPr lang="hu-HU" sz="2400" dirty="0" smtClean="0"/>
              <a:t> városnál</a:t>
            </a:r>
          </a:p>
          <a:p>
            <a:pPr algn="ctr"/>
            <a:endParaRPr lang="ro-RO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Săgeată în jos 5"/>
          <p:cNvSpPr/>
          <p:nvPr/>
        </p:nvSpPr>
        <p:spPr>
          <a:xfrm>
            <a:off x="6732240" y="3140968"/>
            <a:ext cx="64807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Általános adatok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u-HU" b="1" dirty="0" smtClean="0"/>
          </a:p>
          <a:p>
            <a:r>
              <a:rPr lang="hu-HU" dirty="0" smtClean="0"/>
              <a:t>Városi lakosság aránya: 83%.</a:t>
            </a:r>
          </a:p>
          <a:p>
            <a:r>
              <a:rPr lang="hu-HU" dirty="0" smtClean="0"/>
              <a:t>Születéskor várható élettartam: férfiaknál 72 év, nőknél 79 év.</a:t>
            </a:r>
          </a:p>
          <a:p>
            <a:r>
              <a:rPr lang="hu-HU" dirty="0" smtClean="0"/>
              <a:t>Népességnövekedés: 0,66%.</a:t>
            </a:r>
          </a:p>
          <a:p>
            <a:r>
              <a:rPr lang="hu-HU" dirty="0" smtClean="0"/>
              <a:t>Írástudatlanság: 1,9%.</a:t>
            </a:r>
          </a:p>
          <a:p>
            <a:endParaRPr lang="th-TH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Legnépesebb települések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1520" y="1412776"/>
            <a:ext cx="5904656" cy="21602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hu-HU" b="1" dirty="0" smtClean="0"/>
          </a:p>
          <a:p>
            <a:r>
              <a:rPr lang="hu-HU" sz="2400" dirty="0" smtClean="0">
                <a:hlinkClick r:id="rId2" tooltip="Szöul"/>
              </a:rPr>
              <a:t>Szöul</a:t>
            </a:r>
            <a:r>
              <a:rPr lang="hu-HU" sz="2400" dirty="0" smtClean="0"/>
              <a:t>: 9 551 800 fő (elővárosokkal együtt: 20 156 800 fő).</a:t>
            </a:r>
          </a:p>
          <a:p>
            <a:r>
              <a:rPr lang="hu-HU" sz="2400" dirty="0" smtClean="0">
                <a:hlinkClick r:id="rId3" tooltip="Puszan (a lap nem létezik)"/>
              </a:rPr>
              <a:t>Puszan</a:t>
            </a:r>
            <a:r>
              <a:rPr lang="hu-HU" sz="2400" dirty="0" smtClean="0"/>
              <a:t>: 3 474 300 fő (elővárosokkal együtt: 4 314 700 fő).</a:t>
            </a:r>
          </a:p>
          <a:p>
            <a:r>
              <a:rPr lang="hu-HU" sz="2400" dirty="0" smtClean="0">
                <a:hlinkClick r:id="rId4" tooltip="Incshon (a lap nem létezik)"/>
              </a:rPr>
              <a:t>Incshon</a:t>
            </a:r>
            <a:r>
              <a:rPr lang="hu-HU" sz="2400" dirty="0" smtClean="0"/>
              <a:t>: 2 511 500 fő.</a:t>
            </a:r>
          </a:p>
          <a:p>
            <a:r>
              <a:rPr lang="hu-HU" sz="2400" dirty="0" smtClean="0">
                <a:hlinkClick r:id="rId5" tooltip="Tegu (a lap nem létezik)"/>
              </a:rPr>
              <a:t>Tegu</a:t>
            </a:r>
            <a:r>
              <a:rPr lang="hu-HU" sz="2400" dirty="0" smtClean="0"/>
              <a:t>: 2 373 500 fő (elővárosokkal együtt: 3 016 100 fő).</a:t>
            </a:r>
          </a:p>
          <a:p>
            <a:endParaRPr lang="th-TH" dirty="0"/>
          </a:p>
        </p:txBody>
      </p:sp>
      <p:pic>
        <p:nvPicPr>
          <p:cNvPr id="4098" name="Picture 2" descr="C:\Documents and Settings\Elev\Desktop\x.B Secrets!!!!!\feladatok\korea\IMG_6315-1024x7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3563634"/>
            <a:ext cx="4392488" cy="3294366"/>
          </a:xfrm>
          <a:prstGeom prst="rect">
            <a:avLst/>
          </a:prstGeom>
          <a:noFill/>
        </p:spPr>
      </p:pic>
      <p:pic>
        <p:nvPicPr>
          <p:cNvPr id="4099" name="Picture 3" descr="C:\Documents and Settings\Elev\Desktop\x.B Secrets!!!!!\feladatok\korea\heany-korea-myeong-dong-street-seou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3573016"/>
            <a:ext cx="4374495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hu-HU" b="1" dirty="0" smtClean="0"/>
              <a:t>Etnikai, nyelvi, vallási megoszlás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u-HU" b="1" dirty="0" smtClean="0"/>
          </a:p>
          <a:p>
            <a:r>
              <a:rPr lang="hu-HU" dirty="0" smtClean="0"/>
              <a:t>Az országban a hivatalos nyelv a koreai (</a:t>
            </a:r>
            <a:r>
              <a:rPr lang="hu-HU" dirty="0" smtClean="0">
                <a:hlinkClick r:id="rId2" tooltip="Koreai nyelv"/>
              </a:rPr>
              <a:t>koreaiul</a:t>
            </a:r>
            <a:r>
              <a:rPr lang="hu-HU" dirty="0" smtClean="0"/>
              <a:t> </a:t>
            </a:r>
            <a:r>
              <a:rPr lang="ko-KR" altLang="en-US" dirty="0" smtClean="0"/>
              <a:t>한국어</a:t>
            </a:r>
            <a:r>
              <a:rPr lang="hu-HU" dirty="0" smtClean="0"/>
              <a:t>, </a:t>
            </a:r>
            <a:r>
              <a:rPr lang="hu-HU" i="1" dirty="0" smtClean="0"/>
              <a:t>hanguko</a:t>
            </a:r>
            <a:r>
              <a:rPr lang="hu-HU" dirty="0" smtClean="0"/>
              <a:t>) de beszélik még az angolt is. A kultúra nyelve a kínai, az üzleti a szomszédos érdekeltségek miatt gyakran (az angol mellett) a japán.</a:t>
            </a:r>
          </a:p>
          <a:p>
            <a:r>
              <a:rPr lang="hu-HU" dirty="0" smtClean="0"/>
              <a:t>A népesség 98%-a koreai, 2%-a pedig tunguz, mongol vagy kínai.</a:t>
            </a:r>
          </a:p>
          <a:p>
            <a:endParaRPr lang="hu-HU" dirty="0" smtClean="0"/>
          </a:p>
          <a:p>
            <a:pPr>
              <a:buNone/>
            </a:pPr>
            <a:endParaRPr lang="th-TH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vallási megoszlás </a:t>
            </a:r>
            <a:endParaRPr lang="th-TH" dirty="0"/>
          </a:p>
        </p:txBody>
      </p:sp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urist">
  <a:themeElements>
    <a:clrScheme name="Turist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urist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urist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613</Words>
  <Application>Microsoft Office PowerPoint</Application>
  <PresentationFormat>Expunere pe ecran (4:3)</PresentationFormat>
  <Paragraphs>60</Paragraphs>
  <Slides>19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19</vt:i4>
      </vt:variant>
    </vt:vector>
  </HeadingPairs>
  <TitlesOfParts>
    <vt:vector size="20" baseType="lpstr">
      <vt:lpstr>Turist</vt:lpstr>
      <vt:lpstr>Dél-Korea  </vt:lpstr>
      <vt:lpstr>Prezentare PowerPoint</vt:lpstr>
      <vt:lpstr>Prezentare PowerPoint</vt:lpstr>
      <vt:lpstr>Éghajlat  </vt:lpstr>
      <vt:lpstr>Élővilág, természetvédelem</vt:lpstr>
      <vt:lpstr>Általános adatok</vt:lpstr>
      <vt:lpstr>Legnépesebb települések </vt:lpstr>
      <vt:lpstr>Etnikai, nyelvi, vallási megoszlás</vt:lpstr>
      <vt:lpstr>vallási megoszlás </vt:lpstr>
      <vt:lpstr>Gazdaság</vt:lpstr>
      <vt:lpstr>Közlekedés </vt:lpstr>
      <vt:lpstr>Koreai nyelv  </vt:lpstr>
      <vt:lpstr>Koreai Konyha</vt:lpstr>
      <vt:lpstr>Prezentare PowerPoint</vt:lpstr>
      <vt:lpstr>Prezentare PowerPoint</vt:lpstr>
      <vt:lpstr>Hanbok</vt:lpstr>
      <vt:lpstr>Prezentare PowerPoint</vt:lpstr>
      <vt:lpstr>Ünnepek</vt:lpstr>
      <vt:lpstr>Köszönjük a figyelmüket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DarkUser</dc:creator>
  <cp:lastModifiedBy>Profesor</cp:lastModifiedBy>
  <cp:revision>19</cp:revision>
  <dcterms:created xsi:type="dcterms:W3CDTF">2012-05-03T10:22:22Z</dcterms:created>
  <dcterms:modified xsi:type="dcterms:W3CDTF">2012-05-17T09:19:06Z</dcterms:modified>
</cp:coreProperties>
</file>