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7" r:id="rId17"/>
    <p:sldId id="278" r:id="rId18"/>
    <p:sldId id="279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89594" autoAdjust="0"/>
  </p:normalViewPr>
  <p:slideViewPr>
    <p:cSldViewPr>
      <p:cViewPr>
        <p:scale>
          <a:sx n="100" d="100"/>
          <a:sy n="100" d="100"/>
        </p:scale>
        <p:origin x="-4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aie_de_lucr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style val="48"/>
  <c:chart>
    <c:title>
      <c:tx>
        <c:rich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D</a:t>
            </a:r>
            <a:r>
              <a:rPr lang="hu-HU" dirty="0" smtClean="0">
                <a:solidFill>
                  <a:srgbClr val="FFFF00"/>
                </a:solidFill>
              </a:rPr>
              <a:t>iá</a:t>
            </a:r>
            <a:r>
              <a:rPr lang="en-US" dirty="0" err="1" smtClean="0">
                <a:solidFill>
                  <a:srgbClr val="FFFF00"/>
                </a:solidFill>
              </a:rPr>
              <a:t>kok</a:t>
            </a:r>
            <a:r>
              <a:rPr lang="en-US" baseline="0" dirty="0" smtClean="0">
                <a:solidFill>
                  <a:srgbClr val="FFFF00"/>
                </a:solidFill>
              </a:rPr>
              <a:t> </a:t>
            </a:r>
            <a:r>
              <a:rPr lang="en-US" baseline="0" dirty="0" err="1" smtClean="0">
                <a:solidFill>
                  <a:srgbClr val="FFFF00"/>
                </a:solidFill>
              </a:rPr>
              <a:t>drogfogyaszt</a:t>
            </a:r>
            <a:r>
              <a:rPr lang="hu-HU" baseline="0" dirty="0" smtClean="0">
                <a:solidFill>
                  <a:srgbClr val="FFFF00"/>
                </a:solidFill>
              </a:rPr>
              <a:t>á</a:t>
            </a:r>
            <a:r>
              <a:rPr lang="en-US" baseline="0" dirty="0" err="1" smtClean="0">
                <a:solidFill>
                  <a:srgbClr val="FFFF00"/>
                </a:solidFill>
              </a:rPr>
              <a:t>sa</a:t>
            </a:r>
            <a:r>
              <a:rPr lang="en-US" baseline="0" dirty="0" smtClean="0">
                <a:solidFill>
                  <a:srgbClr val="FFFF00"/>
                </a:solidFill>
              </a:rPr>
              <a:t> </a:t>
            </a:r>
            <a:r>
              <a:rPr lang="en-US" baseline="0" dirty="0" err="1" smtClean="0">
                <a:solidFill>
                  <a:srgbClr val="FFFF00"/>
                </a:solidFill>
              </a:rPr>
              <a:t>sz</a:t>
            </a:r>
            <a:r>
              <a:rPr lang="hu-HU" baseline="0" dirty="0" smtClean="0">
                <a:solidFill>
                  <a:srgbClr val="FFFF00"/>
                </a:solidFill>
              </a:rPr>
              <a:t>á</a:t>
            </a:r>
            <a:r>
              <a:rPr lang="en-US" baseline="0" dirty="0" err="1" smtClean="0">
                <a:solidFill>
                  <a:srgbClr val="FFFF00"/>
                </a:solidFill>
              </a:rPr>
              <a:t>zal</a:t>
            </a:r>
            <a:r>
              <a:rPr lang="hu-HU" baseline="0" dirty="0" smtClean="0">
                <a:solidFill>
                  <a:srgbClr val="FFFF00"/>
                </a:solidFill>
              </a:rPr>
              <a:t>é</a:t>
            </a:r>
            <a:r>
              <a:rPr lang="en-US" baseline="0" dirty="0" err="1" smtClean="0">
                <a:solidFill>
                  <a:srgbClr val="FFFF00"/>
                </a:solidFill>
              </a:rPr>
              <a:t>kban</a:t>
            </a:r>
            <a:endParaRPr lang="en-US" dirty="0">
              <a:solidFill>
                <a:srgbClr val="FFFF00"/>
              </a:solidFill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2500000000000097E-2"/>
          <c:y val="0.22235851377952756"/>
          <c:w val="0.8291666666666665"/>
          <c:h val="0.70954872047244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7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USA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
58%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0.14839583333333356"/>
                  <c:y val="-9.006126968503958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>
                        <a:solidFill>
                          <a:schemeClr val="bg1"/>
                        </a:solidFill>
                      </a:rPr>
                      <a:t>Csehorsz</a:t>
                    </a:r>
                    <a:r>
                      <a:rPr lang="hu-HU" dirty="0" smtClean="0">
                        <a:solidFill>
                          <a:schemeClr val="bg1"/>
                        </a:solidFill>
                      </a:rPr>
                      <a:t>á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g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
23%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9.5299212598425206E-2"/>
                  <c:y val="8.6204478346456989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>
                        <a:solidFill>
                          <a:schemeClr val="bg1"/>
                        </a:solidFill>
                      </a:rPr>
                      <a:t>Sv</a:t>
                    </a:r>
                    <a:r>
                      <a:rPr lang="hu-HU" dirty="0" smtClean="0">
                        <a:solidFill>
                          <a:schemeClr val="bg1"/>
                        </a:solidFill>
                      </a:rPr>
                      <a:t>á</a:t>
                    </a:r>
                    <a:r>
                      <a:rPr lang="en-US" dirty="0" err="1" smtClean="0">
                        <a:solidFill>
                          <a:schemeClr val="bg1"/>
                        </a:solidFill>
                      </a:rPr>
                      <a:t>jc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
10%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0.10774064960629945"/>
                  <c:y val="0.1215054133858267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Rom</a:t>
                    </a:r>
                    <a:r>
                      <a:rPr lang="hu-HU" dirty="0" smtClean="0">
                        <a:solidFill>
                          <a:schemeClr val="bg1"/>
                        </a:solidFill>
                      </a:rPr>
                      <a:t>á</a:t>
                    </a:r>
                    <a:r>
                      <a:rPr lang="en-US" dirty="0" err="1" smtClean="0">
                        <a:solidFill>
                          <a:schemeClr val="bg1"/>
                        </a:solidFill>
                      </a:rPr>
                      <a:t>nia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
9%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o-RO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33857-70D3-4507-9F88-8A935FFAB003}" type="doc">
      <dgm:prSet loTypeId="urn:microsoft.com/office/officeart/2005/8/layout/cycle3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14D7439-A82E-4875-B734-513187C9B482}">
      <dgm:prSet phldrT="[Text]"/>
      <dgm:spPr/>
      <dgm:t>
        <a:bodyPr/>
        <a:lstStyle/>
        <a:p>
          <a:r>
            <a:rPr lang="en-US" dirty="0" err="1" smtClean="0"/>
            <a:t>Alkoholok</a:t>
          </a:r>
          <a:endParaRPr lang="en-US" dirty="0"/>
        </a:p>
      </dgm:t>
    </dgm:pt>
    <dgm:pt modelId="{93E1A200-14C5-4095-A161-D9ECC28FF91E}" type="parTrans" cxnId="{7459CF14-0F3E-45CD-A7E8-B650412B8946}">
      <dgm:prSet/>
      <dgm:spPr/>
      <dgm:t>
        <a:bodyPr/>
        <a:lstStyle/>
        <a:p>
          <a:endParaRPr lang="en-US"/>
        </a:p>
      </dgm:t>
    </dgm:pt>
    <dgm:pt modelId="{7F9BC231-DFF8-4AE1-AC25-EB4D74095A9A}" type="sibTrans" cxnId="{7459CF14-0F3E-45CD-A7E8-B650412B8946}">
      <dgm:prSet/>
      <dgm:spPr/>
      <dgm:t>
        <a:bodyPr/>
        <a:lstStyle/>
        <a:p>
          <a:endParaRPr lang="en-US"/>
        </a:p>
      </dgm:t>
    </dgm:pt>
    <dgm:pt modelId="{B696C86A-A7DE-4D1D-8481-7B79E86B77B6}">
      <dgm:prSet phldrT="[Text]"/>
      <dgm:spPr/>
      <dgm:t>
        <a:bodyPr/>
        <a:lstStyle/>
        <a:p>
          <a:r>
            <a:rPr lang="en-US" dirty="0" smtClean="0"/>
            <a:t>Cannabis </a:t>
          </a:r>
          <a:r>
            <a:rPr lang="en-US" dirty="0" err="1" smtClean="0"/>
            <a:t>vagy</a:t>
          </a:r>
          <a:r>
            <a:rPr lang="en-US" dirty="0" smtClean="0"/>
            <a:t> marihuana</a:t>
          </a:r>
          <a:endParaRPr lang="en-US" dirty="0"/>
        </a:p>
      </dgm:t>
    </dgm:pt>
    <dgm:pt modelId="{53FB9E73-4EF1-4F65-B9F9-B1B9F0520A56}" type="parTrans" cxnId="{29B53A19-CE91-4ACF-BA40-0B7755F28DCB}">
      <dgm:prSet/>
      <dgm:spPr/>
      <dgm:t>
        <a:bodyPr/>
        <a:lstStyle/>
        <a:p>
          <a:endParaRPr lang="en-US"/>
        </a:p>
      </dgm:t>
    </dgm:pt>
    <dgm:pt modelId="{1280F82A-EEF2-4BE6-92C3-C2BFFB93B7C7}" type="sibTrans" cxnId="{29B53A19-CE91-4ACF-BA40-0B7755F28DCB}">
      <dgm:prSet/>
      <dgm:spPr/>
      <dgm:t>
        <a:bodyPr/>
        <a:lstStyle/>
        <a:p>
          <a:endParaRPr lang="en-US"/>
        </a:p>
      </dgm:t>
    </dgm:pt>
    <dgm:pt modelId="{1A2BA6B0-29B5-48F8-8890-3B23EB0508C6}">
      <dgm:prSet phldrT="[Text]"/>
      <dgm:spPr/>
      <dgm:t>
        <a:bodyPr/>
        <a:lstStyle/>
        <a:p>
          <a:r>
            <a:rPr lang="en-US" dirty="0" err="1" smtClean="0"/>
            <a:t>Inhalansok</a:t>
          </a:r>
          <a:endParaRPr lang="en-US" dirty="0"/>
        </a:p>
      </dgm:t>
    </dgm:pt>
    <dgm:pt modelId="{B7E9D263-D52E-42F2-B82E-FEDEEB9FA81B}" type="parTrans" cxnId="{8FF2B09E-5C4E-427A-985F-817AF3C1718F}">
      <dgm:prSet/>
      <dgm:spPr/>
      <dgm:t>
        <a:bodyPr/>
        <a:lstStyle/>
        <a:p>
          <a:endParaRPr lang="en-US"/>
        </a:p>
      </dgm:t>
    </dgm:pt>
    <dgm:pt modelId="{A20DB1D7-18B3-439C-B903-32FDCE1C050B}" type="sibTrans" cxnId="{8FF2B09E-5C4E-427A-985F-817AF3C1718F}">
      <dgm:prSet/>
      <dgm:spPr/>
      <dgm:t>
        <a:bodyPr/>
        <a:lstStyle/>
        <a:p>
          <a:endParaRPr lang="en-US"/>
        </a:p>
      </dgm:t>
    </dgm:pt>
    <dgm:pt modelId="{0C5EE768-AC13-4BA2-AF07-3D02E03E0B9B}">
      <dgm:prSet phldrT="[Text]"/>
      <dgm:spPr/>
      <dgm:t>
        <a:bodyPr/>
        <a:lstStyle/>
        <a:p>
          <a:r>
            <a:rPr lang="en-US" dirty="0" err="1" smtClean="0"/>
            <a:t>Extasy</a:t>
          </a:r>
          <a:endParaRPr lang="en-US" dirty="0"/>
        </a:p>
      </dgm:t>
    </dgm:pt>
    <dgm:pt modelId="{F34CD8E2-818C-4DDC-8860-B1D90A82A2D5}" type="parTrans" cxnId="{C17DCE43-A6A2-4E7C-AF2C-45A7601DB2EF}">
      <dgm:prSet/>
      <dgm:spPr/>
      <dgm:t>
        <a:bodyPr/>
        <a:lstStyle/>
        <a:p>
          <a:endParaRPr lang="en-US"/>
        </a:p>
      </dgm:t>
    </dgm:pt>
    <dgm:pt modelId="{4DF5C194-B72B-448F-830E-0AB06AA7066E}" type="sibTrans" cxnId="{C17DCE43-A6A2-4E7C-AF2C-45A7601DB2EF}">
      <dgm:prSet/>
      <dgm:spPr/>
      <dgm:t>
        <a:bodyPr/>
        <a:lstStyle/>
        <a:p>
          <a:endParaRPr lang="en-US"/>
        </a:p>
      </dgm:t>
    </dgm:pt>
    <dgm:pt modelId="{62244C05-82E3-4534-804F-2A9FE434B6EE}">
      <dgm:prSet phldrT="[Text]"/>
      <dgm:spPr/>
      <dgm:t>
        <a:bodyPr/>
        <a:lstStyle/>
        <a:p>
          <a:r>
            <a:rPr lang="en-US" dirty="0" err="1" smtClean="0"/>
            <a:t>Kokain</a:t>
          </a:r>
          <a:endParaRPr lang="en-US" dirty="0"/>
        </a:p>
      </dgm:t>
    </dgm:pt>
    <dgm:pt modelId="{0C054049-033C-4EE4-9507-D930075CECEE}" type="parTrans" cxnId="{3C2CDDD2-EF89-4C5F-AA60-176BB984DE8E}">
      <dgm:prSet/>
      <dgm:spPr/>
      <dgm:t>
        <a:bodyPr/>
        <a:lstStyle/>
        <a:p>
          <a:endParaRPr lang="en-US"/>
        </a:p>
      </dgm:t>
    </dgm:pt>
    <dgm:pt modelId="{D60DB0FE-D4C0-49F3-9E76-691052A62A7D}" type="sibTrans" cxnId="{3C2CDDD2-EF89-4C5F-AA60-176BB984DE8E}">
      <dgm:prSet/>
      <dgm:spPr/>
      <dgm:t>
        <a:bodyPr/>
        <a:lstStyle/>
        <a:p>
          <a:endParaRPr lang="en-US"/>
        </a:p>
      </dgm:t>
    </dgm:pt>
    <dgm:pt modelId="{8B6BC763-32F0-48F5-A03A-413F3166E66E}">
      <dgm:prSet/>
      <dgm:spPr/>
      <dgm:t>
        <a:bodyPr/>
        <a:lstStyle/>
        <a:p>
          <a:r>
            <a:rPr lang="en-US" dirty="0" err="1" smtClean="0"/>
            <a:t>Gyerekkokain</a:t>
          </a:r>
          <a:endParaRPr lang="en-US" dirty="0"/>
        </a:p>
      </dgm:t>
    </dgm:pt>
    <dgm:pt modelId="{EA46D8AB-E64B-4F95-867A-BC87DE29A0FC}" type="parTrans" cxnId="{230FA3E1-F500-4583-9D46-F93E60C61E62}">
      <dgm:prSet/>
      <dgm:spPr/>
      <dgm:t>
        <a:bodyPr/>
        <a:lstStyle/>
        <a:p>
          <a:endParaRPr lang="en-US"/>
        </a:p>
      </dgm:t>
    </dgm:pt>
    <dgm:pt modelId="{7BD606B9-333C-4917-9820-C7EAC3604EC5}" type="sibTrans" cxnId="{230FA3E1-F500-4583-9D46-F93E60C61E62}">
      <dgm:prSet/>
      <dgm:spPr/>
      <dgm:t>
        <a:bodyPr/>
        <a:lstStyle/>
        <a:p>
          <a:endParaRPr lang="en-US"/>
        </a:p>
      </dgm:t>
    </dgm:pt>
    <dgm:pt modelId="{CE0191D9-CADB-4544-B065-2B8ACA9BD8DB}">
      <dgm:prSet/>
      <dgm:spPr/>
      <dgm:t>
        <a:bodyPr/>
        <a:lstStyle/>
        <a:p>
          <a:r>
            <a:rPr lang="en-US" dirty="0" smtClean="0"/>
            <a:t>Heroin</a:t>
          </a:r>
          <a:endParaRPr lang="en-US" dirty="0"/>
        </a:p>
      </dgm:t>
    </dgm:pt>
    <dgm:pt modelId="{D853906E-82A5-4809-9CBC-D49DD4037490}" type="parTrans" cxnId="{F3504841-DB79-4A7A-A662-1A4670D4FEA9}">
      <dgm:prSet/>
      <dgm:spPr/>
      <dgm:t>
        <a:bodyPr/>
        <a:lstStyle/>
        <a:p>
          <a:endParaRPr lang="en-US"/>
        </a:p>
      </dgm:t>
    </dgm:pt>
    <dgm:pt modelId="{90C8440D-80C9-461C-933C-64C807A7B3BA}" type="sibTrans" cxnId="{F3504841-DB79-4A7A-A662-1A4670D4FEA9}">
      <dgm:prSet/>
      <dgm:spPr/>
      <dgm:t>
        <a:bodyPr/>
        <a:lstStyle/>
        <a:p>
          <a:endParaRPr lang="en-US"/>
        </a:p>
      </dgm:t>
    </dgm:pt>
    <dgm:pt modelId="{DDF0AE6D-1176-484B-9538-6738893F3BB2}">
      <dgm:prSet/>
      <dgm:spPr/>
      <dgm:t>
        <a:bodyPr/>
        <a:lstStyle/>
        <a:p>
          <a:r>
            <a:rPr lang="en-US" dirty="0" smtClean="0"/>
            <a:t>LSD</a:t>
          </a:r>
          <a:endParaRPr lang="en-US" dirty="0"/>
        </a:p>
      </dgm:t>
    </dgm:pt>
    <dgm:pt modelId="{DAB733DE-9C19-4B2F-AA07-A4E43B37B9B1}" type="parTrans" cxnId="{61C22BB0-3635-4D51-BC10-EE176D6D2F0B}">
      <dgm:prSet/>
      <dgm:spPr/>
      <dgm:t>
        <a:bodyPr/>
        <a:lstStyle/>
        <a:p>
          <a:endParaRPr lang="en-US"/>
        </a:p>
      </dgm:t>
    </dgm:pt>
    <dgm:pt modelId="{E7CF8E2E-5597-4860-BEA7-E85819136898}" type="sibTrans" cxnId="{61C22BB0-3635-4D51-BC10-EE176D6D2F0B}">
      <dgm:prSet/>
      <dgm:spPr/>
      <dgm:t>
        <a:bodyPr/>
        <a:lstStyle/>
        <a:p>
          <a:endParaRPr lang="en-US"/>
        </a:p>
      </dgm:t>
    </dgm:pt>
    <dgm:pt modelId="{DFB73B85-B91E-466B-AA8D-4C1CA86321BE}">
      <dgm:prSet/>
      <dgm:spPr/>
      <dgm:t>
        <a:bodyPr/>
        <a:lstStyle/>
        <a:p>
          <a:r>
            <a:rPr lang="en-US" dirty="0" err="1" smtClean="0"/>
            <a:t>Oxikodon</a:t>
          </a:r>
          <a:endParaRPr lang="en-US" dirty="0"/>
        </a:p>
      </dgm:t>
    </dgm:pt>
    <dgm:pt modelId="{12CCA4EF-D749-46AD-9A4B-0593CFF63C0F}" type="parTrans" cxnId="{AAC1FBDD-D38E-4C32-A81F-92A7B11BF33B}">
      <dgm:prSet/>
      <dgm:spPr/>
      <dgm:t>
        <a:bodyPr/>
        <a:lstStyle/>
        <a:p>
          <a:endParaRPr lang="en-US"/>
        </a:p>
      </dgm:t>
    </dgm:pt>
    <dgm:pt modelId="{A902F3A8-446A-40C3-948E-2B0E2AA4BF24}" type="sibTrans" cxnId="{AAC1FBDD-D38E-4C32-A81F-92A7B11BF33B}">
      <dgm:prSet/>
      <dgm:spPr/>
      <dgm:t>
        <a:bodyPr/>
        <a:lstStyle/>
        <a:p>
          <a:endParaRPr lang="en-US"/>
        </a:p>
      </dgm:t>
    </dgm:pt>
    <dgm:pt modelId="{8179FB7D-0604-4D73-B89D-E1B41BA17A88}">
      <dgm:prSet/>
      <dgm:spPr/>
      <dgm:t>
        <a:bodyPr/>
        <a:lstStyle/>
        <a:p>
          <a:r>
            <a:rPr lang="en-US" dirty="0" err="1" smtClean="0"/>
            <a:t>Kristaly</a:t>
          </a:r>
          <a:r>
            <a:rPr lang="en-US" dirty="0" smtClean="0"/>
            <a:t>-meth</a:t>
          </a:r>
          <a:endParaRPr lang="en-US" dirty="0"/>
        </a:p>
      </dgm:t>
    </dgm:pt>
    <dgm:pt modelId="{C19DF57A-41B4-4047-A6ED-5548FF221B89}" type="parTrans" cxnId="{74FF277B-D3FD-4924-814E-F760E2923D79}">
      <dgm:prSet/>
      <dgm:spPr/>
      <dgm:t>
        <a:bodyPr/>
        <a:lstStyle/>
        <a:p>
          <a:endParaRPr lang="en-US"/>
        </a:p>
      </dgm:t>
    </dgm:pt>
    <dgm:pt modelId="{D8A8045A-EA81-4CF4-A5AC-D6591CD0B89F}" type="sibTrans" cxnId="{74FF277B-D3FD-4924-814E-F760E2923D79}">
      <dgm:prSet/>
      <dgm:spPr/>
      <dgm:t>
        <a:bodyPr/>
        <a:lstStyle/>
        <a:p>
          <a:endParaRPr lang="en-US"/>
        </a:p>
      </dgm:t>
    </dgm:pt>
    <dgm:pt modelId="{35C01C31-DF9A-486B-81DD-A36C9D0B9D57}" type="pres">
      <dgm:prSet presAssocID="{74433857-70D3-4507-9F88-8A935FFAB00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F63070-9E37-46F8-AE1C-3806129E004D}" type="pres">
      <dgm:prSet presAssocID="{74433857-70D3-4507-9F88-8A935FFAB003}" presName="cycle" presStyleCnt="0"/>
      <dgm:spPr/>
    </dgm:pt>
    <dgm:pt modelId="{AB2308EE-92A6-4C56-86CE-8B6E5ECDFBBC}" type="pres">
      <dgm:prSet presAssocID="{D14D7439-A82E-4875-B734-513187C9B482}" presName="nodeFirst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F8529C-A9A2-4F76-BD6A-30C36E6261D6}" type="pres">
      <dgm:prSet presAssocID="{7F9BC231-DFF8-4AE1-AC25-EB4D74095A9A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5B9190F6-EFE5-4E52-8FA4-D7DF15B2B763}" type="pres">
      <dgm:prSet presAssocID="{B696C86A-A7DE-4D1D-8481-7B79E86B77B6}" presName="nodeFollowingNodes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8D9400-4E81-49B1-83D0-783830047853}" type="pres">
      <dgm:prSet presAssocID="{1A2BA6B0-29B5-48F8-8890-3B23EB0508C6}" presName="nodeFollowingNodes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6ECC3-1230-46F4-B76D-8C392EA11B18}" type="pres">
      <dgm:prSet presAssocID="{0C5EE768-AC13-4BA2-AF07-3D02E03E0B9B}" presName="nodeFollowingNodes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BC8F6-7F69-4D1A-9372-B2B7692C08E4}" type="pres">
      <dgm:prSet presAssocID="{62244C05-82E3-4534-804F-2A9FE434B6EE}" presName="nodeFollowingNodes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C44012-DC41-4FD3-9AD4-56E8DC62E5C0}" type="pres">
      <dgm:prSet presAssocID="{CE0191D9-CADB-4544-B065-2B8ACA9BD8DB}" presName="nodeFollowingNodes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AA2684-C71D-4244-AAA6-9C1BE840CF5F}" type="pres">
      <dgm:prSet presAssocID="{DDF0AE6D-1176-484B-9538-6738893F3BB2}" presName="nodeFollowingNodes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85F6C1-32E2-48D5-AFF2-9E294BA0BA72}" type="pres">
      <dgm:prSet presAssocID="{DFB73B85-B91E-466B-AA8D-4C1CA86321BE}" presName="nodeFollowingNodes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000A10-C236-426C-A0D5-983C82EE8843}" type="pres">
      <dgm:prSet presAssocID="{8B6BC763-32F0-48F5-A03A-413F3166E66E}" presName="nodeFollowingNodes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EBE846-B11E-4F85-A486-6B17066797AF}" type="pres">
      <dgm:prSet presAssocID="{8179FB7D-0604-4D73-B89D-E1B41BA17A88}" presName="nodeFollowingNodes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80D026-915C-45EF-95B0-88EA4E8E608B}" type="presOf" srcId="{B696C86A-A7DE-4D1D-8481-7B79E86B77B6}" destId="{5B9190F6-EFE5-4E52-8FA4-D7DF15B2B763}" srcOrd="0" destOrd="0" presId="urn:microsoft.com/office/officeart/2005/8/layout/cycle3"/>
    <dgm:cxn modelId="{C17DCE43-A6A2-4E7C-AF2C-45A7601DB2EF}" srcId="{74433857-70D3-4507-9F88-8A935FFAB003}" destId="{0C5EE768-AC13-4BA2-AF07-3D02E03E0B9B}" srcOrd="3" destOrd="0" parTransId="{F34CD8E2-818C-4DDC-8860-B1D90A82A2D5}" sibTransId="{4DF5C194-B72B-448F-830E-0AB06AA7066E}"/>
    <dgm:cxn modelId="{F3504841-DB79-4A7A-A662-1A4670D4FEA9}" srcId="{74433857-70D3-4507-9F88-8A935FFAB003}" destId="{CE0191D9-CADB-4544-B065-2B8ACA9BD8DB}" srcOrd="5" destOrd="0" parTransId="{D853906E-82A5-4809-9CBC-D49DD4037490}" sibTransId="{90C8440D-80C9-461C-933C-64C807A7B3BA}"/>
    <dgm:cxn modelId="{884A0493-DB39-4490-85A3-D8B1215F88C1}" type="presOf" srcId="{DFB73B85-B91E-466B-AA8D-4C1CA86321BE}" destId="{FA85F6C1-32E2-48D5-AFF2-9E294BA0BA72}" srcOrd="0" destOrd="0" presId="urn:microsoft.com/office/officeart/2005/8/layout/cycle3"/>
    <dgm:cxn modelId="{AA77812D-972F-4122-96DF-3C9285391F24}" type="presOf" srcId="{DDF0AE6D-1176-484B-9538-6738893F3BB2}" destId="{0DAA2684-C71D-4244-AAA6-9C1BE840CF5F}" srcOrd="0" destOrd="0" presId="urn:microsoft.com/office/officeart/2005/8/layout/cycle3"/>
    <dgm:cxn modelId="{B400C54F-5B22-4AD1-BCD5-41813857A39F}" type="presOf" srcId="{8179FB7D-0604-4D73-B89D-E1B41BA17A88}" destId="{27EBE846-B11E-4F85-A486-6B17066797AF}" srcOrd="0" destOrd="0" presId="urn:microsoft.com/office/officeart/2005/8/layout/cycle3"/>
    <dgm:cxn modelId="{29B53A19-CE91-4ACF-BA40-0B7755F28DCB}" srcId="{74433857-70D3-4507-9F88-8A935FFAB003}" destId="{B696C86A-A7DE-4D1D-8481-7B79E86B77B6}" srcOrd="1" destOrd="0" parTransId="{53FB9E73-4EF1-4F65-B9F9-B1B9F0520A56}" sibTransId="{1280F82A-EEF2-4BE6-92C3-C2BFFB93B7C7}"/>
    <dgm:cxn modelId="{E94C2432-CDC5-4C4E-8EE9-74EC1811AB3B}" type="presOf" srcId="{CE0191D9-CADB-4544-B065-2B8ACA9BD8DB}" destId="{5EC44012-DC41-4FD3-9AD4-56E8DC62E5C0}" srcOrd="0" destOrd="0" presId="urn:microsoft.com/office/officeart/2005/8/layout/cycle3"/>
    <dgm:cxn modelId="{7459CF14-0F3E-45CD-A7E8-B650412B8946}" srcId="{74433857-70D3-4507-9F88-8A935FFAB003}" destId="{D14D7439-A82E-4875-B734-513187C9B482}" srcOrd="0" destOrd="0" parTransId="{93E1A200-14C5-4095-A161-D9ECC28FF91E}" sibTransId="{7F9BC231-DFF8-4AE1-AC25-EB4D74095A9A}"/>
    <dgm:cxn modelId="{60704BE1-9F8F-4158-BC83-98C1885B222A}" type="presOf" srcId="{0C5EE768-AC13-4BA2-AF07-3D02E03E0B9B}" destId="{81B6ECC3-1230-46F4-B76D-8C392EA11B18}" srcOrd="0" destOrd="0" presId="urn:microsoft.com/office/officeart/2005/8/layout/cycle3"/>
    <dgm:cxn modelId="{230FA3E1-F500-4583-9D46-F93E60C61E62}" srcId="{74433857-70D3-4507-9F88-8A935FFAB003}" destId="{8B6BC763-32F0-48F5-A03A-413F3166E66E}" srcOrd="8" destOrd="0" parTransId="{EA46D8AB-E64B-4F95-867A-BC87DE29A0FC}" sibTransId="{7BD606B9-333C-4917-9820-C7EAC3604EC5}"/>
    <dgm:cxn modelId="{4A5628AA-EC21-454F-9084-BBD5C0CED1E9}" type="presOf" srcId="{7F9BC231-DFF8-4AE1-AC25-EB4D74095A9A}" destId="{CAF8529C-A9A2-4F76-BD6A-30C36E6261D6}" srcOrd="0" destOrd="0" presId="urn:microsoft.com/office/officeart/2005/8/layout/cycle3"/>
    <dgm:cxn modelId="{134D2682-BF3B-4697-8308-0D06BFD0D854}" type="presOf" srcId="{D14D7439-A82E-4875-B734-513187C9B482}" destId="{AB2308EE-92A6-4C56-86CE-8B6E5ECDFBBC}" srcOrd="0" destOrd="0" presId="urn:microsoft.com/office/officeart/2005/8/layout/cycle3"/>
    <dgm:cxn modelId="{CE106CC9-F182-4585-8EF6-15C5CC7C45AF}" type="presOf" srcId="{74433857-70D3-4507-9F88-8A935FFAB003}" destId="{35C01C31-DF9A-486B-81DD-A36C9D0B9D57}" srcOrd="0" destOrd="0" presId="urn:microsoft.com/office/officeart/2005/8/layout/cycle3"/>
    <dgm:cxn modelId="{AAC1FBDD-D38E-4C32-A81F-92A7B11BF33B}" srcId="{74433857-70D3-4507-9F88-8A935FFAB003}" destId="{DFB73B85-B91E-466B-AA8D-4C1CA86321BE}" srcOrd="7" destOrd="0" parTransId="{12CCA4EF-D749-46AD-9A4B-0593CFF63C0F}" sibTransId="{A902F3A8-446A-40C3-948E-2B0E2AA4BF24}"/>
    <dgm:cxn modelId="{A2A4C6AB-500D-4CC8-8BF7-17B358A1C7F0}" type="presOf" srcId="{1A2BA6B0-29B5-48F8-8890-3B23EB0508C6}" destId="{FC8D9400-4E81-49B1-83D0-783830047853}" srcOrd="0" destOrd="0" presId="urn:microsoft.com/office/officeart/2005/8/layout/cycle3"/>
    <dgm:cxn modelId="{74FF277B-D3FD-4924-814E-F760E2923D79}" srcId="{74433857-70D3-4507-9F88-8A935FFAB003}" destId="{8179FB7D-0604-4D73-B89D-E1B41BA17A88}" srcOrd="9" destOrd="0" parTransId="{C19DF57A-41B4-4047-A6ED-5548FF221B89}" sibTransId="{D8A8045A-EA81-4CF4-A5AC-D6591CD0B89F}"/>
    <dgm:cxn modelId="{3C2CDDD2-EF89-4C5F-AA60-176BB984DE8E}" srcId="{74433857-70D3-4507-9F88-8A935FFAB003}" destId="{62244C05-82E3-4534-804F-2A9FE434B6EE}" srcOrd="4" destOrd="0" parTransId="{0C054049-033C-4EE4-9507-D930075CECEE}" sibTransId="{D60DB0FE-D4C0-49F3-9E76-691052A62A7D}"/>
    <dgm:cxn modelId="{C8CABEEA-A392-4B4F-B4BE-6994A62561D5}" type="presOf" srcId="{8B6BC763-32F0-48F5-A03A-413F3166E66E}" destId="{BB000A10-C236-426C-A0D5-983C82EE8843}" srcOrd="0" destOrd="0" presId="urn:microsoft.com/office/officeart/2005/8/layout/cycle3"/>
    <dgm:cxn modelId="{61C22BB0-3635-4D51-BC10-EE176D6D2F0B}" srcId="{74433857-70D3-4507-9F88-8A935FFAB003}" destId="{DDF0AE6D-1176-484B-9538-6738893F3BB2}" srcOrd="6" destOrd="0" parTransId="{DAB733DE-9C19-4B2F-AA07-A4E43B37B9B1}" sibTransId="{E7CF8E2E-5597-4860-BEA7-E85819136898}"/>
    <dgm:cxn modelId="{8FF2B09E-5C4E-427A-985F-817AF3C1718F}" srcId="{74433857-70D3-4507-9F88-8A935FFAB003}" destId="{1A2BA6B0-29B5-48F8-8890-3B23EB0508C6}" srcOrd="2" destOrd="0" parTransId="{B7E9D263-D52E-42F2-B82E-FEDEEB9FA81B}" sibTransId="{A20DB1D7-18B3-439C-B903-32FDCE1C050B}"/>
    <dgm:cxn modelId="{DCCFD796-2301-4878-8DF5-8164972D0F5E}" type="presOf" srcId="{62244C05-82E3-4534-804F-2A9FE434B6EE}" destId="{C94BC8F6-7F69-4D1A-9372-B2B7692C08E4}" srcOrd="0" destOrd="0" presId="urn:microsoft.com/office/officeart/2005/8/layout/cycle3"/>
    <dgm:cxn modelId="{8C57CEC5-5D22-424A-BE29-2F5C42AB0052}" type="presParOf" srcId="{35C01C31-DF9A-486B-81DD-A36C9D0B9D57}" destId="{0EF63070-9E37-46F8-AE1C-3806129E004D}" srcOrd="0" destOrd="0" presId="urn:microsoft.com/office/officeart/2005/8/layout/cycle3"/>
    <dgm:cxn modelId="{B266F95D-6407-4545-9B11-20CE788A6D3E}" type="presParOf" srcId="{0EF63070-9E37-46F8-AE1C-3806129E004D}" destId="{AB2308EE-92A6-4C56-86CE-8B6E5ECDFBBC}" srcOrd="0" destOrd="0" presId="urn:microsoft.com/office/officeart/2005/8/layout/cycle3"/>
    <dgm:cxn modelId="{BE95CB12-5ED4-44E1-9E20-4E5D4361EE77}" type="presParOf" srcId="{0EF63070-9E37-46F8-AE1C-3806129E004D}" destId="{CAF8529C-A9A2-4F76-BD6A-30C36E6261D6}" srcOrd="1" destOrd="0" presId="urn:microsoft.com/office/officeart/2005/8/layout/cycle3"/>
    <dgm:cxn modelId="{DB4C0DA1-2172-4AED-9D3A-5D40C4BC1BE3}" type="presParOf" srcId="{0EF63070-9E37-46F8-AE1C-3806129E004D}" destId="{5B9190F6-EFE5-4E52-8FA4-D7DF15B2B763}" srcOrd="2" destOrd="0" presId="urn:microsoft.com/office/officeart/2005/8/layout/cycle3"/>
    <dgm:cxn modelId="{699389E1-20CC-4141-B28E-5A11F8132DFC}" type="presParOf" srcId="{0EF63070-9E37-46F8-AE1C-3806129E004D}" destId="{FC8D9400-4E81-49B1-83D0-783830047853}" srcOrd="3" destOrd="0" presId="urn:microsoft.com/office/officeart/2005/8/layout/cycle3"/>
    <dgm:cxn modelId="{84F43EFA-1594-484E-BFDB-B758CBFA2A3D}" type="presParOf" srcId="{0EF63070-9E37-46F8-AE1C-3806129E004D}" destId="{81B6ECC3-1230-46F4-B76D-8C392EA11B18}" srcOrd="4" destOrd="0" presId="urn:microsoft.com/office/officeart/2005/8/layout/cycle3"/>
    <dgm:cxn modelId="{242F60FC-0F58-42CC-A2C1-91A83907D980}" type="presParOf" srcId="{0EF63070-9E37-46F8-AE1C-3806129E004D}" destId="{C94BC8F6-7F69-4D1A-9372-B2B7692C08E4}" srcOrd="5" destOrd="0" presId="urn:microsoft.com/office/officeart/2005/8/layout/cycle3"/>
    <dgm:cxn modelId="{425B5BF1-A793-4467-B732-E5610DB3871F}" type="presParOf" srcId="{0EF63070-9E37-46F8-AE1C-3806129E004D}" destId="{5EC44012-DC41-4FD3-9AD4-56E8DC62E5C0}" srcOrd="6" destOrd="0" presId="urn:microsoft.com/office/officeart/2005/8/layout/cycle3"/>
    <dgm:cxn modelId="{FC5AFEE5-1FA1-4DC8-AA2F-EA9CA0D720D3}" type="presParOf" srcId="{0EF63070-9E37-46F8-AE1C-3806129E004D}" destId="{0DAA2684-C71D-4244-AAA6-9C1BE840CF5F}" srcOrd="7" destOrd="0" presId="urn:microsoft.com/office/officeart/2005/8/layout/cycle3"/>
    <dgm:cxn modelId="{2EFD4D38-5B14-43C7-8A97-B68001534F2C}" type="presParOf" srcId="{0EF63070-9E37-46F8-AE1C-3806129E004D}" destId="{FA85F6C1-32E2-48D5-AFF2-9E294BA0BA72}" srcOrd="8" destOrd="0" presId="urn:microsoft.com/office/officeart/2005/8/layout/cycle3"/>
    <dgm:cxn modelId="{6EEB0B0D-7AB1-45B8-B839-116E613BBB0F}" type="presParOf" srcId="{0EF63070-9E37-46F8-AE1C-3806129E004D}" destId="{BB000A10-C236-426C-A0D5-983C82EE8843}" srcOrd="9" destOrd="0" presId="urn:microsoft.com/office/officeart/2005/8/layout/cycle3"/>
    <dgm:cxn modelId="{6A56BE00-D30E-4EE8-AB55-9FC86AB1E6E9}" type="presParOf" srcId="{0EF63070-9E37-46F8-AE1C-3806129E004D}" destId="{27EBE846-B11E-4F85-A486-6B17066797AF}" srcOrd="10" destOrd="0" presId="urn:microsoft.com/office/officeart/2005/8/layout/cycle3"/>
  </dgm:cxnLst>
  <dgm:bg>
    <a:gradFill>
      <a:gsLst>
        <a:gs pos="0">
          <a:srgbClr val="DDEBCF"/>
        </a:gs>
        <a:gs pos="50000">
          <a:srgbClr val="9CB86E"/>
        </a:gs>
        <a:gs pos="100000">
          <a:srgbClr val="156B13"/>
        </a:gs>
      </a:gsLst>
      <a:lin ang="7200000" scaled="0"/>
    </a:gra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F8529C-A9A2-4F76-BD6A-30C36E6261D6}">
      <dsp:nvSpPr>
        <dsp:cNvPr id="0" name=""/>
        <dsp:cNvSpPr/>
      </dsp:nvSpPr>
      <dsp:spPr>
        <a:xfrm>
          <a:off x="1089435" y="-85012"/>
          <a:ext cx="6660328" cy="6660328"/>
        </a:xfrm>
        <a:prstGeom prst="circularArrow">
          <a:avLst>
            <a:gd name="adj1" fmla="val 5544"/>
            <a:gd name="adj2" fmla="val 330680"/>
            <a:gd name="adj3" fmla="val 14849708"/>
            <a:gd name="adj4" fmla="val 16761256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2308EE-92A6-4C56-86CE-8B6E5ECDFBBC}">
      <dsp:nvSpPr>
        <dsp:cNvPr id="0" name=""/>
        <dsp:cNvSpPr/>
      </dsp:nvSpPr>
      <dsp:spPr>
        <a:xfrm>
          <a:off x="3631927" y="4438"/>
          <a:ext cx="1575345" cy="78767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Alkoholok</a:t>
          </a:r>
          <a:endParaRPr lang="en-US" sz="1800" kern="1200" dirty="0"/>
        </a:p>
      </dsp:txBody>
      <dsp:txXfrm>
        <a:off x="3631927" y="4438"/>
        <a:ext cx="1575345" cy="787672"/>
      </dsp:txXfrm>
    </dsp:sp>
    <dsp:sp modelId="{5B9190F6-EFE5-4E52-8FA4-D7DF15B2B763}">
      <dsp:nvSpPr>
        <dsp:cNvPr id="0" name=""/>
        <dsp:cNvSpPr/>
      </dsp:nvSpPr>
      <dsp:spPr>
        <a:xfrm>
          <a:off x="5301369" y="546873"/>
          <a:ext cx="1575345" cy="78767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Cannabis </a:t>
          </a:r>
          <a:r>
            <a:rPr lang="en-US" sz="1800" kern="1200" dirty="0" err="1" smtClean="0"/>
            <a:t>vagy</a:t>
          </a:r>
          <a:r>
            <a:rPr lang="en-US" sz="1800" kern="1200" dirty="0" smtClean="0"/>
            <a:t> marihuana</a:t>
          </a:r>
          <a:endParaRPr lang="en-US" sz="1800" kern="1200" dirty="0"/>
        </a:p>
      </dsp:txBody>
      <dsp:txXfrm>
        <a:off x="5301369" y="546873"/>
        <a:ext cx="1575345" cy="787672"/>
      </dsp:txXfrm>
    </dsp:sp>
    <dsp:sp modelId="{FC8D9400-4E81-49B1-83D0-783830047853}">
      <dsp:nvSpPr>
        <dsp:cNvPr id="0" name=""/>
        <dsp:cNvSpPr/>
      </dsp:nvSpPr>
      <dsp:spPr>
        <a:xfrm>
          <a:off x="6333141" y="1966985"/>
          <a:ext cx="1575345" cy="78767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Inhalansok</a:t>
          </a:r>
          <a:endParaRPr lang="en-US" sz="1800" kern="1200" dirty="0"/>
        </a:p>
      </dsp:txBody>
      <dsp:txXfrm>
        <a:off x="6333141" y="1966985"/>
        <a:ext cx="1575345" cy="787672"/>
      </dsp:txXfrm>
    </dsp:sp>
    <dsp:sp modelId="{81B6ECC3-1230-46F4-B76D-8C392EA11B18}">
      <dsp:nvSpPr>
        <dsp:cNvPr id="0" name=""/>
        <dsp:cNvSpPr/>
      </dsp:nvSpPr>
      <dsp:spPr>
        <a:xfrm>
          <a:off x="6333141" y="3722341"/>
          <a:ext cx="1575345" cy="78767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Extasy</a:t>
          </a:r>
          <a:endParaRPr lang="en-US" sz="1800" kern="1200" dirty="0"/>
        </a:p>
      </dsp:txBody>
      <dsp:txXfrm>
        <a:off x="6333141" y="3722341"/>
        <a:ext cx="1575345" cy="787672"/>
      </dsp:txXfrm>
    </dsp:sp>
    <dsp:sp modelId="{C94BC8F6-7F69-4D1A-9372-B2B7692C08E4}">
      <dsp:nvSpPr>
        <dsp:cNvPr id="0" name=""/>
        <dsp:cNvSpPr/>
      </dsp:nvSpPr>
      <dsp:spPr>
        <a:xfrm>
          <a:off x="5301369" y="5142454"/>
          <a:ext cx="1575345" cy="78767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Kokain</a:t>
          </a:r>
          <a:endParaRPr lang="en-US" sz="1800" kern="1200" dirty="0"/>
        </a:p>
      </dsp:txBody>
      <dsp:txXfrm>
        <a:off x="5301369" y="5142454"/>
        <a:ext cx="1575345" cy="787672"/>
      </dsp:txXfrm>
    </dsp:sp>
    <dsp:sp modelId="{5EC44012-DC41-4FD3-9AD4-56E8DC62E5C0}">
      <dsp:nvSpPr>
        <dsp:cNvPr id="0" name=""/>
        <dsp:cNvSpPr/>
      </dsp:nvSpPr>
      <dsp:spPr>
        <a:xfrm>
          <a:off x="3631927" y="5684888"/>
          <a:ext cx="1575345" cy="78767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Heroin</a:t>
          </a:r>
          <a:endParaRPr lang="en-US" sz="1800" kern="1200" dirty="0"/>
        </a:p>
      </dsp:txBody>
      <dsp:txXfrm>
        <a:off x="3631927" y="5684888"/>
        <a:ext cx="1575345" cy="787672"/>
      </dsp:txXfrm>
    </dsp:sp>
    <dsp:sp modelId="{0DAA2684-C71D-4244-AAA6-9C1BE840CF5F}">
      <dsp:nvSpPr>
        <dsp:cNvPr id="0" name=""/>
        <dsp:cNvSpPr/>
      </dsp:nvSpPr>
      <dsp:spPr>
        <a:xfrm>
          <a:off x="1962484" y="5142454"/>
          <a:ext cx="1575345" cy="78767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LSD</a:t>
          </a:r>
          <a:endParaRPr lang="en-US" sz="1800" kern="1200" dirty="0"/>
        </a:p>
      </dsp:txBody>
      <dsp:txXfrm>
        <a:off x="1962484" y="5142454"/>
        <a:ext cx="1575345" cy="787672"/>
      </dsp:txXfrm>
    </dsp:sp>
    <dsp:sp modelId="{FA85F6C1-32E2-48D5-AFF2-9E294BA0BA72}">
      <dsp:nvSpPr>
        <dsp:cNvPr id="0" name=""/>
        <dsp:cNvSpPr/>
      </dsp:nvSpPr>
      <dsp:spPr>
        <a:xfrm>
          <a:off x="930712" y="3722341"/>
          <a:ext cx="1575345" cy="78767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Oxikodon</a:t>
          </a:r>
          <a:endParaRPr lang="en-US" sz="1800" kern="1200" dirty="0"/>
        </a:p>
      </dsp:txBody>
      <dsp:txXfrm>
        <a:off x="930712" y="3722341"/>
        <a:ext cx="1575345" cy="787672"/>
      </dsp:txXfrm>
    </dsp:sp>
    <dsp:sp modelId="{BB000A10-C236-426C-A0D5-983C82EE8843}">
      <dsp:nvSpPr>
        <dsp:cNvPr id="0" name=""/>
        <dsp:cNvSpPr/>
      </dsp:nvSpPr>
      <dsp:spPr>
        <a:xfrm>
          <a:off x="930712" y="1966985"/>
          <a:ext cx="1575345" cy="78767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Gyerekkokain</a:t>
          </a:r>
          <a:endParaRPr lang="en-US" sz="1800" kern="1200" dirty="0"/>
        </a:p>
      </dsp:txBody>
      <dsp:txXfrm>
        <a:off x="930712" y="1966985"/>
        <a:ext cx="1575345" cy="787672"/>
      </dsp:txXfrm>
    </dsp:sp>
    <dsp:sp modelId="{27EBE846-B11E-4F85-A486-6B17066797AF}">
      <dsp:nvSpPr>
        <dsp:cNvPr id="0" name=""/>
        <dsp:cNvSpPr/>
      </dsp:nvSpPr>
      <dsp:spPr>
        <a:xfrm>
          <a:off x="1962484" y="546873"/>
          <a:ext cx="1575345" cy="78767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Kristaly</a:t>
          </a:r>
          <a:r>
            <a:rPr lang="en-US" sz="1800" kern="1200" dirty="0" smtClean="0"/>
            <a:t>-meth</a:t>
          </a:r>
          <a:endParaRPr lang="en-US" sz="1800" kern="1200" dirty="0"/>
        </a:p>
      </dsp:txBody>
      <dsp:txXfrm>
        <a:off x="1962484" y="546873"/>
        <a:ext cx="1575345" cy="787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55ACB-6B49-49DA-B1C6-9FF5F6ED7055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FD3A8-0198-45DF-85DE-6A5FF015B0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FD3A8-0198-45DF-85DE-6A5FF015B02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>
    <p:wedg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AEE97-7EAD-4959-ADED-BCC4491C36F4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945FC-C38E-4255-873B-06DE02E312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wedge/>
    <p:sndAc>
      <p:stSnd>
        <p:snd r:embed="rId13" name="arrow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file:///F:\Pszichoakt&#237;v%20szer.docx" TargetMode="External"/><Relationship Id="rId3" Type="http://schemas.openxmlformats.org/officeDocument/2006/relationships/audio" Target="../media/audio1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vicces-kepek.blogspot.com/2011/01/modern-drogok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Nikotin" TargetMode="External"/><Relationship Id="rId3" Type="http://schemas.openxmlformats.org/officeDocument/2006/relationships/hyperlink" Target="http://hu.wikipedia.org/wiki/Etanol" TargetMode="External"/><Relationship Id="rId7" Type="http://schemas.openxmlformats.org/officeDocument/2006/relationships/hyperlink" Target="http://hu.wikipedia.org/wiki/Metadon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u.wikipedia.org/wiki/Morfium" TargetMode="External"/><Relationship Id="rId5" Type="http://schemas.openxmlformats.org/officeDocument/2006/relationships/hyperlink" Target="http://hu.wikipedia.org/wiki/Heroin" TargetMode="External"/><Relationship Id="rId4" Type="http://schemas.openxmlformats.org/officeDocument/2006/relationships/hyperlink" Target="http://hu.wikipedia.org/wiki/Delirium_tremens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399"/>
            <a:ext cx="7467600" cy="1676401"/>
          </a:xfr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8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Drogok</a:t>
            </a:r>
            <a:endParaRPr 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12290" name="Picture 2" descr="http://erdely.ma/ujkepek/2011/02/nagy/31777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362200"/>
            <a:ext cx="3276600" cy="3505200"/>
          </a:xfrm>
          <a:prstGeom prst="rect">
            <a:avLst/>
          </a:prstGeom>
          <a:noFill/>
        </p:spPr>
      </p:pic>
      <p:pic>
        <p:nvPicPr>
          <p:cNvPr id="12292" name="Picture 4" descr="http://www.metropol.hu/images/2010/11/1288680654_drog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2362200"/>
            <a:ext cx="2819400" cy="3505200"/>
          </a:xfrm>
          <a:prstGeom prst="rect">
            <a:avLst/>
          </a:prstGeom>
          <a:noFill/>
        </p:spPr>
      </p:pic>
      <p:pic>
        <p:nvPicPr>
          <p:cNvPr id="12296" name="Picture 8" descr="http://chrisdeviants.files.wordpress.com/2012/02/drog.jpg?w=59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1" y="2438400"/>
            <a:ext cx="2743199" cy="3352800"/>
          </a:xfrm>
          <a:prstGeom prst="rect">
            <a:avLst/>
          </a:prstGeom>
          <a:noFill/>
        </p:spPr>
      </p:pic>
      <p:sp>
        <p:nvSpPr>
          <p:cNvPr id="8" name="Buton acțiune: Sunet 7">
            <a:hlinkClick r:id="rId8" action="ppaction://program" highlightClick="1">
              <a:snd r:embed="rId7" name="applause.wav" builtIn="1"/>
            </a:hlinkClick>
          </p:cNvPr>
          <p:cNvSpPr/>
          <p:nvPr/>
        </p:nvSpPr>
        <p:spPr>
          <a:xfrm>
            <a:off x="6629400" y="685800"/>
            <a:ext cx="1143000" cy="762000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Buton acțiune: Înainte sau Următorul 8">
            <a:hlinkClick r:id="" action="ppaction://hlinkshowjump?jump=nextslide" highlightClick="1"/>
          </p:cNvPr>
          <p:cNvSpPr/>
          <p:nvPr/>
        </p:nvSpPr>
        <p:spPr>
          <a:xfrm>
            <a:off x="381000" y="6172200"/>
            <a:ext cx="9144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2590800"/>
          <a:ext cx="8839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900"/>
                <a:gridCol w="1104900"/>
                <a:gridCol w="1104900"/>
                <a:gridCol w="1104900"/>
                <a:gridCol w="1104900"/>
                <a:gridCol w="1104900"/>
                <a:gridCol w="1104900"/>
                <a:gridCol w="1104900"/>
              </a:tblGrid>
              <a:tr h="32850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Nemek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Hollandia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hu-HU" dirty="0" smtClean="0"/>
                        <a:t>é</a:t>
                      </a:r>
                      <a:r>
                        <a:rPr lang="en-US" dirty="0" err="1" smtClean="0"/>
                        <a:t>metorsz</a:t>
                      </a:r>
                      <a:r>
                        <a:rPr lang="hu-HU" dirty="0" smtClean="0"/>
                        <a:t>á</a:t>
                      </a:r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Rom</a:t>
                      </a:r>
                      <a:r>
                        <a:rPr lang="hu-HU" dirty="0" smtClean="0"/>
                        <a:t>á</a:t>
                      </a:r>
                      <a:r>
                        <a:rPr lang="en-US" dirty="0" err="1" smtClean="0"/>
                        <a:t>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Magyarorsz</a:t>
                      </a:r>
                      <a:r>
                        <a:rPr lang="hu-HU" dirty="0" smtClean="0"/>
                        <a:t>á</a:t>
                      </a:r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Sv</a:t>
                      </a:r>
                      <a:r>
                        <a:rPr lang="hu-HU" dirty="0" smtClean="0"/>
                        <a:t>á</a:t>
                      </a:r>
                      <a:r>
                        <a:rPr lang="en-US" dirty="0" err="1" smtClean="0"/>
                        <a:t>jc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Ukrajna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</a:t>
                      </a:r>
                      <a:endParaRPr lang="en-US" dirty="0"/>
                    </a:p>
                  </a:txBody>
                  <a:tcPr/>
                </a:tc>
              </a:tr>
              <a:tr h="32850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Fiuk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/>
                </a:tc>
              </a:tr>
              <a:tr h="328507"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r>
                        <a:rPr lang="hu-HU" dirty="0" smtClean="0"/>
                        <a:t>á</a:t>
                      </a:r>
                      <a:r>
                        <a:rPr lang="en-US" dirty="0" err="1" smtClean="0"/>
                        <a:t>nyok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Tiltott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drogot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valaha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kiprob</a:t>
            </a:r>
            <a:r>
              <a:rPr lang="hu-H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</a:t>
            </a:r>
            <a:r>
              <a:rPr lang="hu-H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ó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</a:t>
            </a:r>
            <a:r>
              <a:rPr lang="hu-H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kok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</a:t>
            </a:r>
            <a:r>
              <a:rPr lang="hu-H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nya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838200" y="6248400"/>
            <a:ext cx="1143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0" y="6248400"/>
            <a:ext cx="7620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600200" y="18288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838200" y="6172200"/>
            <a:ext cx="11430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0" y="6172200"/>
            <a:ext cx="7620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1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28600" y="457200"/>
            <a:ext cx="4040188" cy="6397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4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1.Legális </a:t>
            </a:r>
            <a:r>
              <a:rPr lang="en-US" sz="4400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drogok</a:t>
            </a:r>
            <a:endParaRPr lang="en-US" sz="44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228600" y="1447800"/>
            <a:ext cx="4040188" cy="5105400"/>
          </a:xfrm>
        </p:spPr>
        <p:txBody>
          <a:bodyPr>
            <a:normAutofit fontScale="85000" lnSpcReduction="10000"/>
          </a:bodyPr>
          <a:lstStyle/>
          <a:p>
            <a:r>
              <a:rPr lang="en-US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</a:t>
            </a:r>
            <a:r>
              <a:rPr lang="hu-H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)alkohol</a:t>
            </a:r>
            <a:r>
              <a:rPr lang="hu-H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hu-HU" sz="1800" dirty="0" smtClean="0"/>
              <a:t/>
            </a:r>
            <a:br>
              <a:rPr lang="hu-HU" sz="1800" dirty="0" smtClean="0"/>
            </a:br>
            <a:r>
              <a:rPr lang="hu-HU" sz="1800" dirty="0" smtClean="0">
                <a:latin typeface="Arial Black" pitchFamily="34" charset="0"/>
              </a:rPr>
              <a:t>-emésztőrendszert </a:t>
            </a:r>
            <a:r>
              <a:rPr lang="hu-HU" sz="1800" dirty="0">
                <a:latin typeface="Arial Black" pitchFamily="34" charset="0"/>
              </a:rPr>
              <a:t>károsítja, májzsugorodást okoz, ennek következtében az agysejtek roncsolódnak</a:t>
            </a:r>
            <a:r>
              <a:rPr lang="hu-HU" sz="1800" dirty="0" smtClean="0">
                <a:latin typeface="Arial Black" pitchFamily="34" charset="0"/>
              </a:rPr>
              <a:t/>
            </a:r>
            <a:br>
              <a:rPr lang="hu-HU" sz="1800" dirty="0" smtClean="0">
                <a:latin typeface="Arial Black" pitchFamily="34" charset="0"/>
              </a:rPr>
            </a:br>
            <a:r>
              <a:rPr lang="hu-HU" sz="1800" dirty="0">
                <a:latin typeface="Arial Black" pitchFamily="34" charset="0"/>
              </a:rPr>
              <a:t>-tompítja a szellemi </a:t>
            </a:r>
            <a:r>
              <a:rPr lang="hu-HU" sz="1800" dirty="0" smtClean="0">
                <a:latin typeface="Arial Black" pitchFamily="34" charset="0"/>
              </a:rPr>
              <a:t>képességet</a:t>
            </a:r>
            <a:endParaRPr lang="en-US" sz="1800" dirty="0" smtClean="0">
              <a:latin typeface="Arial Black" pitchFamily="34" charset="0"/>
            </a:endParaRPr>
          </a:p>
          <a:p>
            <a:r>
              <a:rPr lang="en-US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hu-H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)cigaretta</a:t>
            </a:r>
            <a:r>
              <a:rPr lang="hu-H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hu-HU" sz="1800" dirty="0" smtClean="0"/>
              <a:t/>
            </a:r>
            <a:br>
              <a:rPr lang="hu-HU" sz="1800" dirty="0" smtClean="0"/>
            </a:br>
            <a:r>
              <a:rPr lang="hu-HU" sz="1800" dirty="0">
                <a:latin typeface="Arial Black" pitchFamily="34" charset="0"/>
              </a:rPr>
              <a:t>-légzőrendszert támadja meg - tüdő/gége/szájrákot okoz</a:t>
            </a:r>
            <a:r>
              <a:rPr lang="hu-HU" sz="1800" dirty="0" smtClean="0">
                <a:latin typeface="Arial Black" pitchFamily="34" charset="0"/>
              </a:rPr>
              <a:t/>
            </a:r>
            <a:br>
              <a:rPr lang="hu-HU" sz="1800" dirty="0" smtClean="0">
                <a:latin typeface="Arial Black" pitchFamily="34" charset="0"/>
              </a:rPr>
            </a:br>
            <a:r>
              <a:rPr lang="hu-HU" sz="1800" dirty="0">
                <a:latin typeface="Arial Black" pitchFamily="34" charset="0"/>
              </a:rPr>
              <a:t>-érszűkület- végtagok sorvadása, szívinfarktus, meddőség, impotencia </a:t>
            </a:r>
            <a:r>
              <a:rPr lang="hu-HU" sz="1800" dirty="0" smtClean="0">
                <a:latin typeface="Arial Black" pitchFamily="34" charset="0"/>
              </a:rPr>
              <a:t>(nemi </a:t>
            </a:r>
            <a:r>
              <a:rPr lang="hu-HU" sz="1800" dirty="0">
                <a:latin typeface="Arial Black" pitchFamily="34" charset="0"/>
              </a:rPr>
              <a:t>életképtelenség</a:t>
            </a:r>
            <a:r>
              <a:rPr lang="hu-HU" sz="1800" dirty="0" smtClean="0">
                <a:latin typeface="Arial Black" pitchFamily="34" charset="0"/>
              </a:rPr>
              <a:t>)</a:t>
            </a:r>
            <a:endParaRPr lang="en-US" sz="1800" dirty="0" smtClean="0">
              <a:latin typeface="Arial Black" pitchFamily="34" charset="0"/>
            </a:endParaRPr>
          </a:p>
          <a:p>
            <a:r>
              <a:rPr lang="en-US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C)</a:t>
            </a:r>
            <a:r>
              <a:rPr lang="en-US" sz="3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gyogyszerek</a:t>
            </a:r>
            <a:r>
              <a:rPr lang="en-US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800" dirty="0">
                <a:latin typeface="Arial Black" pitchFamily="34" charset="0"/>
              </a:rPr>
              <a:t>(</a:t>
            </a:r>
            <a:r>
              <a:rPr lang="en-US" sz="1800" dirty="0" err="1">
                <a:latin typeface="Arial Black" pitchFamily="34" charset="0"/>
              </a:rPr>
              <a:t>fájdalomcsillapító</a:t>
            </a:r>
            <a:r>
              <a:rPr lang="en-US" sz="1800" dirty="0">
                <a:latin typeface="Arial Black" pitchFamily="34" charset="0"/>
              </a:rPr>
              <a:t>, </a:t>
            </a:r>
            <a:r>
              <a:rPr lang="en-US" sz="1800" dirty="0" err="1">
                <a:latin typeface="Arial Black" pitchFamily="34" charset="0"/>
              </a:rPr>
              <a:t>nyugtató</a:t>
            </a:r>
            <a:r>
              <a:rPr lang="en-US" sz="1800" dirty="0">
                <a:latin typeface="Arial Black" pitchFamily="34" charset="0"/>
              </a:rPr>
              <a:t>, </a:t>
            </a:r>
            <a:r>
              <a:rPr lang="en-US" sz="1800" dirty="0" err="1">
                <a:latin typeface="Arial Black" pitchFamily="34" charset="0"/>
              </a:rPr>
              <a:t>altató</a:t>
            </a:r>
            <a:r>
              <a:rPr lang="en-US" sz="1800" dirty="0">
                <a:latin typeface="Arial Black" pitchFamily="34" charset="0"/>
              </a:rPr>
              <a:t>)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r>
              <a:rPr lang="en-US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D)</a:t>
            </a:r>
            <a:r>
              <a:rPr lang="en-US" sz="3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kávé</a:t>
            </a:r>
            <a:r>
              <a:rPr lang="en-US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en-US" sz="3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koffein</a:t>
            </a:r>
            <a:r>
              <a:rPr lang="en-US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en-US" sz="3000" dirty="0" smtClean="0"/>
          </a:p>
          <a:p>
            <a:r>
              <a:rPr lang="en-US" sz="3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E)tea</a:t>
            </a:r>
            <a:r>
              <a:rPr lang="en-US" sz="1800" dirty="0">
                <a:latin typeface="Arial Black" pitchFamily="34" charset="0"/>
              </a:rPr>
              <a:t>(</a:t>
            </a:r>
            <a:r>
              <a:rPr lang="en-US" sz="1800" dirty="0" err="1">
                <a:latin typeface="Arial Black" pitchFamily="34" charset="0"/>
              </a:rPr>
              <a:t>teogromin-fekete</a:t>
            </a:r>
            <a:r>
              <a:rPr lang="en-US" sz="1800" dirty="0">
                <a:latin typeface="Arial Black" pitchFamily="34" charset="0"/>
              </a:rPr>
              <a:t> tea, </a:t>
            </a:r>
            <a:r>
              <a:rPr lang="en-US" sz="1800" dirty="0" err="1">
                <a:latin typeface="Arial Black" pitchFamily="34" charset="0"/>
              </a:rPr>
              <a:t>koffein</a:t>
            </a:r>
            <a:r>
              <a:rPr lang="en-US" sz="1800" dirty="0">
                <a:latin typeface="Arial Black" pitchFamily="34" charset="0"/>
              </a:rPr>
              <a:t>)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648200" y="457200"/>
            <a:ext cx="4041775" cy="6397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00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2.Illegális </a:t>
            </a:r>
            <a:r>
              <a:rPr lang="en-US" sz="4000" dirty="0" err="1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drogok</a:t>
            </a:r>
            <a:endParaRPr lang="en-US" sz="40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495800" y="1447800"/>
            <a:ext cx="4041775" cy="4876800"/>
          </a:xfrm>
        </p:spPr>
        <p:txBody>
          <a:bodyPr>
            <a:normAutofit fontScale="92500" lnSpcReduction="10000"/>
          </a:bodyPr>
          <a:lstStyle/>
          <a:p>
            <a:r>
              <a:rPr lang="hu-H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a)könnyű drogok</a:t>
            </a:r>
            <a:r>
              <a:rPr lang="hu-HU" b="1" dirty="0"/>
              <a:t>:</a:t>
            </a:r>
            <a:r>
              <a:rPr lang="hu-HU" dirty="0"/>
              <a:t> 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hu-HU" sz="1600" dirty="0" smtClean="0">
                <a:latin typeface="Arial Black" pitchFamily="34" charset="0"/>
              </a:rPr>
              <a:t>lelki </a:t>
            </a:r>
            <a:r>
              <a:rPr lang="hu-HU" sz="1800" dirty="0">
                <a:latin typeface="Arial Black" pitchFamily="34" charset="0"/>
              </a:rPr>
              <a:t>függőséget </a:t>
            </a:r>
            <a:r>
              <a:rPr lang="hu-HU" sz="1800" dirty="0" smtClean="0">
                <a:latin typeface="Arial Black" pitchFamily="34" charset="0"/>
              </a:rPr>
              <a:t>okoz</a:t>
            </a:r>
            <a:endParaRPr lang="en-US" sz="1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később </a:t>
            </a:r>
            <a:r>
              <a:rPr lang="hu-HU" sz="1800" dirty="0">
                <a:latin typeface="Arial Black" pitchFamily="34" charset="0"/>
              </a:rPr>
              <a:t>alakul ki a testi </a:t>
            </a:r>
            <a:r>
              <a:rPr lang="hu-HU" sz="1800" dirty="0" smtClean="0">
                <a:latin typeface="Arial Black" pitchFamily="34" charset="0"/>
              </a:rPr>
              <a:t>függőség</a:t>
            </a:r>
            <a:endParaRPr lang="en-US" sz="1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röpke </a:t>
            </a:r>
            <a:r>
              <a:rPr lang="hu-HU" sz="1800" dirty="0">
                <a:latin typeface="Arial Black" pitchFamily="34" charset="0"/>
              </a:rPr>
              <a:t>boldogságot </a:t>
            </a:r>
            <a:r>
              <a:rPr lang="hu-HU" sz="1800" dirty="0" smtClean="0">
                <a:latin typeface="Arial Black" pitchFamily="34" charset="0"/>
              </a:rPr>
              <a:t>okoz</a:t>
            </a:r>
            <a:endParaRPr lang="en-US" sz="1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később </a:t>
            </a:r>
            <a:r>
              <a:rPr lang="hu-HU" sz="1800" dirty="0">
                <a:latin typeface="Arial Black" pitchFamily="34" charset="0"/>
              </a:rPr>
              <a:t>erős szorongás </a:t>
            </a:r>
            <a:r>
              <a:rPr lang="hu-HU" sz="1800" dirty="0" smtClean="0">
                <a:latin typeface="Arial Black" pitchFamily="34" charset="0"/>
              </a:rPr>
              <a:t>félelem</a:t>
            </a:r>
            <a:r>
              <a:rPr lang="hu-HU" sz="1800" dirty="0">
                <a:latin typeface="Arial Black" pitchFamily="34" charset="0"/>
              </a:rPr>
              <a:t>                           </a:t>
            </a:r>
            <a:endParaRPr lang="en-US" sz="1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pl</a:t>
            </a:r>
            <a:r>
              <a:rPr lang="hu-HU" sz="1800" dirty="0">
                <a:latin typeface="Arial Black" pitchFamily="34" charset="0"/>
              </a:rPr>
              <a:t>. marihuána, hasis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b)kemény </a:t>
            </a:r>
            <a:r>
              <a:rPr lang="hu-H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drogok:</a:t>
            </a:r>
            <a:endParaRPr lang="en-US" sz="31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első </a:t>
            </a:r>
            <a:r>
              <a:rPr lang="hu-HU" sz="1800" dirty="0">
                <a:latin typeface="Arial Black" pitchFamily="34" charset="0"/>
              </a:rPr>
              <a:t>fogyasztás után már testi/lelki függőséget </a:t>
            </a:r>
            <a:r>
              <a:rPr lang="hu-HU" sz="1800" dirty="0" smtClean="0">
                <a:latin typeface="Arial Black" pitchFamily="34" charset="0"/>
              </a:rPr>
              <a:t>okozhat</a:t>
            </a:r>
            <a:r>
              <a:rPr lang="hu-HU" sz="1800" dirty="0">
                <a:latin typeface="Arial Black" pitchFamily="34" charset="0"/>
              </a:rPr>
              <a:t>                         </a:t>
            </a:r>
            <a:endParaRPr lang="en-US" sz="1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szívinfarktust</a:t>
            </a:r>
            <a:r>
              <a:rPr lang="hu-HU" sz="1800" dirty="0">
                <a:latin typeface="Arial Black" pitchFamily="34" charset="0"/>
              </a:rPr>
              <a:t>, agyvérzést, halált </a:t>
            </a:r>
            <a:r>
              <a:rPr lang="hu-HU" sz="1800" dirty="0" smtClean="0">
                <a:latin typeface="Arial Black" pitchFamily="34" charset="0"/>
              </a:rPr>
              <a:t>okoz</a:t>
            </a:r>
            <a:r>
              <a:rPr lang="hu-HU" sz="1800" dirty="0">
                <a:latin typeface="Arial Black" pitchFamily="34" charset="0"/>
              </a:rPr>
              <a:t>                          </a:t>
            </a:r>
            <a:endParaRPr lang="en-US" sz="1800" dirty="0" smtClean="0"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u-HU" sz="1800" dirty="0" smtClean="0">
                <a:latin typeface="Arial Black" pitchFamily="34" charset="0"/>
              </a:rPr>
              <a:t>pl.kokain</a:t>
            </a:r>
            <a:r>
              <a:rPr lang="hu-HU" sz="1800" dirty="0">
                <a:latin typeface="Arial Black" pitchFamily="34" charset="0"/>
              </a:rPr>
              <a:t>, amfetamin, LSD, extasy</a:t>
            </a:r>
            <a:endParaRPr lang="en-US" sz="1800" dirty="0">
              <a:latin typeface="Arial Black" pitchFamily="34" charset="0"/>
            </a:endParaRPr>
          </a:p>
        </p:txBody>
      </p:sp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7848600" y="6324600"/>
            <a:ext cx="9144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Buton acțiune: Înapoi sau Anteriorul 6">
            <a:hlinkClick r:id="" action="ppaction://hlinkshowjump?jump=previousslide" highlightClick="1"/>
          </p:cNvPr>
          <p:cNvSpPr/>
          <p:nvPr/>
        </p:nvSpPr>
        <p:spPr>
          <a:xfrm>
            <a:off x="6629400" y="6324600"/>
            <a:ext cx="10668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hu-HU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Népszerű gyilkosok</a:t>
            </a:r>
            <a:endParaRPr lang="en-US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20574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2000" dirty="0">
                <a:solidFill>
                  <a:srgbClr val="FFFF00"/>
                </a:solidFill>
                <a:latin typeface="Arial Black" pitchFamily="34" charset="0"/>
              </a:rPr>
              <a:t>Világszerte hozzávetőleg 26 millió ember kemény drogfüggő. 13 millióan használnak kokaint, vagyis többen, mint hazánk összlakossága; heroint közel 9 millió ember használ. </a:t>
            </a:r>
            <a:endParaRPr lang="en-US" sz="2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762000" y="6324600"/>
            <a:ext cx="10668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858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1.bp.blogspot.com/-MJrY6EaWAe0/TcatX91fVpI/AAAAAAAAADo/JzWBWI4WuWg/s320/alkoholholholh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3657600" cy="3040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8" name="Picture 4" descr="http://2.bp.blogspot.com/-k_E0XZWG2Jo/TcatLGwOKWI/AAAAAAAAADk/M_x5AvUyoIg/s320/cig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04800"/>
            <a:ext cx="3758797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0" name="Picture 6" descr="http://1.bp.blogspot.com/-mbQDFzmba88/TcatiJNzbJI/AAAAAAAAADs/4ByPtfKkBgM/s320/dro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505200"/>
            <a:ext cx="5410200" cy="3246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990600" y="6400800"/>
            <a:ext cx="8382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152400" y="6400800"/>
            <a:ext cx="7620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600200"/>
          </a:xfrm>
        </p:spPr>
        <p:txBody>
          <a:bodyPr>
            <a:normAutofit/>
          </a:bodyPr>
          <a:lstStyle/>
          <a:p>
            <a:r>
              <a:rPr lang="en-US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Hogyan</a:t>
            </a:r>
            <a:r>
              <a:rPr lang="en-US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en-US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jön</a:t>
            </a:r>
            <a:r>
              <a:rPr lang="en-US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en-US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létre</a:t>
            </a:r>
            <a:r>
              <a:rPr lang="en-US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 a </a:t>
            </a:r>
            <a:r>
              <a:rPr lang="en-US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drog-élmény</a:t>
            </a:r>
            <a:r>
              <a:rPr lang="en-US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?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924800" cy="5181600"/>
          </a:xfrm>
        </p:spPr>
        <p:txBody>
          <a:bodyPr>
            <a:normAutofit lnSpcReduction="10000"/>
          </a:bodyPr>
          <a:lstStyle/>
          <a:p>
            <a:pPr algn="l"/>
            <a:r>
              <a:rPr lang="hu-HU" sz="1600" dirty="0">
                <a:solidFill>
                  <a:schemeClr val="accent6">
                    <a:lumMod val="75000"/>
                  </a:schemeClr>
                </a:solidFill>
              </a:rPr>
              <a:t>Hajlamosak vagyunk azt hinni, hogy a drog-élményt kizárólag a drog a szervezetre gyakorolt hatása hozza létre. Ez nem így van. A kialakuló élményért három tényező együttes hatása </a:t>
            </a:r>
            <a:r>
              <a:rPr lang="hu-HU" sz="1600" dirty="0" smtClean="0">
                <a:solidFill>
                  <a:schemeClr val="accent6">
                    <a:lumMod val="75000"/>
                  </a:schemeClr>
                </a:solidFill>
              </a:rPr>
              <a:t>felelős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hu-HU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hu-HU" sz="2200" dirty="0" smtClean="0">
                <a:solidFill>
                  <a:srgbClr val="FF0000"/>
                </a:solidFill>
                <a:latin typeface="Arial Black" pitchFamily="34" charset="0"/>
              </a:rPr>
              <a:t>Az </a:t>
            </a:r>
            <a:r>
              <a:rPr lang="hu-HU" sz="2200" dirty="0">
                <a:solidFill>
                  <a:srgbClr val="FF0000"/>
                </a:solidFill>
                <a:latin typeface="Arial Black" pitchFamily="34" charset="0"/>
              </a:rPr>
              <a:t>első</a:t>
            </a:r>
            <a:r>
              <a:rPr lang="hu-HU" sz="1600" dirty="0">
                <a:solidFill>
                  <a:srgbClr val="FF0000"/>
                </a:solidFill>
              </a:rPr>
              <a:t> </a:t>
            </a:r>
            <a:r>
              <a:rPr lang="hu-HU" sz="1600" dirty="0"/>
              <a:t>valóban maga a használt szer, illetve annak a szervezetre, a központi idegrendszerre gyakorolt hatása. Ezt a hatást azonban két további fontos tényező befolyásolja</a:t>
            </a:r>
            <a:r>
              <a:rPr lang="hu-HU" sz="1600" dirty="0" smtClean="0"/>
              <a:t>.</a:t>
            </a:r>
            <a:endParaRPr lang="en-US" sz="1600" dirty="0" smtClean="0"/>
          </a:p>
          <a:p>
            <a:pPr algn="l"/>
            <a:r>
              <a:rPr lang="hu-HU" sz="26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2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600" dirty="0" err="1" smtClean="0">
                <a:solidFill>
                  <a:srgbClr val="FF0000"/>
                </a:solidFill>
                <a:latin typeface="Arial Black" pitchFamily="34" charset="0"/>
              </a:rPr>
              <a:t>masodik</a:t>
            </a:r>
            <a:r>
              <a:rPr lang="en-US" sz="2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hu-HU" sz="1600" dirty="0" smtClean="0"/>
              <a:t>a </a:t>
            </a:r>
            <a:r>
              <a:rPr lang="hu-HU" sz="1600" dirty="0"/>
              <a:t>személy jellemzői. Az, hogy a használó milyen fizikai és lelki állapotban van a drog bevételekor. A fáradt emberre ugyanolyan mennyiségű drog nagyobb hatást gyakorolhat. Nem mindegy, hogy valaki először használja az illető drogot, vagy vannak már korábbi tapasztalatai. Lényeges, hogy milyen elvárásai vannak a drog használatával kapcsolatosan, milyen élményre számít. Ebből a szempontból nagy fontosságú, hogy barátai ismerősei mit meséltek neki korábban az illető drogról, mi az amire számít. Nem mindegy az sem, hogy milyen lelki állapotban van a használó. Sok drog, elsősorban a hallucinogén hatású szerek felerősítik a használó hangulatát, így, ha vidám valaki esetleg még vidámabb lesz, míg ha rossz kedvű, előfordulhat, hogy depressziós hangulatba esik</a:t>
            </a:r>
            <a:r>
              <a:rPr lang="hu-HU" sz="1600" dirty="0" smtClean="0"/>
              <a:t>.</a:t>
            </a:r>
            <a:endParaRPr lang="en-US" sz="1600" dirty="0" smtClean="0"/>
          </a:p>
          <a:p>
            <a:pPr algn="l"/>
            <a:r>
              <a:rPr lang="hu-HU" sz="1600" dirty="0" smtClean="0"/>
              <a:t> </a:t>
            </a:r>
            <a:r>
              <a:rPr lang="hu-HU" sz="3600" dirty="0">
                <a:solidFill>
                  <a:srgbClr val="FF0000"/>
                </a:solidFill>
                <a:latin typeface="Arial Black" pitchFamily="34" charset="0"/>
              </a:rPr>
              <a:t>Végül</a:t>
            </a:r>
            <a:r>
              <a:rPr lang="hu-HU" sz="1600" dirty="0"/>
              <a:t> nem mindegy, hogy milyen társaságban és milyen környezetben, milyen körülmények között használja valaki a drogot. Nagy különbséget élhet meg valaki ugyanannak a drognak a használatakor, ha azt ismerősökkel együtt, illetve, ha idegenek között használja. Megint más lehet a hatás, ha egyedül veszi be a drogot. </a:t>
            </a:r>
            <a:endParaRPr lang="en-US" sz="1600" dirty="0" smtClean="0"/>
          </a:p>
        </p:txBody>
      </p:sp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914400" y="6324600"/>
            <a:ext cx="11430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8382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ávé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200400"/>
            <a:ext cx="1524000" cy="1143001"/>
          </a:xfrm>
          <a:prstGeom prst="rect">
            <a:avLst/>
          </a:prstGeom>
          <a:noFill/>
        </p:spPr>
      </p:pic>
      <p:pic>
        <p:nvPicPr>
          <p:cNvPr id="1030" name="Picture 6" descr="http://kepguru.hu/previews/13/1309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86200"/>
            <a:ext cx="3454400" cy="2590800"/>
          </a:xfrm>
          <a:prstGeom prst="rect">
            <a:avLst/>
          </a:prstGeom>
          <a:noFill/>
        </p:spPr>
      </p:pic>
      <p:pic>
        <p:nvPicPr>
          <p:cNvPr id="1032" name="Picture 8" descr="Villeroy &amp; Boch New Wave Coffee Sty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886200"/>
            <a:ext cx="3581400" cy="2686050"/>
          </a:xfrm>
          <a:prstGeom prst="rect">
            <a:avLst/>
          </a:prstGeom>
          <a:noFill/>
        </p:spPr>
      </p:pic>
      <p:pic>
        <p:nvPicPr>
          <p:cNvPr id="1034" name="Picture 10" descr="http://kepguru.hu/previews/92/9288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304800"/>
            <a:ext cx="3759200" cy="2819400"/>
          </a:xfrm>
          <a:prstGeom prst="rect">
            <a:avLst/>
          </a:prstGeom>
          <a:noFill/>
        </p:spPr>
      </p:pic>
      <p:pic>
        <p:nvPicPr>
          <p:cNvPr id="1036" name="Picture 12" descr="http://kepguru.hu/previews/99/9958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304800"/>
            <a:ext cx="3759200" cy="28194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  <p:sndAc>
      <p:stSnd>
        <p:snd r:embed="rId2" name="arrow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u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hu-H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CIGARETTA</a:t>
            </a:r>
            <a:endParaRPr lang="ro-RO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7896" name="Picture 8" descr="http://kepguru.hu/previews/13/13127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990600"/>
            <a:ext cx="3886200" cy="2914650"/>
          </a:xfrm>
          <a:prstGeom prst="rect">
            <a:avLst/>
          </a:prstGeom>
          <a:noFill/>
        </p:spPr>
      </p:pic>
      <p:pic>
        <p:nvPicPr>
          <p:cNvPr id="37898" name="Picture 10" descr="http://kepguru.hu/previews/12/1233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990600"/>
            <a:ext cx="3810000" cy="2857500"/>
          </a:xfrm>
          <a:prstGeom prst="rect">
            <a:avLst/>
          </a:prstGeom>
          <a:noFill/>
        </p:spPr>
      </p:pic>
      <p:pic>
        <p:nvPicPr>
          <p:cNvPr id="37910" name="Picture 22" descr="http://www.erdon.ro/2011/11/cigaretta-d0000B28008f7ee07bc9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90800" y="3920756"/>
            <a:ext cx="3886200" cy="2937244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edge/>
    <p:sndAc>
      <p:stSnd>
        <p:snd r:embed="rId2" name="arrow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ALKOHOLOK</a:t>
            </a:r>
            <a:endParaRPr lang="ro-RO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8918" name="AutoShape 6" descr="http://www.drogvilag.hu/nagykepek/alco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16" name="Dreptunghi 15"/>
          <p:cNvSpPr/>
          <p:nvPr/>
        </p:nvSpPr>
        <p:spPr>
          <a:xfrm>
            <a:off x="5486400" y="1066800"/>
            <a:ext cx="3657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Összességében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az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alkohol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ártalmasabb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heroinnál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és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cracknél</a:t>
            </a:r>
            <a:r>
              <a:rPr lang="ro-RO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o-RO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</a:t>
            </a:r>
            <a:endParaRPr lang="ro-RO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71000">
              <a:srgbClr val="85C2FF">
                <a:alpha val="84000"/>
              </a:srgbClr>
            </a:gs>
            <a:gs pos="70000">
              <a:srgbClr val="C4D6EB"/>
            </a:gs>
            <a:gs pos="100000">
              <a:srgbClr val="FFEBFA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1905000"/>
          </a:xfrm>
        </p:spPr>
        <p:txBody>
          <a:bodyPr>
            <a:normAutofit fontScale="90000"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az utcán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vásárolt illegális drogok soha nem tiszta hatóanyagot tartalmaznak, s a szer összetétele ismeretlen a használó számára. A legtöbb drog tartalmaz olyan higításra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alkalmazott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anyagokat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melyek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egy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része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az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egészséget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közvetlenül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vagy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közvetve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dirty="0" err="1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veszélyezteti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r>
              <a:rPr lang="en-US" sz="1800" dirty="0">
                <a:ea typeface="+mn-ea"/>
                <a:cs typeface="+mn-cs"/>
              </a:rPr>
              <a:t/>
            </a:r>
            <a:br>
              <a:rPr lang="en-US" sz="1800" dirty="0">
                <a:ea typeface="+mn-ea"/>
                <a:cs typeface="+mn-cs"/>
              </a:rPr>
            </a:br>
            <a:r>
              <a:rPr lang="hu-HU" sz="1800" dirty="0">
                <a:ea typeface="+mn-ea"/>
                <a:cs typeface="+mn-cs"/>
              </a:rPr>
              <a:t> </a:t>
            </a:r>
            <a:r>
              <a:rPr lang="hu-H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intravénás</a:t>
            </a:r>
            <a:r>
              <a:rPr lang="hu-HU" sz="200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rPr>
              <a:t> használat (injekció) =&gt; az esetleges szennyezőanyagok közvetlenül a vérkeringésbe kerülnek, fokozott veszélyt jelentve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81000" y="2514600"/>
            <a:ext cx="8534400" cy="51054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hu-H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intravénás</a:t>
            </a:r>
            <a:r>
              <a:rPr lang="hu-HU" sz="1800" dirty="0">
                <a:solidFill>
                  <a:schemeClr val="bg2">
                    <a:lumMod val="10000"/>
                  </a:schemeClr>
                </a:solidFill>
              </a:rPr>
              <a:t> használat (injekció) =&gt; a drog közvetlenül a véráramba és másodpercek alatt az agyba jut, ezáltal fokozottan fordulhat elő </a:t>
            </a: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túladagolás</a:t>
            </a: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i</a:t>
            </a:r>
            <a:r>
              <a:rPr lang="hu-H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ntravénás </a:t>
            </a:r>
            <a:r>
              <a:rPr lang="hu-HU" sz="1800" dirty="0">
                <a:solidFill>
                  <a:schemeClr val="bg2">
                    <a:lumMod val="10000"/>
                  </a:schemeClr>
                </a:solidFill>
              </a:rPr>
              <a:t>használat (injekció) esetén közös eszközök (fecskendő, kanál, drog, szűrő, stb.) használata =&gt; AIDS, hepatitis és egyéb fertőző </a:t>
            </a: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betegségek</a:t>
            </a:r>
            <a:endParaRPr lang="en-US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a </a:t>
            </a:r>
            <a:r>
              <a:rPr lang="hu-HU" sz="1800" dirty="0">
                <a:solidFill>
                  <a:schemeClr val="bg2">
                    <a:lumMod val="10000"/>
                  </a:schemeClr>
                </a:solidFill>
              </a:rPr>
              <a:t>droghasználat </a:t>
            </a:r>
            <a:r>
              <a:rPr lang="hu-H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illegális</a:t>
            </a:r>
            <a:r>
              <a:rPr lang="hu-HU" sz="1800" dirty="0">
                <a:solidFill>
                  <a:schemeClr val="bg2">
                    <a:lumMod val="10000"/>
                  </a:schemeClr>
                </a:solidFill>
              </a:rPr>
              <a:t> cselekedet, fogyasztása, tartása a törvénybe </a:t>
            </a: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ütközik</a:t>
            </a:r>
            <a:endParaRPr lang="en-US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a </a:t>
            </a:r>
            <a:r>
              <a:rPr lang="hu-H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droghasználat </a:t>
            </a:r>
            <a:r>
              <a:rPr lang="hu-HU" sz="1800" dirty="0">
                <a:solidFill>
                  <a:schemeClr val="bg2">
                    <a:lumMod val="10000"/>
                  </a:schemeClr>
                </a:solidFill>
              </a:rPr>
              <a:t>(a legális és az illegális is) sok pénzbe kerül. Sokszor a drog megszerzéséhez szükséges pénz csak illegális úton teremthető elő. Máskor a szenvedélybetegségre költött pénz miatt más az egészség szempontjából alapvető fontosságú dolgokra (élelem, vitaminok, ruházat, lakás, stb.) nem jut elegendő pénz. A szenvedélybetegségre költött pénz sok családi vagy baráti konfliktus forrása lehet</a:t>
            </a:r>
            <a:r>
              <a:rPr lang="hu-HU" sz="18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en-US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hu-H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Tekintettel </a:t>
            </a:r>
            <a:r>
              <a:rPr lang="hu-H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arra</a:t>
            </a:r>
            <a:r>
              <a:rPr lang="hu-HU" sz="1800" dirty="0">
                <a:solidFill>
                  <a:schemeClr val="bg2">
                    <a:lumMod val="10000"/>
                  </a:schemeClr>
                </a:solidFill>
              </a:rPr>
              <a:t>, hogy a drog által kiváltott hatás nagyon sok tényező függvénye, bármely drog akár egyszeri használatakor is felléphetnek a testi és lelki egészséget súlyosan károsító hatások.</a:t>
            </a: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1295400" y="6477000"/>
            <a:ext cx="10668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304800" y="6400800"/>
            <a:ext cx="914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0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4000" b="1" dirty="0">
                <a:latin typeface="Arial Black" pitchFamily="34" charset="0"/>
              </a:rPr>
              <a:t>Drog</a:t>
            </a:r>
            <a:r>
              <a:rPr lang="hu-HU" sz="2000" b="1" dirty="0">
                <a:latin typeface="Arial Black" pitchFamily="34" charset="0"/>
              </a:rPr>
              <a:t>:</a:t>
            </a:r>
            <a:r>
              <a:rPr lang="hu-HU" sz="2000" dirty="0">
                <a:latin typeface="Arial Black" pitchFamily="34" charset="0"/>
              </a:rPr>
              <a:t> eredeti jelentése gyógykészítmény, ma már idegrendszerre ható, tudatmódosító szerek, testi, lelki függőséget okoznak</a:t>
            </a:r>
            <a:r>
              <a:rPr lang="hu-HU" sz="2000" dirty="0" smtClean="0">
                <a:latin typeface="Arial Black" pitchFamily="34" charset="0"/>
              </a:rPr>
              <a:t/>
            </a:r>
            <a:br>
              <a:rPr lang="hu-HU" sz="2000" dirty="0" smtClean="0">
                <a:latin typeface="Arial Black" pitchFamily="34" charset="0"/>
              </a:rPr>
            </a:br>
            <a:endParaRPr lang="en-US" sz="2000" dirty="0">
              <a:latin typeface="Arial Black" pitchFamily="34" charset="0"/>
            </a:endParaRPr>
          </a:p>
        </p:txBody>
      </p:sp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838200" y="6172200"/>
            <a:ext cx="9906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Buton acțiune: Înapoi sau Anteriorul 3">
            <a:hlinkClick r:id="" action="ppaction://hlinkshowjump?jump=previousslide" highlightClick="1"/>
          </p:cNvPr>
          <p:cNvSpPr/>
          <p:nvPr/>
        </p:nvSpPr>
        <p:spPr>
          <a:xfrm>
            <a:off x="0" y="6172200"/>
            <a:ext cx="8382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848600" cy="1752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Felhívnánk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a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figyelmet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a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dohányzás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(a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passzív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dohányzás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is!), a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drogok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és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a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rendszeres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alkoholfogyasztás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okozta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káros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magzati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hatásokra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Arial Black" pitchFamily="34" charset="0"/>
              </a:rPr>
              <a:t>!</a:t>
            </a:r>
          </a:p>
        </p:txBody>
      </p:sp>
      <p:pic>
        <p:nvPicPr>
          <p:cNvPr id="29698" name="Picture 2" descr="http://www.timmermann.hu/site/images/koraszulot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7010400" cy="4472639"/>
          </a:xfrm>
          <a:prstGeom prst="rect">
            <a:avLst/>
          </a:prstGeom>
          <a:noFill/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762000" y="6400800"/>
            <a:ext cx="9144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0" y="6400800"/>
            <a:ext cx="6858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socialbranding.hu/uploaded/images/sb_hetichart/38/drogok_vila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1000"/>
            <a:ext cx="7315200" cy="6248400"/>
          </a:xfrm>
          <a:prstGeom prst="rect">
            <a:avLst/>
          </a:prstGeom>
          <a:noFill/>
        </p:spPr>
      </p:pic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685800" y="6324600"/>
            <a:ext cx="10668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Buton acțiune: Înapoi sau Anteriorul 3">
            <a:hlinkClick r:id="" action="ppaction://hlinkshowjump?jump=previousslide" highlightClick="1"/>
          </p:cNvPr>
          <p:cNvSpPr/>
          <p:nvPr/>
        </p:nvSpPr>
        <p:spPr>
          <a:xfrm>
            <a:off x="0" y="6324600"/>
            <a:ext cx="6096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/>
              </a:rPr>
              <a:t>Modern </a:t>
            </a:r>
            <a:r>
              <a:rPr lang="en-US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/>
              </a:rPr>
              <a:t>drogok</a:t>
            </a: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3796" name="Picture 4" descr="http://4.bp.blogspot.com/_soYbtxOhMag/TUW9CtKTb_I/AAAAAAAAGLU/5aBZkCeRg_Y/s1600/vicces-kepek-05-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524000"/>
            <a:ext cx="7315200" cy="5105400"/>
          </a:xfrm>
          <a:prstGeom prst="rect">
            <a:avLst/>
          </a:prstGeom>
          <a:noFill/>
        </p:spPr>
      </p:pic>
      <p:sp>
        <p:nvSpPr>
          <p:cNvPr id="4" name="Buton acțiune: Înainte sau Următorul 3">
            <a:hlinkClick r:id="" action="ppaction://hlinkshowjump?jump=nextslide" highlightClick="1"/>
          </p:cNvPr>
          <p:cNvSpPr/>
          <p:nvPr/>
        </p:nvSpPr>
        <p:spPr>
          <a:xfrm>
            <a:off x="838200" y="6248400"/>
            <a:ext cx="1219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Buton acțiune: Înapoi sau Anteriorul 4">
            <a:hlinkClick r:id="" action="ppaction://hlinkshowjump?jump=previousslide" highlightClick="1"/>
          </p:cNvPr>
          <p:cNvSpPr/>
          <p:nvPr/>
        </p:nvSpPr>
        <p:spPr>
          <a:xfrm>
            <a:off x="0" y="6248400"/>
            <a:ext cx="8382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52628"/>
          <a:ext cx="9144000" cy="692527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53735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Elnevezés</a:t>
                      </a:r>
                      <a:endParaRPr lang="en-US" sz="2000" b="1" dirty="0"/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err="1"/>
                        <a:t>Legalitás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státusza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err="1"/>
                        <a:t>Természetesség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err="1"/>
                        <a:t>Fogyasztás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kern="1200" dirty="0"/>
                        <a:t>Függőség</a:t>
                      </a:r>
                      <a:endParaRPr lang="hu-H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kern="1200" dirty="0"/>
                        <a:t>Főbb veszélyek</a:t>
                      </a:r>
                      <a:endParaRPr lang="hu-H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</a:tr>
              <a:tr h="10442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>
                          <a:hlinkClick r:id="rId3" tooltip="Etanol"/>
                        </a:rPr>
                        <a:t>Alkohol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Legális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Természetes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Szájon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át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/>
                        <a:t>Fizikai függőség kialakulhat</a:t>
                      </a:r>
                      <a:endParaRPr lang="hu-H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Agysejtek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károsodása</a:t>
                      </a:r>
                      <a:r>
                        <a:rPr lang="en-US" sz="2000" kern="1200" dirty="0"/>
                        <a:t>, </a:t>
                      </a:r>
                      <a:r>
                        <a:rPr lang="en-US" sz="2000" kern="1200" dirty="0">
                          <a:hlinkClick r:id="rId4" tooltip="Delirium tremens"/>
                        </a:rPr>
                        <a:t>delirium tremens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</a:tr>
              <a:tr h="10442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>
                          <a:hlinkClick r:id="rId5" tooltip="Heroin"/>
                        </a:rPr>
                        <a:t>Heroin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Illegális minden formában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szintetikus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Intravénásan citromsavban oldva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 err="1"/>
                        <a:t>Fizikai függőség kialakulhat</a:t>
                      </a:r>
                      <a:endParaRPr lang="hu-HU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Tolerancia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kialakulása</a:t>
                      </a:r>
                      <a:r>
                        <a:rPr lang="en-US" sz="2000" kern="1200" dirty="0"/>
                        <a:t>, </a:t>
                      </a:r>
                      <a:r>
                        <a:rPr lang="en-US" sz="2000" kern="1200" dirty="0" err="1"/>
                        <a:t>végzetes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túladagolás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</a:tr>
              <a:tr h="10442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>
                          <a:hlinkClick r:id="rId6" tooltip="Morfium"/>
                        </a:rPr>
                        <a:t>Morfium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Csak gyógyászati célra legális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természetes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Intravénásan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 err="1"/>
                        <a:t>Fizikai függőség kialakulhat</a:t>
                      </a:r>
                      <a:endParaRPr lang="hu-HU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Enyhe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tolerancia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kialakulhat</a:t>
                      </a:r>
                      <a:r>
                        <a:rPr lang="en-US" sz="2000" kern="1200" dirty="0"/>
                        <a:t>, </a:t>
                      </a:r>
                      <a:r>
                        <a:rPr lang="en-US" sz="2000" kern="1200" dirty="0" err="1"/>
                        <a:t>túladagolás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</a:tr>
              <a:tr h="10442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>
                          <a:hlinkClick r:id="rId7" tooltip="Metadon"/>
                        </a:rPr>
                        <a:t>Metadon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Csak gyógyászati célra legális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szintetikus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Intravénásan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 err="1"/>
                        <a:t>Fizikai függőség kialakulhat</a:t>
                      </a:r>
                      <a:endParaRPr lang="hu-HU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Enyhe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tolerancia</a:t>
                      </a:r>
                      <a:r>
                        <a:rPr lang="en-US" sz="2000" kern="1200" dirty="0"/>
                        <a:t> </a:t>
                      </a:r>
                      <a:r>
                        <a:rPr lang="en-US" sz="2000" kern="1200" dirty="0" err="1"/>
                        <a:t>kialakulhat</a:t>
                      </a:r>
                      <a:r>
                        <a:rPr lang="en-US" sz="2000" kern="1200" dirty="0"/>
                        <a:t>, </a:t>
                      </a:r>
                      <a:r>
                        <a:rPr lang="en-US" sz="2000" kern="1200" dirty="0" err="1"/>
                        <a:t>túladagolás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</a:tr>
              <a:tr h="1044269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>
                          <a:hlinkClick r:id="rId8" tooltip="Nikotin"/>
                        </a:rPr>
                        <a:t>Nikotin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Legális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természetes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err="1"/>
                        <a:t>Dohányfüst, Nikotintapasz</a:t>
                      </a:r>
                      <a:endParaRPr lang="en-US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 err="1"/>
                        <a:t>Fizikai függőség kialakulhat</a:t>
                      </a:r>
                      <a:endParaRPr lang="hu-HU" sz="2000" b="1" kern="1200" dirty="0" err="1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/>
                        <a:t>Érszűkületet és szívpanaszokat okozhat</a:t>
                      </a:r>
                      <a:endParaRPr lang="hu-H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613" marR="36613" marT="18306" marB="18306" anchor="ctr"/>
                </a:tc>
              </a:tr>
            </a:tbl>
          </a:graphicData>
        </a:graphic>
      </p:graphicFrame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err="1" smtClean="0">
                <a:solidFill>
                  <a:srgbClr val="FF0000"/>
                </a:solidFill>
                <a:latin typeface="Arial Black" pitchFamily="34" charset="0"/>
              </a:rPr>
              <a:t>Keszit</a:t>
            </a:r>
            <a:r>
              <a:rPr lang="hu-HU" sz="4000" dirty="0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r>
              <a:rPr lang="en-US" sz="4000" dirty="0" err="1" smtClean="0">
                <a:solidFill>
                  <a:srgbClr val="FF0000"/>
                </a:solidFill>
                <a:latin typeface="Arial Black" pitchFamily="34" charset="0"/>
              </a:rPr>
              <a:t>tt</a:t>
            </a:r>
            <a:r>
              <a:rPr lang="hu-HU" sz="4000" dirty="0" smtClean="0">
                <a:solidFill>
                  <a:srgbClr val="FF0000"/>
                </a:solidFill>
                <a:latin typeface="Arial Black" pitchFamily="34" charset="0"/>
              </a:rPr>
              <a:t>é</a:t>
            </a:r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k:</a:t>
            </a:r>
            <a:r>
              <a:rPr lang="en-US" sz="6000" dirty="0" smtClean="0">
                <a:latin typeface="Arial Black" pitchFamily="34" charset="0"/>
              </a:rPr>
              <a:t> </a:t>
            </a:r>
          </a:p>
          <a:p>
            <a:r>
              <a:rPr lang="en-US" dirty="0" err="1" smtClean="0">
                <a:latin typeface="Arial Black" pitchFamily="34" charset="0"/>
              </a:rPr>
              <a:t>Budai</a:t>
            </a:r>
            <a:r>
              <a:rPr lang="en-US" dirty="0" smtClean="0">
                <a:latin typeface="Arial Black" pitchFamily="34" charset="0"/>
              </a:rPr>
              <a:t> Adina</a:t>
            </a:r>
          </a:p>
          <a:p>
            <a:r>
              <a:rPr lang="en-US" dirty="0" smtClean="0">
                <a:latin typeface="Arial Black" pitchFamily="34" charset="0"/>
              </a:rPr>
              <a:t>Dim</a:t>
            </a:r>
            <a:r>
              <a:rPr lang="hu-HU" dirty="0" smtClean="0">
                <a:latin typeface="Arial Black" pitchFamily="34" charset="0"/>
              </a:rPr>
              <a:t>é</a:t>
            </a:r>
            <a:r>
              <a:rPr lang="en-US" dirty="0" err="1" smtClean="0">
                <a:latin typeface="Arial Black" pitchFamily="34" charset="0"/>
              </a:rPr>
              <a:t>ny</a:t>
            </a:r>
            <a:r>
              <a:rPr lang="en-US" dirty="0" smtClean="0">
                <a:latin typeface="Arial Black" pitchFamily="34" charset="0"/>
              </a:rPr>
              <a:t> Leon</a:t>
            </a:r>
            <a:r>
              <a:rPr lang="hu-HU" dirty="0" smtClean="0">
                <a:latin typeface="Arial Black" pitchFamily="34" charset="0"/>
              </a:rPr>
              <a:t>ó</a:t>
            </a:r>
            <a:r>
              <a:rPr lang="en-US" dirty="0" err="1" smtClean="0">
                <a:latin typeface="Arial Black" pitchFamily="34" charset="0"/>
              </a:rPr>
              <a:t>ra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Buton acțiune: Înapoi sau Anteriorul 2">
            <a:hlinkClick r:id="" action="ppaction://hlinkshowjump?jump=previousslide" highlightClick="1"/>
          </p:cNvPr>
          <p:cNvSpPr/>
          <p:nvPr/>
        </p:nvSpPr>
        <p:spPr>
          <a:xfrm>
            <a:off x="304800" y="6248400"/>
            <a:ext cx="7620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" y="152400"/>
          <a:ext cx="88392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990600" y="6019800"/>
            <a:ext cx="990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Buton acțiune: Înapoi sau Anteriorul 3">
            <a:hlinkClick r:id="" action="ppaction://hlinkshowjump?jump=previousslide" highlightClick="1"/>
          </p:cNvPr>
          <p:cNvSpPr/>
          <p:nvPr/>
        </p:nvSpPr>
        <p:spPr>
          <a:xfrm>
            <a:off x="228600" y="6019800"/>
            <a:ext cx="7620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mof.impa.hu/tisztatalan/kep/legalis_drogok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3429000" cy="310528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364" name="Picture 4" descr="http://m.blog.hu/ke/kender/image/200903/marlbo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28600"/>
            <a:ext cx="3589131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366" name="Picture 6" descr="http://2.bp.blogspot.com/-jDXcGoX3zQo/Tb3o6nXPx0I/AAAAAAAAAAk/k4Kb6eFj4tk/s1600/fuggose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429000"/>
            <a:ext cx="4583457" cy="304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914400" y="6248400"/>
            <a:ext cx="9144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0" y="6248400"/>
            <a:ext cx="8382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295400"/>
            <a:ext cx="5638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/>
              <a:t>A </a:t>
            </a:r>
            <a:r>
              <a:rPr lang="hu-HU" b="1" dirty="0"/>
              <a:t>drog</a:t>
            </a:r>
            <a:r>
              <a:rPr lang="hu-HU" dirty="0"/>
              <a:t> természetes (főként növényi, ritkán állati) eredetű gyógyszeranyagot jelent. Az ipari méretű gyógyszergyártás és a szintetikus hatóanyagok XX. század eleji térnyeréséig ezek képezték a gyógyszerkincs nagy részét, és gyógyszeralapanyagot értettek alatta, melyek feldolgozásával a gyógyszerész manufakturális módszerekkel állította elő a gyógyszerkészítményt, habár időnként közvetlenül is értékesítették.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1600" y="533400"/>
            <a:ext cx="6019800" cy="434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A </a:t>
            </a:r>
            <a:r>
              <a:rPr lang="hu-H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drog</a:t>
            </a:r>
            <a:r>
              <a:rPr lang="hu-H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 természetes (főként növényi, ritkán állati) eredetű gyógyszeranyagot jelent. Az ipari méretű gyógyszergyártás és a szintetikus hatóanyagok XX. század eleji térnyeréséig ezek képezték a gyógyszerkincs nagy részét, és gyógyszeralapanyagot értettek alatta, melyek feldolgozásával a gyógyszerész manufakturális módszerekkel állította elő a gyógyszerkészítményt, habár időnként közvetlenül is értékesítették.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914400" y="6096000"/>
            <a:ext cx="990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Buton acțiune: Înapoi sau Anteriorul 6">
            <a:hlinkClick r:id="" action="ppaction://hlinkshowjump?jump=previousslide" highlightClick="1"/>
          </p:cNvPr>
          <p:cNvSpPr/>
          <p:nvPr/>
        </p:nvSpPr>
        <p:spPr>
          <a:xfrm>
            <a:off x="0" y="6096000"/>
            <a:ext cx="9144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81200" y="228600"/>
            <a:ext cx="4876800" cy="2286000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VESZ</a:t>
            </a:r>
            <a:r>
              <a:rPr lang="hu-H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É</a:t>
            </a:r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LYES!</a:t>
            </a:r>
            <a:endParaRPr lang="en-US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590800"/>
            <a:ext cx="5562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Arial Black" pitchFamily="34" charset="0"/>
              </a:rPr>
              <a:t>Egy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német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kutatás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szerint</a:t>
            </a:r>
            <a:r>
              <a:rPr lang="en-US" sz="2400" dirty="0">
                <a:latin typeface="Arial Black" pitchFamily="34" charset="0"/>
              </a:rPr>
              <a:t> a </a:t>
            </a:r>
            <a:r>
              <a:rPr lang="en-US" sz="2400" dirty="0" err="1">
                <a:latin typeface="Arial Black" pitchFamily="34" charset="0"/>
              </a:rPr>
              <a:t>drogok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az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emberi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agyban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tönkretehetik</a:t>
            </a:r>
            <a:r>
              <a:rPr lang="en-US" sz="2400" dirty="0">
                <a:latin typeface="Arial Black" pitchFamily="34" charset="0"/>
              </a:rPr>
              <a:t>, de </a:t>
            </a:r>
            <a:r>
              <a:rPr lang="en-US" sz="2400" dirty="0" err="1">
                <a:latin typeface="Arial Black" pitchFamily="34" charset="0"/>
              </a:rPr>
              <a:t>legalább</a:t>
            </a:r>
            <a:r>
              <a:rPr lang="en-US" sz="2400" dirty="0">
                <a:latin typeface="Arial Black" pitchFamily="34" charset="0"/>
              </a:rPr>
              <a:t> is </a:t>
            </a:r>
            <a:r>
              <a:rPr lang="en-US" sz="2400" dirty="0" err="1">
                <a:latin typeface="Arial Black" pitchFamily="34" charset="0"/>
              </a:rPr>
              <a:t>súlyosan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károsíthatják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az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összetett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ideg</a:t>
            </a:r>
            <a:r>
              <a:rPr lang="en-US" sz="2400" dirty="0">
                <a:latin typeface="Arial Black" pitchFamily="34" charset="0"/>
              </a:rPr>
              <a:t>- </a:t>
            </a:r>
            <a:r>
              <a:rPr lang="en-US" sz="2400" dirty="0" err="1">
                <a:latin typeface="Arial Black" pitchFamily="34" charset="0"/>
              </a:rPr>
              <a:t>és</a:t>
            </a:r>
            <a:r>
              <a:rPr lang="en-US" sz="2400" dirty="0">
                <a:latin typeface="Arial Black" pitchFamily="34" charset="0"/>
              </a:rPr>
              <a:t> </a:t>
            </a:r>
            <a:r>
              <a:rPr lang="en-US" sz="2400" dirty="0" err="1">
                <a:latin typeface="Arial Black" pitchFamily="34" charset="0"/>
              </a:rPr>
              <a:t>érhálózatokat</a:t>
            </a:r>
            <a:r>
              <a:rPr lang="en-US" sz="2400" dirty="0">
                <a:latin typeface="Arial Black" pitchFamily="34" charset="0"/>
              </a:rPr>
              <a:t>.</a:t>
            </a:r>
          </a:p>
        </p:txBody>
      </p:sp>
      <p:pic>
        <p:nvPicPr>
          <p:cNvPr id="18438" name="Picture 6" descr="http://1.bp.blogspot.com/-kD2tfqbFiwE/Tcas0ohPScI/AAAAAAAAADg/uOmyZAQxwwk/s1600/drog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438400"/>
            <a:ext cx="3352800" cy="3124200"/>
          </a:xfrm>
          <a:prstGeom prst="rect">
            <a:avLst/>
          </a:prstGeom>
          <a:noFill/>
        </p:spPr>
      </p:pic>
      <p:sp>
        <p:nvSpPr>
          <p:cNvPr id="5" name="Buton acțiune: Înainte sau Următorul 4">
            <a:hlinkClick r:id="" action="ppaction://hlinkshowjump?jump=nextslide" highlightClick="1"/>
          </p:cNvPr>
          <p:cNvSpPr/>
          <p:nvPr/>
        </p:nvSpPr>
        <p:spPr>
          <a:xfrm>
            <a:off x="990600" y="6019800"/>
            <a:ext cx="10668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Buton acțiune: Înapoi sau Anteriorul 8">
            <a:hlinkClick r:id="" action="ppaction://hlinkshowjump?jump=previousslide" highlightClick="1"/>
          </p:cNvPr>
          <p:cNvSpPr/>
          <p:nvPr/>
        </p:nvSpPr>
        <p:spPr>
          <a:xfrm>
            <a:off x="0" y="6019800"/>
            <a:ext cx="914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Rostocki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Egyetem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kutatói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több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mint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kétszáz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droghasználat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miatt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elhalálozott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15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és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45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év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közötti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személy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tetemét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vizsgálták</a:t>
            </a:r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meg.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2057400"/>
            <a:ext cx="4572000" cy="4495799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8100000" scaled="1"/>
            <a:tileRect/>
          </a:gradFill>
        </p:spPr>
        <p:txBody>
          <a:bodyPr wrap="square">
            <a:spAutoFit/>
          </a:bodyPr>
          <a:lstStyle/>
          <a:p>
            <a:r>
              <a:rPr lang="hu-H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Andreas Büttner orvoskutató szerint jelen kutatás világszerte az első, amely szisztematikusan vizsgálja a drogok miatt elhalálozottak agyát, és alátámasztja, hogy a kábítószer-fogyasztás hosszú távon az agy degenerációjához vezet. Eddig ilyen átfogó adatok csak állatkísérletekből származtak - olvasható a Die Welt című német lap honlapján.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1506" name="Picture 2" descr="http://worldsemotions.blog.neon.hu/files/dro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57200"/>
            <a:ext cx="37338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worldsemotions.blog.neon.hu/files/02-dro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1399" y="3124200"/>
            <a:ext cx="4352601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Buton acțiune: Înapoi sau Anteriorul 5">
            <a:hlinkClick r:id="" action="ppaction://hlinkshowjump?jump=previousslide" highlightClick="1"/>
          </p:cNvPr>
          <p:cNvSpPr/>
          <p:nvPr/>
        </p:nvSpPr>
        <p:spPr>
          <a:xfrm>
            <a:off x="228600" y="6477000"/>
            <a:ext cx="9144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Buton acțiune: Înainte sau Următorul 6">
            <a:hlinkClick r:id="" action="ppaction://hlinkshowjump?jump=nextslide" highlightClick="1"/>
          </p:cNvPr>
          <p:cNvSpPr/>
          <p:nvPr/>
        </p:nvSpPr>
        <p:spPr>
          <a:xfrm>
            <a:off x="1295400" y="6477000"/>
            <a:ext cx="9144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190500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A 16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éven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aluliak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csupán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6%-a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nem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fogyasztott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drogot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vagy</a:t>
            </a:r>
            <a:r>
              <a:rPr lang="en-US" sz="36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Arial Black" pitchFamily="34" charset="0"/>
              </a:rPr>
              <a:t>alkoholt</a:t>
            </a:r>
            <a:endParaRPr lang="en-US" sz="3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Buton acțiune: Înainte sau Următorul 2">
            <a:hlinkClick r:id="" action="ppaction://hlinkshowjump?jump=nextslide" highlightClick="1"/>
          </p:cNvPr>
          <p:cNvSpPr/>
          <p:nvPr/>
        </p:nvSpPr>
        <p:spPr>
          <a:xfrm>
            <a:off x="1143000" y="6248400"/>
            <a:ext cx="9906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Buton acțiune: Înapoi sau Anteriorul 3">
            <a:hlinkClick r:id="" action="ppaction://hlinkshowjump?jump=previousslide" highlightClick="1"/>
          </p:cNvPr>
          <p:cNvSpPr/>
          <p:nvPr/>
        </p:nvSpPr>
        <p:spPr>
          <a:xfrm>
            <a:off x="152400" y="6248400"/>
            <a:ext cx="8382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4572000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</a:t>
            </a:r>
            <a:r>
              <a:rPr lang="hu-HU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kokain</a:t>
            </a:r>
            <a:r>
              <a:rPr lang="hu-H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az egyik legdrágább kábítószer a világon, melyet a dél-amerikai kokacserje leveleiből vonnak ki. 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por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formájú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kokaint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orron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át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szippantják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fel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a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maradékot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általában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fogínybe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dörzsölik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vízben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oldva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injekcióval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is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beadják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vagy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savas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folyadékkal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keverve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nyelik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le.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Elszívhatóvá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is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akarták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tenni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kokaint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ezért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hetvenes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években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szintetizálták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(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ez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 crack)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így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apró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kavicsok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formájában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árulják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amit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cigarettába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tesznek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0" y="228600"/>
            <a:ext cx="4572000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hu-HU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 </a:t>
            </a:r>
            <a:r>
              <a:rPr lang="hu-HU" b="1" spc="100" dirty="0">
                <a:ln w="18000">
                  <a:solidFill>
                    <a:srgbClr val="FFFF00"/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meszkalin</a:t>
            </a:r>
            <a:r>
              <a:rPr lang="hu-HU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az egyik legrégebb ideje használt hallucinogén szer, mely számos kaktuszfélében megtalálható. Hatásait egy-két óra alatt fejti ki, mely akár 12 órán át is tarthat – az </a:t>
            </a:r>
            <a:r>
              <a:rPr lang="hu-HU" b="1" spc="100" dirty="0">
                <a:ln w="18000">
                  <a:solidFill>
                    <a:srgbClr val="FFFF00"/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LSD</a:t>
            </a:r>
            <a:r>
              <a:rPr lang="hu-HU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-hez hasonló hatások mellett erős vizuális élmények érik a használót, míg csökken az </a:t>
            </a:r>
            <a:r>
              <a:rPr lang="hu-H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akaraterő</a:t>
            </a:r>
            <a:r>
              <a:rPr lang="en-US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.</a:t>
            </a:r>
            <a:endParaRPr lang="en-US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22532" name="Picture 4" descr="http://t0.gstatic.com/images?q=tbn:ANd9GcRQzMCJd82oy6lffujIZwEzsyp0CzubVnpdUGaiJcj64WKgt-mjH4HZ58H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52800"/>
            <a:ext cx="3810000" cy="3272237"/>
          </a:xfrm>
          <a:prstGeom prst="rect">
            <a:avLst/>
          </a:prstGeom>
          <a:noFill/>
        </p:spPr>
      </p:pic>
      <p:pic>
        <p:nvPicPr>
          <p:cNvPr id="22534" name="Picture 6" descr="http://ilovetechno.hu/sites/all/files/images/cikkek/peyote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276600"/>
            <a:ext cx="4038600" cy="3352800"/>
          </a:xfrm>
          <a:prstGeom prst="rect">
            <a:avLst/>
          </a:prstGeom>
          <a:noFill/>
        </p:spPr>
      </p:pic>
      <p:sp>
        <p:nvSpPr>
          <p:cNvPr id="6" name="Buton acțiune: Înainte sau Următorul 5">
            <a:hlinkClick r:id="" action="ppaction://hlinkshowjump?jump=nextslide" highlightClick="1"/>
          </p:cNvPr>
          <p:cNvSpPr/>
          <p:nvPr/>
        </p:nvSpPr>
        <p:spPr>
          <a:xfrm>
            <a:off x="1295400" y="6248400"/>
            <a:ext cx="838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Buton acțiune: Înapoi sau Anteriorul 7">
            <a:hlinkClick r:id="" action="ppaction://hlinkshowjump?jump=previousslide" highlightClick="1"/>
          </p:cNvPr>
          <p:cNvSpPr/>
          <p:nvPr/>
        </p:nvSpPr>
        <p:spPr>
          <a:xfrm>
            <a:off x="381000" y="6248400"/>
            <a:ext cx="7620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advClick="0">
    <p:wedg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339</TotalTime>
  <Words>939</Words>
  <Application>Microsoft Office PowerPoint</Application>
  <PresentationFormat>Expunere pe ecran (4:3)</PresentationFormat>
  <Paragraphs>124</Paragraphs>
  <Slides>24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24</vt:i4>
      </vt:variant>
    </vt:vector>
  </HeadingPairs>
  <TitlesOfParts>
    <vt:vector size="25" baseType="lpstr">
      <vt:lpstr>Office Theme</vt:lpstr>
      <vt:lpstr>Drogok</vt:lpstr>
      <vt:lpstr>Diapozitivul 2</vt:lpstr>
      <vt:lpstr>Diapozitivul 3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Tiltott drogot valaha kiprobáló diákok aránya</vt:lpstr>
      <vt:lpstr>Diapozitivul 11</vt:lpstr>
      <vt:lpstr>Diapozitivul 12</vt:lpstr>
      <vt:lpstr>Népszerű gyilkosok</vt:lpstr>
      <vt:lpstr>Diapozitivul 14</vt:lpstr>
      <vt:lpstr>Hogyan jön létre a drog-élmény? </vt:lpstr>
      <vt:lpstr>Diapozitivul 16</vt:lpstr>
      <vt:lpstr>CIGARETTA</vt:lpstr>
      <vt:lpstr>ALKOHOLOK</vt:lpstr>
      <vt:lpstr>az utcán vásárolt illegális drogok soha nem tiszta hatóanyagot tartalmaznak, s a szer összetétele ismeretlen a használó számára. A legtöbb drog tartalmaz olyan higításra alkalmazott anyagokat, melyek egy része az egészséget közvetlenül, vagy közvetve veszélyezteti.  intravénás használat (injekció) =&gt; az esetleges szennyezőanyagok közvetlenül a vérkeringésbe kerülnek, fokozott veszélyt jelentve </vt:lpstr>
      <vt:lpstr>Felhívnánk a figyelmet a dohányzás (a passzív dohányzás is!), a drogok és a rendszeres alkoholfogyasztás okozta káros magzati hatásokra!</vt:lpstr>
      <vt:lpstr>Diapozitivul 21</vt:lpstr>
      <vt:lpstr>Modern drogok </vt:lpstr>
      <vt:lpstr>Diapozitivul 23</vt:lpstr>
      <vt:lpstr>Diapozitivul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REcordable</dc:creator>
  <cp:lastModifiedBy>user</cp:lastModifiedBy>
  <cp:revision>39</cp:revision>
  <dcterms:created xsi:type="dcterms:W3CDTF">2012-05-04T13:21:12Z</dcterms:created>
  <dcterms:modified xsi:type="dcterms:W3CDTF">2012-05-10T10:25:18Z</dcterms:modified>
</cp:coreProperties>
</file>