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80" r:id="rId24"/>
  </p:sldIdLst>
  <p:sldSz cx="9144000" cy="6858000" type="screen4x3"/>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Foaie_de_lucru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o-R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Foaie1!$B$1</c:f>
              <c:strCache>
                <c:ptCount val="1"/>
                <c:pt idx="0">
                  <c:v>Vânzări</c:v>
                </c:pt>
              </c:strCache>
            </c:strRef>
          </c:tx>
          <c:cat>
            <c:strRef>
              <c:f>Foaie1!$A$2:$A$5</c:f>
              <c:strCache>
                <c:ptCount val="4"/>
                <c:pt idx="0">
                  <c:v>Vámpírok</c:v>
                </c:pt>
                <c:pt idx="1">
                  <c:v>Vérfarkasok</c:v>
                </c:pt>
                <c:pt idx="2">
                  <c:v>Boszorkányok</c:v>
                </c:pt>
                <c:pt idx="3">
                  <c:v>Tündérek</c:v>
                </c:pt>
              </c:strCache>
            </c:strRef>
          </c:cat>
          <c:val>
            <c:numRef>
              <c:f>Foaie1!$B$2:$B$5</c:f>
              <c:numCache>
                <c:formatCode>General</c:formatCode>
                <c:ptCount val="4"/>
                <c:pt idx="0">
                  <c:v>8.2000000000000011</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txPr>
    <a:bodyPr/>
    <a:lstStyle/>
    <a:p>
      <a:pPr>
        <a:defRPr sz="1800"/>
      </a:pPr>
      <a:endParaRPr lang="ro-RO"/>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2">
        <a:schemeClr val="bg2"/>
      </p:bgRef>
    </p:bg>
    <p:spTree>
      <p:nvGrpSpPr>
        <p:cNvPr id="1" name=""/>
        <p:cNvGrpSpPr/>
        <p:nvPr/>
      </p:nvGrpSpPr>
      <p:grpSpPr>
        <a:xfrm>
          <a:off x="0" y="0"/>
          <a:ext cx="0" cy="0"/>
          <a:chOff x="0" y="0"/>
          <a:chExt cx="0" cy="0"/>
        </a:xfrm>
      </p:grpSpPr>
      <p:sp>
        <p:nvSpPr>
          <p:cNvPr id="9" name="Titlu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17" name="Subtitlu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30" name="Substituent dată 29"/>
          <p:cNvSpPr>
            <a:spLocks noGrp="1"/>
          </p:cNvSpPr>
          <p:nvPr>
            <p:ph type="dt" sz="half" idx="10"/>
          </p:nvPr>
        </p:nvSpPr>
        <p:spPr/>
        <p:txBody>
          <a:bodyPr/>
          <a:lstStyle/>
          <a:p>
            <a:fld id="{D5A85FED-6E17-49D1-8124-CB29F4481BF3}" type="datetimeFigureOut">
              <a:rPr lang="th-TH" smtClean="0"/>
              <a:pPr/>
              <a:t>17/05/55</a:t>
            </a:fld>
            <a:endParaRPr lang="th-TH"/>
          </a:p>
        </p:txBody>
      </p:sp>
      <p:sp>
        <p:nvSpPr>
          <p:cNvPr id="19" name="Substituent subsol 18"/>
          <p:cNvSpPr>
            <a:spLocks noGrp="1"/>
          </p:cNvSpPr>
          <p:nvPr>
            <p:ph type="ftr" sz="quarter" idx="11"/>
          </p:nvPr>
        </p:nvSpPr>
        <p:spPr/>
        <p:txBody>
          <a:bodyPr/>
          <a:lstStyle/>
          <a:p>
            <a:endParaRPr lang="th-TH"/>
          </a:p>
        </p:txBody>
      </p:sp>
      <p:sp>
        <p:nvSpPr>
          <p:cNvPr id="27" name="Substituent număr diapozitiv 26"/>
          <p:cNvSpPr>
            <a:spLocks noGrp="1"/>
          </p:cNvSpPr>
          <p:nvPr>
            <p:ph type="sldNum" sz="quarter" idx="12"/>
          </p:nvPr>
        </p:nvSpPr>
        <p:spPr/>
        <p:txBody>
          <a:bodyPr/>
          <a:lstStyle/>
          <a:p>
            <a:fld id="{C8F33F6C-7D65-4652-B764-6D24D88147A5}" type="slidenum">
              <a:rPr lang="th-TH" smtClean="0"/>
              <a:pPr/>
              <a:t>‹#›</a:t>
            </a:fld>
            <a:endParaRPr lang="th-TH"/>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5A85FED-6E17-49D1-8124-CB29F4481BF3}"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914401"/>
            <a:ext cx="2057400" cy="5211763"/>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914401"/>
            <a:ext cx="6019800" cy="5211763"/>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5A85FED-6E17-49D1-8124-CB29F4481BF3}"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D5A85FED-6E17-49D1-8124-CB29F4481BF3}"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bg>
      <p:bgRef idx="1002">
        <a:schemeClr val="bg2"/>
      </p:bgRef>
    </p:bg>
    <p:spTree>
      <p:nvGrpSpPr>
        <p:cNvPr id="1" name=""/>
        <p:cNvGrpSpPr/>
        <p:nvPr/>
      </p:nvGrpSpPr>
      <p:grpSpPr>
        <a:xfrm>
          <a:off x="0" y="0"/>
          <a:ext cx="0" cy="0"/>
          <a:chOff x="0" y="0"/>
          <a:chExt cx="0" cy="0"/>
        </a:xfrm>
      </p:grpSpPr>
      <p:sp>
        <p:nvSpPr>
          <p:cNvPr id="2" name="Titlu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fld id="{D5A85FED-6E17-49D1-8124-CB29F4481BF3}"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C8F33F6C-7D65-4652-B764-6D24D88147A5}" type="slidenum">
              <a:rPr lang="th-TH" smtClean="0"/>
              <a:pPr/>
              <a:t>‹#›</a:t>
            </a:fld>
            <a:endParaRPr lang="th-TH"/>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D5A85FED-6E17-49D1-8124-CB29F4481BF3}" type="datetimeFigureOut">
              <a:rPr lang="th-TH" smtClean="0"/>
              <a:pPr/>
              <a:t>17/05/55</a:t>
            </a:fld>
            <a:endParaRPr lang="th-TH"/>
          </a:p>
        </p:txBody>
      </p:sp>
      <p:sp>
        <p:nvSpPr>
          <p:cNvPr id="6" name="Substituent subsol 5"/>
          <p:cNvSpPr>
            <a:spLocks noGrp="1"/>
          </p:cNvSpPr>
          <p:nvPr>
            <p:ph type="ftr" sz="quarter" idx="11"/>
          </p:nvPr>
        </p:nvSpPr>
        <p:spPr/>
        <p:txBody>
          <a:bodyPr/>
          <a:lstStyle/>
          <a:p>
            <a:endParaRPr lang="th-TH"/>
          </a:p>
        </p:txBody>
      </p:sp>
      <p:sp>
        <p:nvSpPr>
          <p:cNvPr id="7" name="Substituent număr diapozitiv 6"/>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229600" cy="1143000"/>
          </a:xfrm>
        </p:spPr>
        <p:txBody>
          <a:bodyPr tIns="45720" anchor="b"/>
          <a:lstStyle>
            <a:lvl1pPr>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p:txBody>
          <a:bodyPr/>
          <a:lstStyle/>
          <a:p>
            <a:fld id="{D5A85FED-6E17-49D1-8124-CB29F4481BF3}" type="datetimeFigureOut">
              <a:rPr lang="th-TH" smtClean="0"/>
              <a:pPr/>
              <a:t>17/05/55</a:t>
            </a:fld>
            <a:endParaRPr lang="th-TH"/>
          </a:p>
        </p:txBody>
      </p:sp>
      <p:sp>
        <p:nvSpPr>
          <p:cNvPr id="8" name="Substituent subsol 7"/>
          <p:cNvSpPr>
            <a:spLocks noGrp="1"/>
          </p:cNvSpPr>
          <p:nvPr>
            <p:ph type="ftr" sz="quarter" idx="11"/>
          </p:nvPr>
        </p:nvSpPr>
        <p:spPr/>
        <p:txBody>
          <a:bodyPr/>
          <a:lstStyle/>
          <a:p>
            <a:endParaRPr lang="th-TH"/>
          </a:p>
        </p:txBody>
      </p:sp>
      <p:sp>
        <p:nvSpPr>
          <p:cNvPr id="9" name="Substituent număr diapozitiv 8"/>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D5A85FED-6E17-49D1-8124-CB29F4481BF3}" type="datetimeFigureOut">
              <a:rPr lang="th-TH" smtClean="0"/>
              <a:pPr/>
              <a:t>17/05/55</a:t>
            </a:fld>
            <a:endParaRPr lang="th-TH"/>
          </a:p>
        </p:txBody>
      </p:sp>
      <p:sp>
        <p:nvSpPr>
          <p:cNvPr id="4" name="Substituent subsol 3"/>
          <p:cNvSpPr>
            <a:spLocks noGrp="1"/>
          </p:cNvSpPr>
          <p:nvPr>
            <p:ph type="ftr" sz="quarter" idx="11"/>
          </p:nvPr>
        </p:nvSpPr>
        <p:spPr/>
        <p:txBody>
          <a:bodyPr/>
          <a:lstStyle/>
          <a:p>
            <a:endParaRPr lang="th-TH"/>
          </a:p>
        </p:txBody>
      </p:sp>
      <p:sp>
        <p:nvSpPr>
          <p:cNvPr id="5" name="Substituent număr diapozitiv 4"/>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D5A85FED-6E17-49D1-8124-CB29F4481BF3}" type="datetimeFigureOut">
              <a:rPr lang="th-TH" smtClean="0"/>
              <a:pPr/>
              <a:t>17/05/55</a:t>
            </a:fld>
            <a:endParaRPr lang="th-TH"/>
          </a:p>
        </p:txBody>
      </p:sp>
      <p:sp>
        <p:nvSpPr>
          <p:cNvPr id="3" name="Substituent subsol 2"/>
          <p:cNvSpPr>
            <a:spLocks noGrp="1"/>
          </p:cNvSpPr>
          <p:nvPr>
            <p:ph type="ftr" sz="quarter" idx="11"/>
          </p:nvPr>
        </p:nvSpPr>
        <p:spPr/>
        <p:txBody>
          <a:bodyPr/>
          <a:lstStyle/>
          <a:p>
            <a:endParaRPr lang="th-TH"/>
          </a:p>
        </p:txBody>
      </p:sp>
      <p:sp>
        <p:nvSpPr>
          <p:cNvPr id="4" name="Substituent număr diapozitiv 3"/>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fld id="{D5A85FED-6E17-49D1-8124-CB29F4481BF3}" type="datetimeFigureOut">
              <a:rPr lang="th-TH" smtClean="0"/>
              <a:pPr/>
              <a:t>17/05/55</a:t>
            </a:fld>
            <a:endParaRPr lang="th-TH"/>
          </a:p>
        </p:txBody>
      </p:sp>
      <p:sp>
        <p:nvSpPr>
          <p:cNvPr id="6" name="Substituent subsol 5"/>
          <p:cNvSpPr>
            <a:spLocks noGrp="1"/>
          </p:cNvSpPr>
          <p:nvPr>
            <p:ph type="ftr" sz="quarter" idx="11"/>
          </p:nvPr>
        </p:nvSpPr>
        <p:spPr/>
        <p:txBody>
          <a:bodyPr/>
          <a:lstStyle/>
          <a:p>
            <a:endParaRPr lang="th-TH"/>
          </a:p>
        </p:txBody>
      </p:sp>
      <p:sp>
        <p:nvSpPr>
          <p:cNvPr id="7" name="Substituent număr diapozitiv 6"/>
          <p:cNvSpPr>
            <a:spLocks noGrp="1"/>
          </p:cNvSpPr>
          <p:nvPr>
            <p:ph type="sldNum" sz="quarter" idx="12"/>
          </p:nvPr>
        </p:nvSpPr>
        <p:spPr/>
        <p:txBody>
          <a:bodyPr/>
          <a:lstStyle/>
          <a:p>
            <a:fld id="{C8F33F6C-7D65-4652-B764-6D24D88147A5}" type="slidenum">
              <a:rPr lang="th-TH" smtClean="0"/>
              <a:pPr/>
              <a:t>‹#›</a:t>
            </a:fld>
            <a:endParaRPr lang="th-TH"/>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9" name="Dreptunghi cu un colţ tăiat şi rotunjit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unghi drep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u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o-RO" smtClean="0"/>
              <a:t>Faceți clic pentru a edita stilul de titlu Coordonator</a:t>
            </a:r>
            <a:endParaRPr kumimoji="0" lang="en-US"/>
          </a:p>
        </p:txBody>
      </p:sp>
      <p:sp>
        <p:nvSpPr>
          <p:cNvPr id="4" name="Substituent text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fld id="{D5A85FED-6E17-49D1-8124-CB29F4481BF3}" type="datetimeFigureOut">
              <a:rPr lang="th-TH" smtClean="0"/>
              <a:pPr/>
              <a:t>17/05/55</a:t>
            </a:fld>
            <a:endParaRPr lang="th-TH"/>
          </a:p>
        </p:txBody>
      </p:sp>
      <p:sp>
        <p:nvSpPr>
          <p:cNvPr id="6" name="Substituent subsol 5"/>
          <p:cNvSpPr>
            <a:spLocks noGrp="1"/>
          </p:cNvSpPr>
          <p:nvPr>
            <p:ph type="ftr" sz="quarter" idx="11"/>
          </p:nvPr>
        </p:nvSpPr>
        <p:spPr/>
        <p:txBody>
          <a:bodyPr/>
          <a:lstStyle/>
          <a:p>
            <a:endParaRPr lang="th-TH"/>
          </a:p>
        </p:txBody>
      </p:sp>
      <p:sp>
        <p:nvSpPr>
          <p:cNvPr id="7" name="Substituent număr diapozitiv 6"/>
          <p:cNvSpPr>
            <a:spLocks noGrp="1"/>
          </p:cNvSpPr>
          <p:nvPr>
            <p:ph type="sldNum" sz="quarter" idx="12"/>
          </p:nvPr>
        </p:nvSpPr>
        <p:spPr>
          <a:xfrm>
            <a:off x="8077200" y="6356350"/>
            <a:ext cx="609600" cy="365125"/>
          </a:xfrm>
        </p:spPr>
        <p:txBody>
          <a:bodyPr/>
          <a:lstStyle/>
          <a:p>
            <a:fld id="{C8F33F6C-7D65-4652-B764-6D24D88147A5}" type="slidenum">
              <a:rPr lang="th-TH" smtClean="0"/>
              <a:pPr/>
              <a:t>‹#›</a:t>
            </a:fld>
            <a:endParaRPr lang="th-TH"/>
          </a:p>
        </p:txBody>
      </p:sp>
      <p:sp>
        <p:nvSpPr>
          <p:cNvPr id="3" name="Substituent i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o-RO" smtClean="0"/>
              <a:t>Faceți clic pe pictogramă pentru a adăuga o imagine</a:t>
            </a:r>
            <a:endParaRPr kumimoji="0" lang="en-US" dirty="0"/>
          </a:p>
        </p:txBody>
      </p:sp>
      <p:sp>
        <p:nvSpPr>
          <p:cNvPr id="10" name="Formă liberă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ă liberă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ă liberă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ă liberă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ubstituent titl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o-RO" smtClean="0"/>
              <a:t>Faceți clic pentru a edita stilul de titlu Coordonator</a:t>
            </a:r>
            <a:endParaRPr kumimoji="0" lang="en-US"/>
          </a:p>
        </p:txBody>
      </p:sp>
      <p:sp>
        <p:nvSpPr>
          <p:cNvPr id="30" name="Substituent text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0" name="Substituent dată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A85FED-6E17-49D1-8124-CB29F4481BF3}" type="datetimeFigureOut">
              <a:rPr lang="th-TH" smtClean="0"/>
              <a:pPr/>
              <a:t>17/05/55</a:t>
            </a:fld>
            <a:endParaRPr lang="th-TH"/>
          </a:p>
        </p:txBody>
      </p:sp>
      <p:sp>
        <p:nvSpPr>
          <p:cNvPr id="22" name="Substituent subsol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h-TH"/>
          </a:p>
        </p:txBody>
      </p:sp>
      <p:sp>
        <p:nvSpPr>
          <p:cNvPr id="18" name="Substituent număr diapozitiv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8F33F6C-7D65-4652-B764-6D24D88147A5}" type="slidenum">
              <a:rPr lang="th-TH" smtClean="0"/>
              <a:pPr/>
              <a:t>‹#›</a:t>
            </a:fld>
            <a:endParaRPr lang="th-TH"/>
          </a:p>
        </p:txBody>
      </p:sp>
      <p:grpSp>
        <p:nvGrpSpPr>
          <p:cNvPr id="2" name="Grupare 1"/>
          <p:cNvGrpSpPr/>
          <p:nvPr/>
        </p:nvGrpSpPr>
        <p:grpSpPr>
          <a:xfrm>
            <a:off x="-19017" y="202408"/>
            <a:ext cx="9180548" cy="649224"/>
            <a:chOff x="-19045" y="216550"/>
            <a:chExt cx="9180548" cy="649224"/>
          </a:xfrm>
        </p:grpSpPr>
        <p:sp>
          <p:nvSpPr>
            <p:cNvPr id="12" name="Formă liberă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ă liberă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med">
    <p:fade/>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hu.wikipedia.org/wiki/Var%C3%A1zsl%C3%B3" TargetMode="External"/><Relationship Id="rId2" Type="http://schemas.openxmlformats.org/officeDocument/2006/relationships/hyperlink" Target="http://hu.wikipedia.org/w/index.php?title=Boszork%C3%A1ny&amp;action=edit&amp;section=7" TargetMode="External"/><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17.xml.rels><?xml version="1.0" encoding="UTF-8" standalone="yes"?>
<Relationships xmlns="http://schemas.openxmlformats.org/package/2006/relationships"><Relationship Id="rId3" Type="http://schemas.openxmlformats.org/officeDocument/2006/relationships/hyperlink" Target="http://hu.wikipedia.org/wiki/Krisztus" TargetMode="External"/><Relationship Id="rId2" Type="http://schemas.openxmlformats.org/officeDocument/2006/relationships/hyperlink" Target="http://hu.wikipedia.org/w/index.php?title=Boszork%C3%A1ny&amp;action=edit&amp;section=11" TargetMode="Externa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hyperlink" Target="http://hu.wikipedia.org/wiki/L%C3%A9lek" TargetMode="External"/><Relationship Id="rId4" Type="http://schemas.openxmlformats.org/officeDocument/2006/relationships/hyperlink" Target="http://hu.wikipedia.org/wiki/Isten"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file:///C:\Documents%20and%20Settings\Edit\My%20Documents\JUHOSS%20BARNABASS%20ATTILAA\New%20Document%20Microsoft%20Office%20Word.docx" TargetMode="Externa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hyperlink" Target="http://hu.wikipedia.org/wiki/Kereszt%C3%A9nys%C3%A9g" TargetMode="External"/><Relationship Id="rId3" Type="http://schemas.openxmlformats.org/officeDocument/2006/relationships/hyperlink" Target="http://hu.wikipedia.org/wiki/Indi%C3%A1nok" TargetMode="External"/><Relationship Id="rId7" Type="http://schemas.openxmlformats.org/officeDocument/2006/relationships/hyperlink" Target="http://hu.wikipedia.org/wiki/Pellagra" TargetMode="External"/><Relationship Id="rId2" Type="http://schemas.openxmlformats.org/officeDocument/2006/relationships/hyperlink" Target="http://hu.wikipedia.org/wiki/D%C3%A9l-amerika" TargetMode="External"/><Relationship Id="rId1" Type="http://schemas.openxmlformats.org/officeDocument/2006/relationships/slideLayout" Target="../slideLayouts/slideLayout2.xml"/><Relationship Id="rId6" Type="http://schemas.openxmlformats.org/officeDocument/2006/relationships/hyperlink" Target="http://hu.wikipedia.org/w/index.php?title=Porf%C3%ADria&amp;action=edit&amp;redlink=1" TargetMode="External"/><Relationship Id="rId11" Type="http://schemas.openxmlformats.org/officeDocument/2006/relationships/image" Target="../media/image9.jpeg"/><Relationship Id="rId5" Type="http://schemas.openxmlformats.org/officeDocument/2006/relationships/hyperlink" Target="http://hu.wikipedia.org/wiki/Carl_Gustav_Jung" TargetMode="External"/><Relationship Id="rId10" Type="http://schemas.openxmlformats.org/officeDocument/2006/relationships/image" Target="../media/image8.jpeg"/><Relationship Id="rId4" Type="http://schemas.openxmlformats.org/officeDocument/2006/relationships/hyperlink" Target="http://hu.wikipedia.org/wiki/Szib%C3%A9ria" TargetMode="External"/><Relationship Id="rId9" Type="http://schemas.openxmlformats.org/officeDocument/2006/relationships/hyperlink" Target="http://hu.wikipedia.org/wiki/S%C3%A1t%C3%A1n"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hu.wikipedia.org/wiki/Kutya" TargetMode="External"/><Relationship Id="rId3" Type="http://schemas.openxmlformats.org/officeDocument/2006/relationships/hyperlink" Target="http://hu.wikipedia.org/wiki/%C3%81d%C3%A1m_%C3%A9s_%C3%89va" TargetMode="External"/><Relationship Id="rId7" Type="http://schemas.openxmlformats.org/officeDocument/2006/relationships/hyperlink" Target="http://hu.wikipedia.org/wiki/P%C3%B3kok" TargetMode="External"/><Relationship Id="rId12" Type="http://schemas.openxmlformats.org/officeDocument/2006/relationships/image" Target="../media/image11.jpeg"/><Relationship Id="rId2" Type="http://schemas.openxmlformats.org/officeDocument/2006/relationships/hyperlink" Target="http://hu.wikipedia.org/wiki/K%C3%A1in_(Biblia)" TargetMode="External"/><Relationship Id="rId1" Type="http://schemas.openxmlformats.org/officeDocument/2006/relationships/slideLayout" Target="../slideLayouts/slideLayout2.xml"/><Relationship Id="rId6" Type="http://schemas.openxmlformats.org/officeDocument/2006/relationships/hyperlink" Target="http://hu.wikipedia.org/wiki/V%C3%A1mp%C3%ADr" TargetMode="External"/><Relationship Id="rId11" Type="http://schemas.openxmlformats.org/officeDocument/2006/relationships/image" Target="../media/image10.jpeg"/><Relationship Id="rId5" Type="http://schemas.openxmlformats.org/officeDocument/2006/relationships/hyperlink" Target="http://hu.wikipedia.org/wiki/Isten" TargetMode="External"/><Relationship Id="rId10" Type="http://schemas.openxmlformats.org/officeDocument/2006/relationships/hyperlink" Target="http://hu.wikipedia.org/wiki/N%C3%B6v%C3%A9nyek" TargetMode="External"/><Relationship Id="rId4" Type="http://schemas.openxmlformats.org/officeDocument/2006/relationships/hyperlink" Target="http://hu.wikipedia.org/wiki/%C3%81bel_(Biblia)" TargetMode="External"/><Relationship Id="rId9" Type="http://schemas.openxmlformats.org/officeDocument/2006/relationships/hyperlink" Target="http://hu.wikipedia.org/wiki/D%C3%A9mo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hu.wikipedia.org/wiki/Drakula" TargetMode="External"/><Relationship Id="rId2" Type="http://schemas.openxmlformats.org/officeDocument/2006/relationships/hyperlink" Target="http://hu.wikipedia.org/wiki/Erd%C3%A9ly"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252536" y="1052736"/>
            <a:ext cx="8239944" cy="1686049"/>
          </a:xfrm>
        </p:spPr>
        <p:txBody>
          <a:bodyPr>
            <a:normAutofit fontScale="90000"/>
          </a:bodyPr>
          <a:lstStyle/>
          <a:p>
            <a:r>
              <a:rPr lang="en-US" sz="6700" dirty="0" err="1" smtClean="0">
                <a:solidFill>
                  <a:srgbClr val="FF0000"/>
                </a:solidFill>
              </a:rPr>
              <a:t>Misztikus</a:t>
            </a:r>
            <a:r>
              <a:rPr lang="en-US" sz="6700" dirty="0" smtClean="0">
                <a:solidFill>
                  <a:srgbClr val="FF0000"/>
                </a:solidFill>
              </a:rPr>
              <a:t> </a:t>
            </a:r>
            <a:r>
              <a:rPr lang="en-US" sz="6700" dirty="0" err="1" smtClean="0">
                <a:solidFill>
                  <a:srgbClr val="FF0000"/>
                </a:solidFill>
              </a:rPr>
              <a:t>Legendak</a:t>
            </a:r>
            <a:r>
              <a:rPr lang="en-US" dirty="0" smtClean="0"/>
              <a:t/>
            </a:r>
            <a:br>
              <a:rPr lang="en-US" dirty="0" smtClean="0"/>
            </a:br>
            <a:endParaRPr lang="th-TH" dirty="0"/>
          </a:p>
        </p:txBody>
      </p:sp>
      <p:sp>
        <p:nvSpPr>
          <p:cNvPr id="3" name="Subtitlu 2"/>
          <p:cNvSpPr>
            <a:spLocks noGrp="1"/>
          </p:cNvSpPr>
          <p:nvPr>
            <p:ph type="subTitle" idx="1"/>
          </p:nvPr>
        </p:nvSpPr>
        <p:spPr>
          <a:xfrm>
            <a:off x="179512" y="4077072"/>
            <a:ext cx="6264696" cy="1176536"/>
          </a:xfrm>
        </p:spPr>
        <p:txBody>
          <a:bodyPr>
            <a:normAutofit fontScale="47500" lnSpcReduction="20000"/>
          </a:bodyPr>
          <a:lstStyle/>
          <a:p>
            <a:endParaRPr lang="en-US" sz="17600" dirty="0" smtClean="0">
              <a:solidFill>
                <a:srgbClr val="FFFF00"/>
              </a:solidFill>
            </a:endParaRPr>
          </a:p>
          <a:p>
            <a:endParaRPr lang="en-US" sz="17600" dirty="0" smtClean="0">
              <a:solidFill>
                <a:srgbClr val="FFFF00"/>
              </a:solidFill>
            </a:endParaRPr>
          </a:p>
          <a:p>
            <a:endParaRPr lang="th-TH" sz="17600" dirty="0">
              <a:solidFill>
                <a:srgbClr val="FFFF00"/>
              </a:solidFill>
            </a:endParaRPr>
          </a:p>
        </p:txBody>
      </p:sp>
      <p:sp>
        <p:nvSpPr>
          <p:cNvPr id="4" name="Buton acțiune: Înainte sau Următorul 3">
            <a:hlinkClick r:id="" action="ppaction://hlinkshowjump?jump=nextslide" highlightClick="1"/>
          </p:cNvPr>
          <p:cNvSpPr/>
          <p:nvPr/>
        </p:nvSpPr>
        <p:spPr>
          <a:xfrm>
            <a:off x="323528" y="5517232"/>
            <a:ext cx="648072" cy="57606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graphicFrame>
        <p:nvGraphicFramePr>
          <p:cNvPr id="5" name="Tabel 4"/>
          <p:cNvGraphicFramePr>
            <a:graphicFrameLocks noGrp="1"/>
          </p:cNvGraphicFramePr>
          <p:nvPr/>
        </p:nvGraphicFramePr>
        <p:xfrm>
          <a:off x="1403648" y="2204864"/>
          <a:ext cx="6000328" cy="3752325"/>
        </p:xfrm>
        <a:graphic>
          <a:graphicData uri="http://schemas.openxmlformats.org/drawingml/2006/table">
            <a:tbl>
              <a:tblPr firstRow="1" bandRow="1">
                <a:tableStyleId>{5C22544A-7EE6-4342-B048-85BDC9FD1C3A}</a:tableStyleId>
              </a:tblPr>
              <a:tblGrid>
                <a:gridCol w="6000328"/>
              </a:tblGrid>
              <a:tr h="48306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dirty="0" err="1" smtClean="0">
                          <a:solidFill>
                            <a:srgbClr val="FF0000"/>
                          </a:solidFill>
                        </a:rPr>
                        <a:t>Vampirok</a:t>
                      </a:r>
                      <a:endParaRPr lang="en-US" sz="2800" dirty="0" smtClean="0">
                        <a:solidFill>
                          <a:srgbClr val="FF0000"/>
                        </a:solidFill>
                      </a:endParaRPr>
                    </a:p>
                    <a:p>
                      <a:pPr>
                        <a:buFont typeface="Arial" pitchFamily="34" charset="0"/>
                        <a:buChar char="•"/>
                      </a:pPr>
                      <a:endParaRPr lang="th-TH" dirty="0">
                        <a:solidFill>
                          <a:srgbClr val="FF0000"/>
                        </a:solidFill>
                      </a:endParaRPr>
                    </a:p>
                  </a:txBody>
                  <a:tcPr/>
                </a:tc>
              </a:tr>
              <a:tr h="48306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dirty="0" err="1" smtClean="0">
                          <a:solidFill>
                            <a:schemeClr val="bg2">
                              <a:lumMod val="60000"/>
                              <a:lumOff val="40000"/>
                            </a:schemeClr>
                          </a:solidFill>
                        </a:rPr>
                        <a:t>Verfarkasok</a:t>
                      </a:r>
                      <a:endParaRPr lang="en-US" sz="2800" dirty="0" smtClean="0">
                        <a:solidFill>
                          <a:schemeClr val="bg2">
                            <a:lumMod val="60000"/>
                            <a:lumOff val="40000"/>
                          </a:schemeClr>
                        </a:solidFill>
                      </a:endParaRPr>
                    </a:p>
                    <a:p>
                      <a:pPr>
                        <a:buFont typeface="Arial" pitchFamily="34" charset="0"/>
                        <a:buChar char="•"/>
                      </a:pPr>
                      <a:endParaRPr lang="th-TH" dirty="0">
                        <a:solidFill>
                          <a:srgbClr val="FF0000"/>
                        </a:solidFill>
                      </a:endParaRPr>
                    </a:p>
                  </a:txBody>
                  <a:tcPr/>
                </a:tc>
              </a:tr>
              <a:tr h="483068">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dirty="0" err="1" smtClean="0">
                          <a:solidFill>
                            <a:srgbClr val="00B050"/>
                          </a:solidFill>
                        </a:rPr>
                        <a:t>Boszorkanyok</a:t>
                      </a:r>
                      <a:endParaRPr lang="en-US" sz="2800" dirty="0" smtClean="0">
                        <a:solidFill>
                          <a:srgbClr val="00B050"/>
                        </a:solidFill>
                      </a:endParaRPr>
                    </a:p>
                    <a:p>
                      <a:pPr>
                        <a:buFont typeface="Arial" pitchFamily="34" charset="0"/>
                        <a:buChar char="•"/>
                      </a:pPr>
                      <a:endParaRPr lang="th-TH" dirty="0">
                        <a:solidFill>
                          <a:srgbClr val="FF0000"/>
                        </a:solidFill>
                      </a:endParaRPr>
                    </a:p>
                  </a:txBody>
                  <a:tcPr/>
                </a:tc>
              </a:tr>
              <a:tr h="1374885">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800" dirty="0" err="1" smtClean="0">
                          <a:solidFill>
                            <a:srgbClr val="FF0000"/>
                          </a:solidFill>
                        </a:rPr>
                        <a:t>T</a:t>
                      </a:r>
                      <a:r>
                        <a:rPr lang="en-US" sz="2800" dirty="0" err="1" smtClean="0">
                          <a:solidFill>
                            <a:srgbClr val="7030A0"/>
                          </a:solidFill>
                        </a:rPr>
                        <a:t>underek</a:t>
                      </a:r>
                      <a:endParaRPr lang="th-TH" sz="2800" dirty="0" smtClean="0">
                        <a:solidFill>
                          <a:srgbClr val="7030A0"/>
                        </a:solidFill>
                      </a:endParaRPr>
                    </a:p>
                    <a:p>
                      <a:pPr>
                        <a:buFont typeface="Arial" pitchFamily="34" charset="0"/>
                        <a:buChar char="•"/>
                      </a:pPr>
                      <a:endParaRPr lang="en-US" sz="2800" dirty="0" smtClean="0">
                        <a:solidFill>
                          <a:srgbClr val="FF0000"/>
                        </a:solidFill>
                      </a:endParaRPr>
                    </a:p>
                    <a:p>
                      <a:pPr>
                        <a:buFont typeface="Arial" pitchFamily="34" charset="0"/>
                        <a:buChar char="•"/>
                      </a:pPr>
                      <a:endParaRPr lang="th-TH" dirty="0">
                        <a:solidFill>
                          <a:srgbClr val="FF0000"/>
                        </a:solidFill>
                      </a:endParaRPr>
                    </a:p>
                  </a:txBody>
                  <a:tcPr/>
                </a:tc>
              </a:tr>
            </a:tbl>
          </a:graphicData>
        </a:graphic>
      </p:graphicFrame>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endParaRPr lang="th-TH"/>
          </a:p>
        </p:txBody>
      </p:sp>
      <p:pic>
        <p:nvPicPr>
          <p:cNvPr id="10242" name="Picture 2" descr="C:\Documents and Settings\Edit\Desktop\bloodrage_falka (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endParaRPr lang="th-TH"/>
          </a:p>
        </p:txBody>
      </p:sp>
      <p:pic>
        <p:nvPicPr>
          <p:cNvPr id="11266" name="Picture 2" descr="C:\Documents and Settings\Edit\Desktop\66530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hu-HU" dirty="0" smtClean="0"/>
              <a:t>                 Boszorkanyok</a:t>
            </a:r>
            <a:endParaRPr lang="th-TH" dirty="0"/>
          </a:p>
        </p:txBody>
      </p:sp>
      <p:sp>
        <p:nvSpPr>
          <p:cNvPr id="3" name="Substituent conținut 2"/>
          <p:cNvSpPr>
            <a:spLocks noGrp="1"/>
          </p:cNvSpPr>
          <p:nvPr>
            <p:ph idx="1"/>
          </p:nvPr>
        </p:nvSpPr>
        <p:spPr/>
        <p:txBody>
          <a:bodyPr>
            <a:normAutofit/>
          </a:bodyPr>
          <a:lstStyle/>
          <a:p>
            <a:endParaRPr lang="th-TH" dirty="0"/>
          </a:p>
        </p:txBody>
      </p:sp>
      <p:pic>
        <p:nvPicPr>
          <p:cNvPr id="12290" name="Picture 2" descr="C:\Documents and Settings\Edit\Desktop\boszorkanyok_.gif"/>
          <p:cNvPicPr>
            <a:picLocks noChangeAspect="1" noChangeArrowheads="1"/>
          </p:cNvPicPr>
          <p:nvPr/>
        </p:nvPicPr>
        <p:blipFill>
          <a:blip r:embed="rId2" cstate="print"/>
          <a:srcRect/>
          <a:stretch>
            <a:fillRect/>
          </a:stretch>
        </p:blipFill>
        <p:spPr bwMode="auto">
          <a:xfrm>
            <a:off x="251520" y="2060848"/>
            <a:ext cx="4486275" cy="4191000"/>
          </a:xfrm>
          <a:prstGeom prst="rect">
            <a:avLst/>
          </a:prstGeom>
          <a:noFill/>
        </p:spPr>
      </p:pic>
      <p:pic>
        <p:nvPicPr>
          <p:cNvPr id="12291" name="Picture 3" descr="C:\Documents and Settings\Edit\Desktop\boszorkanyok_4-001_905569_26398.gif"/>
          <p:cNvPicPr>
            <a:picLocks noChangeAspect="1" noChangeArrowheads="1"/>
          </p:cNvPicPr>
          <p:nvPr/>
        </p:nvPicPr>
        <p:blipFill>
          <a:blip r:embed="rId3" cstate="print"/>
          <a:srcRect/>
          <a:stretch>
            <a:fillRect/>
          </a:stretch>
        </p:blipFill>
        <p:spPr bwMode="auto">
          <a:xfrm>
            <a:off x="4768633" y="1844824"/>
            <a:ext cx="4375367" cy="4464496"/>
          </a:xfrm>
          <a:prstGeom prst="rect">
            <a:avLst/>
          </a:prstGeom>
          <a:noFill/>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hu-HU" b="1" dirty="0" smtClean="0"/>
              <a:t>             A néphit szerint</a:t>
            </a:r>
            <a:endParaRPr lang="th-TH" dirty="0"/>
          </a:p>
        </p:txBody>
      </p:sp>
      <p:sp>
        <p:nvSpPr>
          <p:cNvPr id="3" name="Substituent conținut 2"/>
          <p:cNvSpPr>
            <a:spLocks noGrp="1"/>
          </p:cNvSpPr>
          <p:nvPr>
            <p:ph idx="1"/>
          </p:nvPr>
        </p:nvSpPr>
        <p:spPr/>
        <p:txBody>
          <a:bodyPr>
            <a:normAutofit lnSpcReduction="10000"/>
          </a:bodyPr>
          <a:lstStyle/>
          <a:p>
            <a:r>
              <a:rPr lang="hu-HU" b="1" dirty="0" smtClean="0"/>
              <a:t/>
            </a:r>
            <a:br>
              <a:rPr lang="hu-HU" b="1" dirty="0" smtClean="0"/>
            </a:br>
            <a:r>
              <a:rPr lang="hu-HU" dirty="0" smtClean="0"/>
              <a:t>A boszorkány vagy boszorka olyan nő vagy férfi, aki természetfeletti, sőt démoni képességekkel rendelkezik, és rosszat, betegséget, pusztulást hoz. Az ártó lényekben való hit egyidős az emberiséggel. Európában a kereszténység elterjedésével a boszorkányt a Sátán szolgálójának tartották. Ez a babona a 16-17. századra szörnyűséges boszorkányüldözésekké fajult, amikor tömegével küldtek máglyára ártó boszorkánynak hitt fiatal és idős nőket.</a:t>
            </a:r>
            <a:endParaRPr lang="th-TH" dirty="0"/>
          </a:p>
        </p:txBody>
      </p:sp>
      <p:pic>
        <p:nvPicPr>
          <p:cNvPr id="4100" name="Picture 4" descr="C:\Documents and Settings\Edit\Desktop\a-mini-jegkorszak-tenyleg-a-boszorkanyok-okoztak-18923.jpg"/>
          <p:cNvPicPr>
            <a:picLocks noChangeAspect="1" noChangeArrowheads="1"/>
          </p:cNvPicPr>
          <p:nvPr/>
        </p:nvPicPr>
        <p:blipFill>
          <a:blip r:embed="rId2" cstate="print"/>
          <a:srcRect/>
          <a:stretch>
            <a:fillRect/>
          </a:stretch>
        </p:blipFill>
        <p:spPr bwMode="auto">
          <a:xfrm>
            <a:off x="0" y="0"/>
            <a:ext cx="2286001" cy="2286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endParaRPr lang="th-TH" dirty="0"/>
          </a:p>
        </p:txBody>
      </p:sp>
      <p:pic>
        <p:nvPicPr>
          <p:cNvPr id="14338" name="Picture 2" descr="C:\Documents and Settings\Edit\Desktop\boszorkanyok_a_hiedelem_alapjai_2_436683_67664.gif"/>
          <p:cNvPicPr>
            <a:picLocks noChangeAspect="1" noChangeArrowheads="1" noCrop="1"/>
          </p:cNvPicPr>
          <p:nvPr/>
        </p:nvPicPr>
        <p:blipFill>
          <a:blip r:embed="rId2" cstate="print"/>
          <a:srcRect/>
          <a:stretch>
            <a:fillRect/>
          </a:stretch>
        </p:blipFill>
        <p:spPr bwMode="auto">
          <a:xfrm>
            <a:off x="1475656" y="260648"/>
            <a:ext cx="6230466" cy="6355075"/>
          </a:xfrm>
          <a:prstGeom prst="rect">
            <a:avLst/>
          </a:prstGeom>
          <a:noFill/>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endParaRPr lang="th-TH"/>
          </a:p>
        </p:txBody>
      </p:sp>
      <p:pic>
        <p:nvPicPr>
          <p:cNvPr id="1026" name="Picture 2" descr="C:\Documents and Settings\Edit\Desktop\boszo.jpg"/>
          <p:cNvPicPr>
            <a:picLocks noChangeAspect="1" noChangeArrowheads="1"/>
          </p:cNvPicPr>
          <p:nvPr/>
        </p:nvPicPr>
        <p:blipFill>
          <a:blip r:embed="rId2" cstate="print"/>
          <a:srcRect/>
          <a:stretch>
            <a:fillRect/>
          </a:stretch>
        </p:blipFill>
        <p:spPr bwMode="auto">
          <a:xfrm>
            <a:off x="0" y="0"/>
            <a:ext cx="3535041" cy="6858000"/>
          </a:xfrm>
          <a:prstGeom prst="rect">
            <a:avLst/>
          </a:prstGeom>
          <a:noFill/>
        </p:spPr>
      </p:pic>
      <p:pic>
        <p:nvPicPr>
          <p:cNvPr id="1027" name="Picture 3" descr="C:\Documents and Settings\Edit\Desktop\tn_aid11833_20110202020548_941.jpeg"/>
          <p:cNvPicPr>
            <a:picLocks noChangeAspect="1" noChangeArrowheads="1"/>
          </p:cNvPicPr>
          <p:nvPr/>
        </p:nvPicPr>
        <p:blipFill>
          <a:blip r:embed="rId3" cstate="print"/>
          <a:srcRect/>
          <a:stretch>
            <a:fillRect/>
          </a:stretch>
        </p:blipFill>
        <p:spPr bwMode="auto">
          <a:xfrm>
            <a:off x="3491880" y="0"/>
            <a:ext cx="5652120" cy="6858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p:txBody>
          <a:bodyPr>
            <a:normAutofit/>
          </a:bodyPr>
          <a:lstStyle/>
          <a:p>
            <a:r>
              <a:rPr lang="hu-HU" b="1" dirty="0" smtClean="0"/>
              <a:t>Varázsló </a:t>
            </a:r>
            <a:r>
              <a:rPr lang="hu-HU" dirty="0" smtClean="0"/>
              <a:t>[</a:t>
            </a:r>
            <a:r>
              <a:rPr lang="hu-HU" dirty="0" smtClean="0">
                <a:hlinkClick r:id="rId2" tooltip="Szakasz szerkesztése: Varázsló"/>
              </a:rPr>
              <a:t>szerkesztés</a:t>
            </a:r>
            <a:r>
              <a:rPr lang="hu-HU" dirty="0" smtClean="0"/>
              <a:t>]</a:t>
            </a:r>
            <a:endParaRPr lang="hu-HU" b="1" dirty="0" smtClean="0"/>
          </a:p>
          <a:p>
            <a:r>
              <a:rPr lang="hu-HU" dirty="0" smtClean="0"/>
              <a:t>A boszorkányokat nevezték még </a:t>
            </a:r>
            <a:r>
              <a:rPr lang="hu-HU" i="1" dirty="0" smtClean="0"/>
              <a:t>varázslónak, embervesztőnek</a:t>
            </a:r>
            <a:r>
              <a:rPr lang="hu-HU" dirty="0" smtClean="0"/>
              <a:t> és </a:t>
            </a:r>
            <a:r>
              <a:rPr lang="hu-HU" i="1" dirty="0" smtClean="0"/>
              <a:t>ördöngösnek</a:t>
            </a:r>
            <a:r>
              <a:rPr lang="hu-HU" dirty="0" smtClean="0"/>
              <a:t>. A </a:t>
            </a:r>
            <a:r>
              <a:rPr lang="hu-HU" b="1" dirty="0" smtClean="0"/>
              <a:t>varázs</a:t>
            </a:r>
            <a:r>
              <a:rPr lang="hu-HU" dirty="0" smtClean="0"/>
              <a:t> szó viszont a szláv </a:t>
            </a:r>
            <a:r>
              <a:rPr lang="hu-HU" i="1" dirty="0" smtClean="0"/>
              <a:t>vražtli</a:t>
            </a:r>
            <a:r>
              <a:rPr lang="hu-HU" dirty="0" smtClean="0"/>
              <a:t>-ból ered amihez az árt, megigéz, jósol jelentések kapcsolódnak. Értelemszerű, hogy az átvett jövevényszavak valamit megőriztek eredeti jelentéseikből, hiszen a magyar </a:t>
            </a:r>
            <a:r>
              <a:rPr lang="hu-HU" dirty="0" smtClean="0">
                <a:hlinkClick r:id="rId3" tooltip="Varázsló"/>
              </a:rPr>
              <a:t>varázsló</a:t>
            </a:r>
            <a:r>
              <a:rPr lang="hu-HU" dirty="0" smtClean="0"/>
              <a:t> tevékenységéhez ezek a fogalmak kapcsolódnak.</a:t>
            </a:r>
          </a:p>
          <a:p>
            <a:endParaRPr lang="th-TH" dirty="0"/>
          </a:p>
        </p:txBody>
      </p:sp>
      <p:pic>
        <p:nvPicPr>
          <p:cNvPr id="3075" name="Picture 3" descr="C:\Documents and Settings\Edit\Desktop\boszorkanyok_ustben_kavargatnak03.gif"/>
          <p:cNvPicPr>
            <a:picLocks noChangeAspect="1" noChangeArrowheads="1"/>
          </p:cNvPicPr>
          <p:nvPr/>
        </p:nvPicPr>
        <p:blipFill>
          <a:blip r:embed="rId4" cstate="print"/>
          <a:srcRect/>
          <a:stretch>
            <a:fillRect/>
          </a:stretch>
        </p:blipFill>
        <p:spPr bwMode="auto">
          <a:xfrm>
            <a:off x="2195736" y="0"/>
            <a:ext cx="4281264" cy="2393504"/>
          </a:xfrm>
          <a:prstGeom prst="rect">
            <a:avLst/>
          </a:prstGeom>
          <a:noFill/>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normAutofit fontScale="92500" lnSpcReduction="20000"/>
          </a:bodyPr>
          <a:lstStyle/>
          <a:p>
            <a:r>
              <a:rPr lang="hu-HU" b="1" dirty="0" smtClean="0"/>
              <a:t>Az igézés </a:t>
            </a:r>
            <a:r>
              <a:rPr lang="hu-HU" dirty="0" smtClean="0"/>
              <a:t>[</a:t>
            </a:r>
            <a:r>
              <a:rPr lang="hu-HU" dirty="0" smtClean="0">
                <a:hlinkClick r:id="rId2" tooltip="Szakasz szerkesztése: Az igézés"/>
              </a:rPr>
              <a:t>szerkesztés</a:t>
            </a:r>
            <a:r>
              <a:rPr lang="hu-HU" dirty="0" smtClean="0"/>
              <a:t>]</a:t>
            </a:r>
            <a:endParaRPr lang="hu-HU" b="1" dirty="0" smtClean="0"/>
          </a:p>
          <a:p>
            <a:r>
              <a:rPr lang="hu-HU" dirty="0" smtClean="0"/>
              <a:t>A boszorkányos rontásra használt egyik leggyakoribb kifejezés az </a:t>
            </a:r>
            <a:r>
              <a:rPr lang="hu-HU" b="1" dirty="0" smtClean="0"/>
              <a:t>igézés</a:t>
            </a:r>
            <a:r>
              <a:rPr lang="hu-HU" dirty="0" smtClean="0"/>
              <a:t> volt. Ez az ige a </a:t>
            </a:r>
            <a:r>
              <a:rPr lang="hu-HU" dirty="0" smtClean="0">
                <a:hlinkClick r:id="rId3" tooltip="Krisztus"/>
              </a:rPr>
              <a:t>krisztusi</a:t>
            </a:r>
            <a:r>
              <a:rPr lang="hu-HU" dirty="0" smtClean="0"/>
              <a:t> ige ördögi ellentéte mellyel az egyszerű népnek ártani lehet. Az igével, azaz szóval járó hatalom azonban ősibb mint a kereszténység, nemcsoda, hogy </a:t>
            </a:r>
            <a:r>
              <a:rPr lang="hu-HU" dirty="0" smtClean="0">
                <a:hlinkClick r:id="rId4" tooltip="Isten"/>
              </a:rPr>
              <a:t>Isten</a:t>
            </a:r>
            <a:r>
              <a:rPr lang="hu-HU" dirty="0" smtClean="0"/>
              <a:t> szóval teremtette a világot és az ősi népeknél a kimondott szónak hihetetlen jelentőséget tulajdonítottak. A szó a </a:t>
            </a:r>
            <a:r>
              <a:rPr lang="hu-HU" dirty="0" smtClean="0">
                <a:hlinkClick r:id="rId5" tooltip="Lélek"/>
              </a:rPr>
              <a:t>lélekből</a:t>
            </a:r>
            <a:r>
              <a:rPr lang="hu-HU" dirty="0" smtClean="0"/>
              <a:t> ered és annak ereje van. Épp ezért nem véletlenül beszélünk igéző szempárról, hiszen a szem a lélek tükre és a boszorkányok egyik legveszélyesebb fegyverének éppen rossz, rontó szemüket tartották. Több boszorkányperes forrásból tudjuk, hogy a boszorkánysággal megvádoltnak hátat kellett fordítania a bíróságnak nehogy szemmel verje őket</a:t>
            </a:r>
          </a:p>
          <a:p>
            <a:endParaRPr lang="th-TH" dirty="0"/>
          </a:p>
        </p:txBody>
      </p:sp>
      <p:pic>
        <p:nvPicPr>
          <p:cNvPr id="2050" name="Picture 2" descr="C:\Documents and Settings\Edit\Desktop\boszi_pokhaloban_n.jpg"/>
          <p:cNvPicPr>
            <a:picLocks noChangeAspect="1" noChangeArrowheads="1"/>
          </p:cNvPicPr>
          <p:nvPr/>
        </p:nvPicPr>
        <p:blipFill>
          <a:blip r:embed="rId6" cstate="print"/>
          <a:srcRect/>
          <a:stretch>
            <a:fillRect/>
          </a:stretch>
        </p:blipFill>
        <p:spPr bwMode="auto">
          <a:xfrm>
            <a:off x="2123728" y="0"/>
            <a:ext cx="4824536" cy="2348880"/>
          </a:xfrm>
          <a:prstGeom prst="rect">
            <a:avLst/>
          </a:prstGeom>
          <a:noFill/>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39552" y="692696"/>
            <a:ext cx="8229600" cy="1143000"/>
          </a:xfrm>
        </p:spPr>
        <p:txBody>
          <a:bodyPr/>
          <a:lstStyle/>
          <a:p>
            <a:r>
              <a:rPr lang="en-US" dirty="0" smtClean="0"/>
              <a:t>                 </a:t>
            </a:r>
            <a:r>
              <a:rPr lang="en-US" dirty="0" err="1" smtClean="0">
                <a:solidFill>
                  <a:srgbClr val="FF0000"/>
                </a:solidFill>
              </a:rPr>
              <a:t>Tunderek</a:t>
            </a:r>
            <a:endParaRPr lang="th-TH" dirty="0">
              <a:solidFill>
                <a:srgbClr val="FF0000"/>
              </a:solidFill>
            </a:endParaRPr>
          </a:p>
        </p:txBody>
      </p:sp>
      <p:sp>
        <p:nvSpPr>
          <p:cNvPr id="3" name="Substituent conținut 2"/>
          <p:cNvSpPr>
            <a:spLocks noGrp="1"/>
          </p:cNvSpPr>
          <p:nvPr>
            <p:ph idx="1"/>
          </p:nvPr>
        </p:nvSpPr>
        <p:spPr/>
        <p:txBody>
          <a:bodyPr>
            <a:normAutofit fontScale="77500" lnSpcReduction="20000"/>
          </a:bodyPr>
          <a:lstStyle/>
          <a:p>
            <a:r>
              <a:rPr lang="hu-HU" b="1" dirty="0" smtClean="0"/>
              <a:t>Szerepük, helyük, származásuk a különböző mitológiákban </a:t>
            </a:r>
          </a:p>
          <a:p>
            <a:r>
              <a:rPr lang="hu-HU" dirty="0" smtClean="0"/>
              <a:t>A tündérek, mint csodás mitológiai és mesei alakok igen népes családfát és szerteágazó történetet tudhatnak magukénak. Maga az alak szinte minden népnél megtalálható valamilyen formában. Az indiai népektől az irániakon át a kínaiakig egyaránt előfordulnak a hiedelemvilágokban olyan varázslatos lények, melyek ártó vagy jó szándékúak, és a létezés egy magasabb, vagy legalábbis embertől különálló részén foglalnak helyet, ugyanakkor az isteni szférát még nem érik el. Az európai folklórban betöltött helyük és megformálásuk korszakonként változó, de népenként, ha nem is egyforma, azért legalábbis hasonló. Ennek oka elsősorban történelmi, a görög kultúra rómaiba történő átszivárgásának, a római birodalom terjeszkedésének, majd a középkori keresztény egyház egységesítő törekvéseinek, valamint a reneszánsz antikvitás iránti tiszteletének köszönhető.</a:t>
            </a:r>
          </a:p>
          <a:p>
            <a:endParaRPr lang="th-TH" dirty="0"/>
          </a:p>
        </p:txBody>
      </p:sp>
      <p:pic>
        <p:nvPicPr>
          <p:cNvPr id="5122" name="Picture 2" descr="C:\Documents and Settings\Edit\Desktop\tunder___zenetunder19.jpg"/>
          <p:cNvPicPr>
            <a:picLocks noChangeAspect="1" noChangeArrowheads="1"/>
          </p:cNvPicPr>
          <p:nvPr/>
        </p:nvPicPr>
        <p:blipFill>
          <a:blip r:embed="rId2" cstate="print"/>
          <a:srcRect/>
          <a:stretch>
            <a:fillRect/>
          </a:stretch>
        </p:blipFill>
        <p:spPr bwMode="auto">
          <a:xfrm>
            <a:off x="0" y="1"/>
            <a:ext cx="2771800" cy="1988840"/>
          </a:xfrm>
          <a:prstGeom prst="rect">
            <a:avLst/>
          </a:prstGeom>
          <a:noFill/>
        </p:spPr>
      </p:pic>
      <p:pic>
        <p:nvPicPr>
          <p:cNvPr id="5123" name="Picture 3" descr="C:\Documents and Settings\Edit\Desktop\tunderek1.bmp"/>
          <p:cNvPicPr>
            <a:picLocks noChangeAspect="1" noChangeArrowheads="1"/>
          </p:cNvPicPr>
          <p:nvPr/>
        </p:nvPicPr>
        <p:blipFill>
          <a:blip r:embed="rId3" cstate="print"/>
          <a:srcRect/>
          <a:stretch>
            <a:fillRect/>
          </a:stretch>
        </p:blipFill>
        <p:spPr bwMode="auto">
          <a:xfrm>
            <a:off x="7092280" y="0"/>
            <a:ext cx="2051720" cy="1971931"/>
          </a:xfrm>
          <a:prstGeom prst="rect">
            <a:avLst/>
          </a:prstGeom>
          <a:noFill/>
        </p:spPr>
      </p:pic>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normAutofit fontScale="92500" lnSpcReduction="20000"/>
          </a:bodyPr>
          <a:lstStyle/>
          <a:p>
            <a:r>
              <a:rPr lang="hu-HU" dirty="0" smtClean="0"/>
              <a:t>A tündérek az irodalomban </a:t>
            </a:r>
          </a:p>
          <a:p>
            <a:r>
              <a:rPr lang="hu-HU" dirty="0" smtClean="0"/>
              <a:t>A klasszikus angol szépirodalomban már korán helyet kaptak a tündérek, például Shakespeare </a:t>
            </a:r>
            <a:r>
              <a:rPr lang="hu-HU" i="1" dirty="0" smtClean="0"/>
              <a:t>Szentivánéji álmá</a:t>
            </a:r>
            <a:r>
              <a:rPr lang="hu-HU" dirty="0" smtClean="0"/>
              <a:t>ban Mab, a tündérek királynője, bár ezen már erősen érződik a mai fairy hatás; illetve a </a:t>
            </a:r>
            <a:r>
              <a:rPr lang="hu-HU" i="1" dirty="0" smtClean="0"/>
              <a:t>Rómeó és Júliá</a:t>
            </a:r>
            <a:r>
              <a:rPr lang="hu-HU" dirty="0" smtClean="0"/>
              <a:t>ban is az apró kis tündéreket. Az angol kutatás két tündérfajtát különböztet meg: a középkori, „hősi” tündéreket és az Erzsébet- és Jakab-kor kis szárnyas lényeit, a „diminuált” tündéreket, a mai köznapi fairyk elődeit. A Mab királynő mellett van a Szentiván éji álomnak még egy csodás mesei szereplője: Puck, a hobgoblin, aki szintén egyfajta tündér, egy csínytevő manó. Jonson, Milton műveiben is előfordulnak tündérek és egyéb csodás lények.</a:t>
            </a:r>
          </a:p>
          <a:p>
            <a:endParaRPr lang="th-TH" dirty="0"/>
          </a:p>
        </p:txBody>
      </p:sp>
      <p:pic>
        <p:nvPicPr>
          <p:cNvPr id="6146" name="Picture 2" descr="C:\Documents and Settings\Edit\Desktop\normal_Tunderek_13.jpg"/>
          <p:cNvPicPr>
            <a:picLocks noChangeAspect="1" noChangeArrowheads="1"/>
          </p:cNvPicPr>
          <p:nvPr/>
        </p:nvPicPr>
        <p:blipFill>
          <a:blip r:embed="rId2" cstate="print"/>
          <a:srcRect/>
          <a:stretch>
            <a:fillRect/>
          </a:stretch>
        </p:blipFill>
        <p:spPr bwMode="auto">
          <a:xfrm>
            <a:off x="2555776" y="0"/>
            <a:ext cx="3810000" cy="1916832"/>
          </a:xfrm>
          <a:prstGeom prst="rect">
            <a:avLst/>
          </a:prstGeom>
          <a:noFill/>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                   </a:t>
            </a:r>
            <a:r>
              <a:rPr lang="en-US" sz="6000" dirty="0" err="1" smtClean="0">
                <a:solidFill>
                  <a:srgbClr val="FF0000"/>
                </a:solidFill>
              </a:rPr>
              <a:t>Vampirok</a:t>
            </a:r>
            <a:endParaRPr lang="th-TH" sz="6000" dirty="0">
              <a:solidFill>
                <a:srgbClr val="FF0000"/>
              </a:solidFill>
            </a:endParaRPr>
          </a:p>
        </p:txBody>
      </p:sp>
      <p:sp>
        <p:nvSpPr>
          <p:cNvPr id="3" name="Substituent conținut 2"/>
          <p:cNvSpPr>
            <a:spLocks noGrp="1"/>
          </p:cNvSpPr>
          <p:nvPr>
            <p:ph idx="1"/>
          </p:nvPr>
        </p:nvSpPr>
        <p:spPr/>
        <p:txBody>
          <a:bodyPr/>
          <a:lstStyle/>
          <a:p>
            <a:r>
              <a:rPr lang="hu-HU" dirty="0" smtClean="0"/>
              <a:t> </a:t>
            </a:r>
            <a:r>
              <a:rPr lang="hu-HU" b="1" dirty="0" smtClean="0">
                <a:solidFill>
                  <a:schemeClr val="accent6">
                    <a:lumMod val="50000"/>
                  </a:schemeClr>
                </a:solidFill>
              </a:rPr>
              <a:t>vámpír</a:t>
            </a:r>
            <a:r>
              <a:rPr lang="hu-HU" dirty="0" smtClean="0">
                <a:solidFill>
                  <a:schemeClr val="accent6">
                    <a:lumMod val="50000"/>
                  </a:schemeClr>
                </a:solidFill>
              </a:rPr>
              <a:t> kifejezés egy nagyon összetett és sokrétű fogalmat takar.</a:t>
            </a:r>
          </a:p>
          <a:p>
            <a:r>
              <a:rPr lang="hu-HU" dirty="0" smtClean="0">
                <a:solidFill>
                  <a:schemeClr val="accent6">
                    <a:lumMod val="50000"/>
                  </a:schemeClr>
                </a:solidFill>
              </a:rPr>
              <a:t>A köztudatban a </a:t>
            </a:r>
            <a:r>
              <a:rPr lang="hu-HU" b="1" dirty="0" smtClean="0">
                <a:solidFill>
                  <a:schemeClr val="accent6">
                    <a:lumMod val="50000"/>
                  </a:schemeClr>
                </a:solidFill>
              </a:rPr>
              <a:t>vámpír</a:t>
            </a:r>
            <a:r>
              <a:rPr lang="hu-HU" dirty="0" smtClean="0">
                <a:solidFill>
                  <a:schemeClr val="accent6">
                    <a:lumMod val="50000"/>
                  </a:schemeClr>
                </a:solidFill>
              </a:rPr>
              <a:t> szó főként egy misztikus, vérivó, emberforma lényt takar, ám hiba lenne ennyire szűk látókörűen vizsgálni a témát.</a:t>
            </a:r>
          </a:p>
          <a:p>
            <a:endParaRPr lang="th-TH" dirty="0"/>
          </a:p>
        </p:txBody>
      </p:sp>
      <p:pic>
        <p:nvPicPr>
          <p:cNvPr id="1026" name="Picture 2" descr="C:\Documents and Settings\Edit\Desktop\676.jpg"/>
          <p:cNvPicPr>
            <a:picLocks noChangeAspect="1" noChangeArrowheads="1"/>
          </p:cNvPicPr>
          <p:nvPr/>
        </p:nvPicPr>
        <p:blipFill>
          <a:blip r:embed="rId2" cstate="print"/>
          <a:srcRect/>
          <a:stretch>
            <a:fillRect/>
          </a:stretch>
        </p:blipFill>
        <p:spPr bwMode="auto">
          <a:xfrm>
            <a:off x="6876256" y="260648"/>
            <a:ext cx="1905332" cy="1512168"/>
          </a:xfrm>
          <a:prstGeom prst="rect">
            <a:avLst/>
          </a:prstGeom>
          <a:noFill/>
        </p:spPr>
      </p:pic>
      <p:pic>
        <p:nvPicPr>
          <p:cNvPr id="1027" name="Picture 3" descr="C:\Documents and Settings\Edit\Desktop\imgres.jpg"/>
          <p:cNvPicPr>
            <a:picLocks noChangeAspect="1" noChangeArrowheads="1"/>
          </p:cNvPicPr>
          <p:nvPr/>
        </p:nvPicPr>
        <p:blipFill>
          <a:blip r:embed="rId3" cstate="print"/>
          <a:srcRect/>
          <a:stretch>
            <a:fillRect/>
          </a:stretch>
        </p:blipFill>
        <p:spPr bwMode="auto">
          <a:xfrm>
            <a:off x="683568" y="260648"/>
            <a:ext cx="2085975" cy="1658069"/>
          </a:xfrm>
          <a:prstGeom prst="rect">
            <a:avLst/>
          </a:prstGeom>
          <a:noFill/>
        </p:spPr>
      </p:pic>
      <p:pic>
        <p:nvPicPr>
          <p:cNvPr id="1028" name="Picture 4" descr="C:\Documents and Settings\Edit\Desktop\vampire.jpg"/>
          <p:cNvPicPr>
            <a:picLocks noChangeAspect="1" noChangeArrowheads="1"/>
          </p:cNvPicPr>
          <p:nvPr/>
        </p:nvPicPr>
        <p:blipFill>
          <a:blip r:embed="rId4" cstate="print"/>
          <a:srcRect/>
          <a:stretch>
            <a:fillRect/>
          </a:stretch>
        </p:blipFill>
        <p:spPr bwMode="auto">
          <a:xfrm>
            <a:off x="3275856" y="4048125"/>
            <a:ext cx="2667000" cy="2809875"/>
          </a:xfrm>
          <a:prstGeom prst="rect">
            <a:avLst/>
          </a:prstGeom>
          <a:noFill/>
        </p:spPr>
      </p:pic>
      <p:sp>
        <p:nvSpPr>
          <p:cNvPr id="7" name="Buton acțiune: Înapoi sau Anteriorul 6">
            <a:hlinkClick r:id="" action="ppaction://hlinkshowjump?jump=previousslide" highlightClick="1"/>
          </p:cNvPr>
          <p:cNvSpPr/>
          <p:nvPr/>
        </p:nvSpPr>
        <p:spPr>
          <a:xfrm>
            <a:off x="539552" y="5589240"/>
            <a:ext cx="648072" cy="43204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endParaRPr lang="th-TH"/>
          </a:p>
        </p:txBody>
      </p:sp>
      <p:pic>
        <p:nvPicPr>
          <p:cNvPr id="7171" name="Picture 3" descr="C:\Documents and Settings\Edit\Desktop\tündér0.jpg"/>
          <p:cNvPicPr>
            <a:picLocks noChangeAspect="1" noChangeArrowheads="1"/>
          </p:cNvPicPr>
          <p:nvPr/>
        </p:nvPicPr>
        <p:blipFill>
          <a:blip r:embed="rId2" cstate="print"/>
          <a:srcRect/>
          <a:stretch>
            <a:fillRect/>
          </a:stretch>
        </p:blipFill>
        <p:spPr bwMode="auto">
          <a:xfrm>
            <a:off x="0" y="0"/>
            <a:ext cx="4368800" cy="6858000"/>
          </a:xfrm>
          <a:prstGeom prst="rect">
            <a:avLst/>
          </a:prstGeom>
          <a:noFill/>
        </p:spPr>
      </p:pic>
      <p:pic>
        <p:nvPicPr>
          <p:cNvPr id="7172" name="Picture 4" descr="C:\Documents and Settings\Edit\Desktop\FairyDusters.jpe"/>
          <p:cNvPicPr>
            <a:picLocks noChangeAspect="1" noChangeArrowheads="1"/>
          </p:cNvPicPr>
          <p:nvPr/>
        </p:nvPicPr>
        <p:blipFill>
          <a:blip r:embed="rId3" cstate="print"/>
          <a:srcRect/>
          <a:stretch>
            <a:fillRect/>
          </a:stretch>
        </p:blipFill>
        <p:spPr bwMode="auto">
          <a:xfrm>
            <a:off x="4355976" y="0"/>
            <a:ext cx="4788024" cy="6858000"/>
          </a:xfrm>
          <a:prstGeom prst="rect">
            <a:avLst/>
          </a:prstGeom>
          <a:noFill/>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r>
              <a:rPr lang="hu-HU" dirty="0" smtClean="0"/>
              <a:t> </a:t>
            </a:r>
            <a:endParaRPr lang="th-TH" sz="4000" dirty="0">
              <a:solidFill>
                <a:srgbClr val="FFC000"/>
              </a:solidFill>
            </a:endParaRPr>
          </a:p>
        </p:txBody>
      </p:sp>
      <p:pic>
        <p:nvPicPr>
          <p:cNvPr id="8194" name="Picture 2" descr="C:\Documents and Settings\Edit\Desktop\The_Fairy_Queen_by_angelusmusicus.jpg"/>
          <p:cNvPicPr>
            <a:picLocks noChangeAspect="1" noChangeArrowheads="1"/>
          </p:cNvPicPr>
          <p:nvPr/>
        </p:nvPicPr>
        <p:blipFill>
          <a:blip r:embed="rId2" cstate="print"/>
          <a:srcRect/>
          <a:stretch>
            <a:fillRect/>
          </a:stretch>
        </p:blipFill>
        <p:spPr bwMode="auto">
          <a:xfrm>
            <a:off x="0" y="0"/>
            <a:ext cx="9151408" cy="6858000"/>
          </a:xfrm>
          <a:prstGeom prst="rect">
            <a:avLst/>
          </a:prstGeom>
          <a:noFill/>
        </p:spPr>
      </p:pic>
      <p:sp>
        <p:nvSpPr>
          <p:cNvPr id="5" name="Buton acțiune: Document 4">
            <a:hlinkClick r:id="rId3" action="ppaction://program" highlightClick="1"/>
          </p:cNvPr>
          <p:cNvSpPr/>
          <p:nvPr/>
        </p:nvSpPr>
        <p:spPr>
          <a:xfrm>
            <a:off x="1691680" y="1484784"/>
            <a:ext cx="1296144" cy="1152128"/>
          </a:xfrm>
          <a:prstGeom prst="actionButton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dirty="0" smtClean="0"/>
              <a:t>Ezek a l</a:t>
            </a:r>
            <a:r>
              <a:rPr lang="hu-HU" dirty="0" smtClean="0"/>
              <a:t>ények a következő arányban szerepelnek a legendákban:</a:t>
            </a:r>
            <a:endParaRPr lang="th-TH" dirty="0"/>
          </a:p>
        </p:txBody>
      </p:sp>
      <p:graphicFrame>
        <p:nvGraphicFramePr>
          <p:cNvPr id="5" name="Substituent conținut 4"/>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p:txBody>
          <a:bodyPr/>
          <a:lstStyle/>
          <a:p>
            <a:r>
              <a:rPr lang="hu-HU" sz="5400" dirty="0" smtClean="0">
                <a:solidFill>
                  <a:srgbClr val="0070C0"/>
                </a:solidFill>
              </a:rPr>
              <a:t>Keszitette</a:t>
            </a:r>
            <a:r>
              <a:rPr lang="en-US" sz="5400" dirty="0" smtClean="0">
                <a:solidFill>
                  <a:srgbClr val="FF0000"/>
                </a:solidFill>
              </a:rPr>
              <a:t>:</a:t>
            </a:r>
            <a:r>
              <a:rPr lang="en-US" sz="5400" dirty="0" err="1" smtClean="0">
                <a:solidFill>
                  <a:schemeClr val="tx1">
                    <a:lumMod val="50000"/>
                    <a:lumOff val="50000"/>
                  </a:schemeClr>
                </a:solidFill>
              </a:rPr>
              <a:t>J</a:t>
            </a:r>
            <a:r>
              <a:rPr lang="en-US" sz="5400" dirty="0" err="1" smtClean="0">
                <a:solidFill>
                  <a:schemeClr val="tx1">
                    <a:lumMod val="65000"/>
                    <a:lumOff val="35000"/>
                  </a:schemeClr>
                </a:solidFill>
              </a:rPr>
              <a:t>u</a:t>
            </a:r>
            <a:r>
              <a:rPr lang="en-US" sz="5400" dirty="0" err="1" smtClean="0">
                <a:solidFill>
                  <a:schemeClr val="tx1">
                    <a:lumMod val="75000"/>
                    <a:lumOff val="25000"/>
                  </a:schemeClr>
                </a:solidFill>
              </a:rPr>
              <a:t>h</a:t>
            </a:r>
            <a:r>
              <a:rPr lang="en-US" sz="5400" dirty="0" err="1" smtClean="0">
                <a:solidFill>
                  <a:schemeClr val="tx1">
                    <a:lumMod val="85000"/>
                    <a:lumOff val="15000"/>
                  </a:schemeClr>
                </a:solidFill>
              </a:rPr>
              <a:t>o</a:t>
            </a:r>
            <a:r>
              <a:rPr lang="en-US" sz="5400" dirty="0" err="1" smtClean="0">
                <a:solidFill>
                  <a:schemeClr val="tx1">
                    <a:lumMod val="95000"/>
                    <a:lumOff val="5000"/>
                  </a:schemeClr>
                </a:solidFill>
              </a:rPr>
              <a:t>s</a:t>
            </a:r>
            <a:r>
              <a:rPr lang="en-US" sz="5400" dirty="0" smtClean="0">
                <a:solidFill>
                  <a:srgbClr val="FF0000"/>
                </a:solidFill>
              </a:rPr>
              <a:t> B</a:t>
            </a:r>
            <a:r>
              <a:rPr lang="en-US" sz="5400" dirty="0" smtClean="0">
                <a:solidFill>
                  <a:schemeClr val="tx2">
                    <a:lumMod val="60000"/>
                    <a:lumOff val="40000"/>
                  </a:schemeClr>
                </a:solidFill>
              </a:rPr>
              <a:t>a</a:t>
            </a:r>
            <a:r>
              <a:rPr lang="en-US" sz="5400" dirty="0" smtClean="0">
                <a:solidFill>
                  <a:schemeClr val="accent6"/>
                </a:solidFill>
              </a:rPr>
              <a:t>r</a:t>
            </a:r>
            <a:r>
              <a:rPr lang="en-US" sz="5400" dirty="0" smtClean="0">
                <a:solidFill>
                  <a:schemeClr val="accent4">
                    <a:lumMod val="60000"/>
                    <a:lumOff val="40000"/>
                  </a:schemeClr>
                </a:solidFill>
              </a:rPr>
              <a:t>n</a:t>
            </a:r>
            <a:r>
              <a:rPr lang="en-US" sz="5400" dirty="0" smtClean="0">
                <a:solidFill>
                  <a:schemeClr val="bg1">
                    <a:lumMod val="50000"/>
                  </a:schemeClr>
                </a:solidFill>
              </a:rPr>
              <a:t>a</a:t>
            </a:r>
            <a:r>
              <a:rPr lang="en-US" sz="5400" dirty="0" smtClean="0">
                <a:solidFill>
                  <a:srgbClr val="00B050"/>
                </a:solidFill>
              </a:rPr>
              <a:t>b</a:t>
            </a:r>
            <a:r>
              <a:rPr lang="en-US" sz="5400" dirty="0" smtClean="0">
                <a:solidFill>
                  <a:srgbClr val="7030A0"/>
                </a:solidFill>
              </a:rPr>
              <a:t>a</a:t>
            </a:r>
            <a:r>
              <a:rPr lang="en-US" sz="5400" dirty="0" smtClean="0">
                <a:solidFill>
                  <a:srgbClr val="FFC000"/>
                </a:solidFill>
              </a:rPr>
              <a:t>s</a:t>
            </a:r>
            <a:endParaRPr lang="th-TH" sz="5400" dirty="0" smtClean="0"/>
          </a:p>
          <a:p>
            <a:endParaRPr lang="th-TH"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2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a:xfrm>
            <a:off x="467544" y="1916832"/>
            <a:ext cx="8229600" cy="4389120"/>
          </a:xfrm>
        </p:spPr>
        <p:txBody>
          <a:bodyPr>
            <a:normAutofit fontScale="85000" lnSpcReduction="10000"/>
          </a:bodyPr>
          <a:lstStyle/>
          <a:p>
            <a:r>
              <a:rPr lang="hu-HU" dirty="0" smtClean="0">
                <a:solidFill>
                  <a:schemeClr val="accent6">
                    <a:lumMod val="75000"/>
                  </a:schemeClr>
                </a:solidFill>
              </a:rPr>
              <a:t>Maga a </a:t>
            </a:r>
            <a:r>
              <a:rPr lang="hu-HU" b="1" dirty="0" smtClean="0">
                <a:solidFill>
                  <a:schemeClr val="accent6">
                    <a:lumMod val="75000"/>
                  </a:schemeClr>
                </a:solidFill>
              </a:rPr>
              <a:t>vámpír</a:t>
            </a:r>
            <a:r>
              <a:rPr lang="hu-HU" dirty="0" smtClean="0">
                <a:solidFill>
                  <a:schemeClr val="accent6">
                    <a:lumMod val="75000"/>
                  </a:schemeClr>
                </a:solidFill>
              </a:rPr>
              <a:t> (upier, upyr; vukodalak-brucola; morturi masticantes) szó (szláv eredetű; jelentése vérivó) viszonylag rövid múltra vezethető vissza, azonban évezredekre visszamenőleg szerepel majdnem minden kultúrában olyan tevékenység, amit ma a vámpír fogalomkörrel azonosíthatunk. Egyiptomban voltak vérivó istenek és istennők, szörnyek, akik embervéren éltek, és emberi áldozatokat követeltek meg. Az ókori Görögök is ismertek ilyen emberszerű démonokat, akik a vérünket szívják és betegségeket terjesztenek.</a:t>
            </a:r>
            <a:r>
              <a:rPr lang="hu-HU" i="1" dirty="0" smtClean="0">
                <a:solidFill>
                  <a:schemeClr val="accent6">
                    <a:lumMod val="75000"/>
                  </a:schemeClr>
                </a:solidFill>
              </a:rPr>
              <a:t>Empusának</a:t>
            </a:r>
            <a:r>
              <a:rPr lang="hu-HU" dirty="0" smtClean="0">
                <a:solidFill>
                  <a:schemeClr val="accent6">
                    <a:lumMod val="75000"/>
                  </a:schemeClr>
                </a:solidFill>
              </a:rPr>
              <a:t> hívták azt a vérivó nőstény dögöt, ami az ókori görög színművekben kísértett; ugyanígy nevezték őket </a:t>
            </a:r>
            <a:r>
              <a:rPr lang="hu-HU" i="1" dirty="0" smtClean="0">
                <a:solidFill>
                  <a:schemeClr val="accent6">
                    <a:lumMod val="75000"/>
                  </a:schemeClr>
                </a:solidFill>
              </a:rPr>
              <a:t>lamia</a:t>
            </a:r>
            <a:r>
              <a:rPr lang="hu-HU" dirty="0" smtClean="0">
                <a:solidFill>
                  <a:schemeClr val="accent6">
                    <a:lumMod val="75000"/>
                  </a:schemeClr>
                </a:solidFill>
              </a:rPr>
              <a:t> vagy</a:t>
            </a:r>
            <a:r>
              <a:rPr lang="hu-HU" i="1" dirty="0" smtClean="0">
                <a:solidFill>
                  <a:schemeClr val="accent6">
                    <a:lumMod val="75000"/>
                  </a:schemeClr>
                </a:solidFill>
              </a:rPr>
              <a:t>brukolakhosz</a:t>
            </a:r>
            <a:r>
              <a:rPr lang="hu-HU" dirty="0" smtClean="0">
                <a:solidFill>
                  <a:schemeClr val="accent6">
                    <a:lumMod val="75000"/>
                  </a:schemeClr>
                </a:solidFill>
              </a:rPr>
              <a:t> néven is. Az ajtón kopogtató vámpír hiedelme is tőlük ered a mítosz szerint, ezért szokás volt, hogy az udvarias, egyszeri kopogtatásra nem nyitottak ajtót.</a:t>
            </a:r>
            <a:endParaRPr lang="th-TH" dirty="0">
              <a:solidFill>
                <a:schemeClr val="accent6">
                  <a:lumMod val="75000"/>
                </a:schemeClr>
              </a:solidFill>
            </a:endParaRPr>
          </a:p>
        </p:txBody>
      </p:sp>
      <p:pic>
        <p:nvPicPr>
          <p:cNvPr id="2051" name="Picture 3" descr="C:\Documents and Settings\Edit\Desktop\Spiral_vampire_angel__front_by_henning.jpg"/>
          <p:cNvPicPr>
            <a:picLocks noChangeAspect="1" noChangeArrowheads="1"/>
          </p:cNvPicPr>
          <p:nvPr/>
        </p:nvPicPr>
        <p:blipFill>
          <a:blip r:embed="rId2" cstate="print"/>
          <a:srcRect/>
          <a:stretch>
            <a:fillRect/>
          </a:stretch>
        </p:blipFill>
        <p:spPr bwMode="auto">
          <a:xfrm>
            <a:off x="0" y="0"/>
            <a:ext cx="2555776" cy="1938409"/>
          </a:xfrm>
          <a:prstGeom prst="rect">
            <a:avLst/>
          </a:prstGeom>
          <a:noFill/>
        </p:spPr>
      </p:pic>
      <p:pic>
        <p:nvPicPr>
          <p:cNvPr id="2052" name="Picture 4" descr="C:\Documents and Settings\Edit\Desktop\Vampire-vampires-24486826-314-499.jpg"/>
          <p:cNvPicPr>
            <a:picLocks noChangeAspect="1" noChangeArrowheads="1"/>
          </p:cNvPicPr>
          <p:nvPr/>
        </p:nvPicPr>
        <p:blipFill>
          <a:blip r:embed="rId3" cstate="print"/>
          <a:srcRect/>
          <a:stretch>
            <a:fillRect/>
          </a:stretch>
        </p:blipFill>
        <p:spPr bwMode="auto">
          <a:xfrm>
            <a:off x="6948264" y="0"/>
            <a:ext cx="1967855" cy="1984376"/>
          </a:xfrm>
          <a:prstGeom prst="rect">
            <a:avLst/>
          </a:prstGeom>
          <a:noFill/>
        </p:spPr>
      </p:pic>
      <p:pic>
        <p:nvPicPr>
          <p:cNvPr id="2053" name="Picture 5" descr="C:\Documents and Settings\Edit\Desktop\images454656.jpg"/>
          <p:cNvPicPr>
            <a:picLocks noChangeAspect="1" noChangeArrowheads="1"/>
          </p:cNvPicPr>
          <p:nvPr/>
        </p:nvPicPr>
        <p:blipFill>
          <a:blip r:embed="rId4" cstate="print"/>
          <a:srcRect/>
          <a:stretch>
            <a:fillRect/>
          </a:stretch>
        </p:blipFill>
        <p:spPr bwMode="auto">
          <a:xfrm>
            <a:off x="3563888" y="0"/>
            <a:ext cx="2466975" cy="1847851"/>
          </a:xfrm>
          <a:prstGeom prst="rect">
            <a:avLst/>
          </a:prstGeom>
          <a:noFill/>
        </p:spPr>
      </p:pic>
      <p:sp>
        <p:nvSpPr>
          <p:cNvPr id="7" name="Buton acțiune: Înainte sau Următorul 6">
            <a:hlinkClick r:id="" action="ppaction://hlinkshowjump?jump=nextslide" highlightClick="1"/>
          </p:cNvPr>
          <p:cNvSpPr/>
          <p:nvPr/>
        </p:nvSpPr>
        <p:spPr>
          <a:xfrm>
            <a:off x="611560" y="6021288"/>
            <a:ext cx="720080"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 name="Buton acțiune: Înapoi sau Anteriorul 7">
            <a:hlinkClick r:id="" action="ppaction://hlinkshowjump?jump=previousslide" highlightClick="1"/>
          </p:cNvPr>
          <p:cNvSpPr/>
          <p:nvPr/>
        </p:nvSpPr>
        <p:spPr>
          <a:xfrm>
            <a:off x="0" y="6021288"/>
            <a:ext cx="575048" cy="43204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p:txBody>
          <a:bodyPr>
            <a:normAutofit fontScale="77500" lnSpcReduction="20000"/>
          </a:bodyPr>
          <a:lstStyle/>
          <a:p>
            <a:r>
              <a:rPr lang="hu-HU" dirty="0" smtClean="0"/>
              <a:t>A vámpír, a </a:t>
            </a:r>
            <a:r>
              <a:rPr lang="hu-HU" b="1" dirty="0" smtClean="0"/>
              <a:t>vérszívó</a:t>
            </a:r>
            <a:r>
              <a:rPr lang="hu-HU" dirty="0" smtClean="0"/>
              <a:t>, a </a:t>
            </a:r>
            <a:r>
              <a:rPr lang="hu-HU" b="1" dirty="0" smtClean="0"/>
              <a:t>vérivó lény</a:t>
            </a:r>
            <a:r>
              <a:rPr lang="hu-HU" dirty="0" smtClean="0"/>
              <a:t> motívuma azonban olyan eleme az emberiség mondáinak, hogy a földön élő valamennyi nép kultúrájában megtalálható, kivétel nélkül. Valamiképpen mind a </a:t>
            </a:r>
            <a:r>
              <a:rPr lang="hu-HU" dirty="0" smtClean="0">
                <a:hlinkClick r:id="rId2" tooltip="Dél-amerika"/>
              </a:rPr>
              <a:t>dél-amerikai</a:t>
            </a:r>
            <a:r>
              <a:rPr lang="hu-HU" dirty="0" smtClean="0"/>
              <a:t> </a:t>
            </a:r>
            <a:r>
              <a:rPr lang="hu-HU" dirty="0" smtClean="0">
                <a:hlinkClick r:id="rId3" tooltip="Indiánok"/>
              </a:rPr>
              <a:t>indiánokban</a:t>
            </a:r>
            <a:r>
              <a:rPr lang="hu-HU" dirty="0" smtClean="0"/>
              <a:t> mind a </a:t>
            </a:r>
            <a:r>
              <a:rPr lang="hu-HU" dirty="0" smtClean="0">
                <a:hlinkClick r:id="rId4" tooltip="Szibéria"/>
              </a:rPr>
              <a:t>szibériai</a:t>
            </a:r>
            <a:r>
              <a:rPr lang="hu-HU" dirty="0" smtClean="0"/>
              <a:t> pusztaságok lakóiban (és folytathatnánk a sort) felmerült az emberből élő, táplálkozó és mégis; maga is közel emberi lény alakja. Ennek oka lehet egyrészt </a:t>
            </a:r>
            <a:r>
              <a:rPr lang="hu-HU" dirty="0" smtClean="0">
                <a:hlinkClick r:id="rId5" tooltip="Carl Gustav Jung"/>
              </a:rPr>
              <a:t>Jung</a:t>
            </a:r>
            <a:r>
              <a:rPr lang="hu-HU" dirty="0" smtClean="0"/>
              <a:t>magyarázata, miszerint ez az emberiség kollektív tudattalanjából származó kép, vagy azonosíthatjuk őket a </a:t>
            </a:r>
            <a:r>
              <a:rPr lang="hu-HU" dirty="0" smtClean="0">
                <a:hlinkClick r:id="rId6" tooltip="Porfíria (a lap nem létezik)"/>
              </a:rPr>
              <a:t>porfíria</a:t>
            </a:r>
            <a:r>
              <a:rPr lang="hu-HU" dirty="0" smtClean="0"/>
              <a:t> és </a:t>
            </a:r>
            <a:r>
              <a:rPr lang="hu-HU" dirty="0" smtClean="0">
                <a:hlinkClick r:id="rId7" tooltip="Pellagra"/>
              </a:rPr>
              <a:t>pellagra</a:t>
            </a:r>
            <a:r>
              <a:rPr lang="hu-HU" dirty="0" smtClean="0"/>
              <a:t> nevű betegségek vámpírikus jegyeket mutató tünetcsoportjával is.</a:t>
            </a:r>
          </a:p>
          <a:p>
            <a:r>
              <a:rPr lang="hu-HU" dirty="0" smtClean="0"/>
              <a:t>A vámpír alakja erősen összekötődik a vér motívumával, tekintve, hogy a vámpír (már) halott és fél-létének fenntartásához vérre, ergo életre van szüksége az életben maradáshoz. A </a:t>
            </a:r>
            <a:r>
              <a:rPr lang="hu-HU" dirty="0" smtClean="0">
                <a:hlinkClick r:id="rId8" tooltip="Kereszténység"/>
              </a:rPr>
              <a:t>kereszténység</a:t>
            </a:r>
            <a:r>
              <a:rPr lang="hu-HU" dirty="0" smtClean="0"/>
              <a:t> felbukkanásával a vámpír alakja még szorosabban összekötődött az</a:t>
            </a:r>
            <a:r>
              <a:rPr lang="hu-HU" dirty="0" smtClean="0">
                <a:hlinkClick r:id="rId9" tooltip="Sátán"/>
              </a:rPr>
              <a:t>ördöggel</a:t>
            </a:r>
            <a:r>
              <a:rPr lang="hu-HU" dirty="0" smtClean="0"/>
              <a:t> és a gonosszal és a népi motívumokba bekerült elűzésének keresztényi jellege is.</a:t>
            </a:r>
          </a:p>
          <a:p>
            <a:endParaRPr lang="th-TH" dirty="0"/>
          </a:p>
        </p:txBody>
      </p:sp>
      <p:pic>
        <p:nvPicPr>
          <p:cNvPr id="5122" name="Picture 2" descr="C:\Documents and Settings\Edit\Desktop\history-of-vampires.jpg"/>
          <p:cNvPicPr>
            <a:picLocks noChangeAspect="1" noChangeArrowheads="1"/>
          </p:cNvPicPr>
          <p:nvPr/>
        </p:nvPicPr>
        <p:blipFill>
          <a:blip r:embed="rId10" cstate="print"/>
          <a:srcRect/>
          <a:stretch>
            <a:fillRect/>
          </a:stretch>
        </p:blipFill>
        <p:spPr bwMode="auto">
          <a:xfrm>
            <a:off x="323528" y="188640"/>
            <a:ext cx="1656184" cy="1647478"/>
          </a:xfrm>
          <a:prstGeom prst="rect">
            <a:avLst/>
          </a:prstGeom>
          <a:noFill/>
        </p:spPr>
      </p:pic>
      <p:pic>
        <p:nvPicPr>
          <p:cNvPr id="5124" name="Picture 4" descr="C:\Documents and Settings\Edit\Desktop\Belle Femme vampire - Nice Vampire girl.jpg"/>
          <p:cNvPicPr>
            <a:picLocks noChangeAspect="1" noChangeArrowheads="1"/>
          </p:cNvPicPr>
          <p:nvPr/>
        </p:nvPicPr>
        <p:blipFill>
          <a:blip r:embed="rId11" cstate="print"/>
          <a:srcRect/>
          <a:stretch>
            <a:fillRect/>
          </a:stretch>
        </p:blipFill>
        <p:spPr bwMode="auto">
          <a:xfrm>
            <a:off x="6300192" y="0"/>
            <a:ext cx="2408784" cy="1703924"/>
          </a:xfrm>
          <a:prstGeom prst="rect">
            <a:avLst/>
          </a:prstGeom>
          <a:noFill/>
        </p:spPr>
      </p:pic>
      <p:sp>
        <p:nvSpPr>
          <p:cNvPr id="6" name="Buton acțiune: Înainte sau Următorul 5">
            <a:hlinkClick r:id="" action="ppaction://hlinkshowjump?jump=nextslide" highlightClick="1"/>
          </p:cNvPr>
          <p:cNvSpPr/>
          <p:nvPr/>
        </p:nvSpPr>
        <p:spPr>
          <a:xfrm>
            <a:off x="683568" y="6093296"/>
            <a:ext cx="576064" cy="43204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 name="Buton acțiune: Înapoi sau Anteriorul 6">
            <a:hlinkClick r:id="" action="ppaction://hlinkshowjump?jump=previousslide" highlightClick="1"/>
          </p:cNvPr>
          <p:cNvSpPr/>
          <p:nvPr/>
        </p:nvSpPr>
        <p:spPr>
          <a:xfrm>
            <a:off x="0" y="6093296"/>
            <a:ext cx="539552" cy="43204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p:txBody>
          <a:bodyPr>
            <a:normAutofit fontScale="77500" lnSpcReduction="20000"/>
          </a:bodyPr>
          <a:lstStyle/>
          <a:p>
            <a:r>
              <a:rPr lang="hu-HU" dirty="0" smtClean="0"/>
              <a:t>Vámpírizmussal részben vagy egészben a </a:t>
            </a:r>
            <a:r>
              <a:rPr lang="hu-HU" b="1" dirty="0" smtClean="0"/>
              <a:t>Bibliá</a:t>
            </a:r>
            <a:r>
              <a:rPr lang="hu-HU" dirty="0" smtClean="0"/>
              <a:t>ban is találkozhatunk. Ebből is merítették azt az ötletet, hogy az első vámpír </a:t>
            </a:r>
            <a:r>
              <a:rPr lang="hu-HU" dirty="0" smtClean="0">
                <a:hlinkClick r:id="rId2" tooltip="Káin (Biblia)"/>
              </a:rPr>
              <a:t>Káin</a:t>
            </a:r>
            <a:r>
              <a:rPr lang="hu-HU" dirty="0" smtClean="0"/>
              <a:t> volt,</a:t>
            </a:r>
            <a:r>
              <a:rPr lang="hu-HU" dirty="0" smtClean="0">
                <a:hlinkClick r:id="rId3" tooltip="Ádám és Éva"/>
              </a:rPr>
              <a:t>Ádám</a:t>
            </a:r>
            <a:r>
              <a:rPr lang="hu-HU" dirty="0" smtClean="0"/>
              <a:t> és </a:t>
            </a:r>
            <a:r>
              <a:rPr lang="hu-HU" dirty="0" smtClean="0">
                <a:hlinkClick r:id="rId3" tooltip="Ádám és Éva"/>
              </a:rPr>
              <a:t>Éva</a:t>
            </a:r>
            <a:r>
              <a:rPr lang="hu-HU" dirty="0" smtClean="0"/>
              <a:t> elsőszülött fia. Miután Káin megölte öccsét, </a:t>
            </a:r>
            <a:r>
              <a:rPr lang="hu-HU" dirty="0" smtClean="0">
                <a:hlinkClick r:id="rId4" tooltip="Ábel (Biblia)"/>
              </a:rPr>
              <a:t>Ábelt</a:t>
            </a:r>
            <a:r>
              <a:rPr lang="hu-HU" dirty="0" smtClean="0"/>
              <a:t>, </a:t>
            </a:r>
            <a:r>
              <a:rPr lang="hu-HU" dirty="0" smtClean="0">
                <a:hlinkClick r:id="rId5" tooltip="Isten"/>
              </a:rPr>
              <a:t>Isten</a:t>
            </a:r>
            <a:r>
              <a:rPr lang="hu-HU" dirty="0" smtClean="0"/>
              <a:t> örök kárhozatra ítélte. Káin megkóstolta öccse vérét, ezért csak véren élt, így vált vámpírrá.</a:t>
            </a:r>
            <a:r>
              <a:rPr lang="hu-HU" baseline="30000" dirty="0" smtClean="0">
                <a:hlinkClick r:id="rId6"/>
              </a:rPr>
              <a:t>[1]</a:t>
            </a:r>
            <a:endParaRPr lang="hu-HU" dirty="0" smtClean="0"/>
          </a:p>
          <a:p>
            <a:r>
              <a:rPr lang="hu-HU" dirty="0" smtClean="0"/>
              <a:t>Ez már a kiszínezett változata annak, hogy a Bibliában (mint más vallások írásos emlékeiben is) ténylegesen megjelenik több helyen is a vér elfogyasztásának motívuma, azonban a Biblia és a hozzá hasonlók sokféleképpen értelmezhetőek.</a:t>
            </a:r>
          </a:p>
          <a:p>
            <a:r>
              <a:rPr lang="hu-HU" dirty="0" smtClean="0"/>
              <a:t>Az (európai) népi kultúrában a vámpír (szláv kifejezés; jelentése vérivó) rendszerint egy újra feléledt emberi holttest, ami emberi vagy állatvéren él, és sok esetben természetfeletti erőkkel rendelkezik, mint az emberfeletti erő és gyorsaság, állatok fölötti hatalom, vagy alakváltás. Néhány kultúrában nem-emberi vámpírok (</a:t>
            </a:r>
            <a:r>
              <a:rPr lang="hu-HU" dirty="0" smtClean="0">
                <a:hlinkClick r:id="rId7" tooltip="Pókok"/>
              </a:rPr>
              <a:t>pókok</a:t>
            </a:r>
            <a:r>
              <a:rPr lang="hu-HU" dirty="0" smtClean="0"/>
              <a:t>, </a:t>
            </a:r>
            <a:r>
              <a:rPr lang="hu-HU" dirty="0" smtClean="0">
                <a:hlinkClick r:id="rId8" tooltip="Kutya"/>
              </a:rPr>
              <a:t>kutyák</a:t>
            </a:r>
            <a:r>
              <a:rPr lang="hu-HU" dirty="0" smtClean="0"/>
              <a:t>, </a:t>
            </a:r>
            <a:r>
              <a:rPr lang="hu-HU" dirty="0" smtClean="0">
                <a:hlinkClick r:id="rId9" tooltip="Démon"/>
              </a:rPr>
              <a:t>démonok</a:t>
            </a:r>
            <a:r>
              <a:rPr lang="hu-HU" dirty="0" smtClean="0"/>
              <a:t> vagy akár </a:t>
            </a:r>
            <a:r>
              <a:rPr lang="hu-HU" dirty="0" smtClean="0">
                <a:hlinkClick r:id="rId10" tooltip="Növények"/>
              </a:rPr>
              <a:t>növények</a:t>
            </a:r>
            <a:r>
              <a:rPr lang="hu-HU" dirty="0" smtClean="0"/>
              <a:t>) is szerepelnek, de a vámpirizmus leggyakrabban emberekre korlátozódik.</a:t>
            </a:r>
          </a:p>
          <a:p>
            <a:endParaRPr lang="th-TH" dirty="0"/>
          </a:p>
        </p:txBody>
      </p:sp>
      <p:pic>
        <p:nvPicPr>
          <p:cNvPr id="4098" name="Picture 2" descr="C:\Documents and Settings\Edit\Desktop\lost-vampire555.jpg"/>
          <p:cNvPicPr>
            <a:picLocks noChangeAspect="1" noChangeArrowheads="1"/>
          </p:cNvPicPr>
          <p:nvPr/>
        </p:nvPicPr>
        <p:blipFill>
          <a:blip r:embed="rId11" cstate="print"/>
          <a:srcRect/>
          <a:stretch>
            <a:fillRect/>
          </a:stretch>
        </p:blipFill>
        <p:spPr bwMode="auto">
          <a:xfrm>
            <a:off x="7164288" y="-27384"/>
            <a:ext cx="1852438" cy="1852438"/>
          </a:xfrm>
          <a:prstGeom prst="rect">
            <a:avLst/>
          </a:prstGeom>
          <a:noFill/>
        </p:spPr>
      </p:pic>
      <p:pic>
        <p:nvPicPr>
          <p:cNvPr id="4102" name="Picture 6" descr="C:\Documents and Settings\Edit\Desktop\female-vampire-images-03.jpg"/>
          <p:cNvPicPr>
            <a:picLocks noChangeAspect="1" noChangeArrowheads="1"/>
          </p:cNvPicPr>
          <p:nvPr/>
        </p:nvPicPr>
        <p:blipFill>
          <a:blip r:embed="rId12" cstate="print"/>
          <a:srcRect/>
          <a:stretch>
            <a:fillRect/>
          </a:stretch>
        </p:blipFill>
        <p:spPr bwMode="auto">
          <a:xfrm>
            <a:off x="0" y="116632"/>
            <a:ext cx="1973312" cy="1772816"/>
          </a:xfrm>
          <a:prstGeom prst="rect">
            <a:avLst/>
          </a:prstGeom>
          <a:noFill/>
        </p:spPr>
      </p:pic>
      <p:sp>
        <p:nvSpPr>
          <p:cNvPr id="6" name="Buton acțiune: Înainte sau Următorul 5">
            <a:hlinkClick r:id="" action="ppaction://hlinkshowjump?jump=nextslide" highlightClick="1"/>
          </p:cNvPr>
          <p:cNvSpPr/>
          <p:nvPr/>
        </p:nvSpPr>
        <p:spPr>
          <a:xfrm>
            <a:off x="683568" y="6093296"/>
            <a:ext cx="576064" cy="50405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 name="Buton acțiune: Înapoi sau Anteriorul 6">
            <a:hlinkClick r:id="" action="ppaction://hlinkshowjump?jump=previousslide" highlightClick="1"/>
          </p:cNvPr>
          <p:cNvSpPr/>
          <p:nvPr/>
        </p:nvSpPr>
        <p:spPr>
          <a:xfrm>
            <a:off x="107504" y="6093296"/>
            <a:ext cx="576064" cy="50405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a:xfrm>
            <a:off x="179512" y="3573016"/>
            <a:ext cx="8661648" cy="2948960"/>
          </a:xfrm>
        </p:spPr>
        <p:txBody>
          <a:bodyPr>
            <a:normAutofit/>
          </a:bodyPr>
          <a:lstStyle/>
          <a:p>
            <a:r>
              <a:rPr lang="hu-HU" dirty="0" smtClean="0"/>
              <a:t>Az a téves elképzelés, miszerint a vámpír szó és kifejezés magyar eredetű, valamint hogy a vámpír része a magyar hiedelemvilágnak, alapvetően Vlad Tepes </a:t>
            </a:r>
            <a:r>
              <a:rPr lang="hu-HU" dirty="0" smtClean="0">
                <a:hlinkClick r:id="rId2" tooltip="Erdély"/>
              </a:rPr>
              <a:t>erdélyi</a:t>
            </a:r>
            <a:r>
              <a:rPr lang="hu-HU" dirty="0" smtClean="0"/>
              <a:t> várúr, a Drakula-történetek ihletőjének, valamint Lugosi Béla filmszínész 1931-es </a:t>
            </a:r>
            <a:r>
              <a:rPr lang="hu-HU" dirty="0" smtClean="0">
                <a:hlinkClick r:id="rId3" tooltip="Drakula"/>
              </a:rPr>
              <a:t>Drakula</a:t>
            </a:r>
            <a:r>
              <a:rPr lang="hu-HU" dirty="0" smtClean="0"/>
              <a:t> című filmben nyújtott világhírű alakításának köszönhető.</a:t>
            </a:r>
            <a:endParaRPr lang="th-TH" dirty="0"/>
          </a:p>
        </p:txBody>
      </p:sp>
      <p:pic>
        <p:nvPicPr>
          <p:cNvPr id="6147" name="Picture 3" descr="C:\Documents and Settings\Edit\Desktop\christopher-lee-as-dracula.jpg"/>
          <p:cNvPicPr>
            <a:picLocks noChangeAspect="1" noChangeArrowheads="1"/>
          </p:cNvPicPr>
          <p:nvPr/>
        </p:nvPicPr>
        <p:blipFill>
          <a:blip r:embed="rId4" cstate="print"/>
          <a:srcRect/>
          <a:stretch>
            <a:fillRect/>
          </a:stretch>
        </p:blipFill>
        <p:spPr bwMode="auto">
          <a:xfrm>
            <a:off x="1475656" y="116632"/>
            <a:ext cx="5328592" cy="3528392"/>
          </a:xfrm>
          <a:prstGeom prst="rect">
            <a:avLst/>
          </a:prstGeom>
          <a:noFill/>
        </p:spPr>
      </p:pic>
      <p:sp>
        <p:nvSpPr>
          <p:cNvPr id="5" name="Buton acțiune: Înainte sau Următorul 4">
            <a:hlinkClick r:id="" action="ppaction://hlinkshowjump?jump=nextslide" highlightClick="1"/>
          </p:cNvPr>
          <p:cNvSpPr/>
          <p:nvPr/>
        </p:nvSpPr>
        <p:spPr>
          <a:xfrm>
            <a:off x="683568" y="6309320"/>
            <a:ext cx="576064" cy="36004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Buton acțiune: Înapoi sau Anteriorul 5">
            <a:hlinkClick r:id="" action="ppaction://hlinkshowjump?jump=previousslide" highlightClick="1"/>
          </p:cNvPr>
          <p:cNvSpPr/>
          <p:nvPr/>
        </p:nvSpPr>
        <p:spPr>
          <a:xfrm>
            <a:off x="251520" y="6309320"/>
            <a:ext cx="432048" cy="36004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                  </a:t>
            </a:r>
            <a:r>
              <a:rPr lang="en-US" sz="6000" dirty="0" err="1" smtClean="0">
                <a:solidFill>
                  <a:srgbClr val="FF0000"/>
                </a:solidFill>
              </a:rPr>
              <a:t>Verfarkaso</a:t>
            </a:r>
            <a:r>
              <a:rPr lang="en-US" dirty="0" err="1" smtClean="0">
                <a:solidFill>
                  <a:srgbClr val="FF0000"/>
                </a:solidFill>
              </a:rPr>
              <a:t>k</a:t>
            </a:r>
            <a:endParaRPr lang="th-TH" dirty="0">
              <a:solidFill>
                <a:srgbClr val="FF0000"/>
              </a:solidFill>
            </a:endParaRPr>
          </a:p>
        </p:txBody>
      </p:sp>
      <p:sp>
        <p:nvSpPr>
          <p:cNvPr id="3" name="Substituent conținut 2"/>
          <p:cNvSpPr>
            <a:spLocks noGrp="1"/>
          </p:cNvSpPr>
          <p:nvPr>
            <p:ph idx="1"/>
          </p:nvPr>
        </p:nvSpPr>
        <p:spPr/>
        <p:txBody>
          <a:bodyPr>
            <a:normAutofit/>
          </a:bodyPr>
          <a:lstStyle/>
          <a:p>
            <a:endParaRPr lang="th-TH" dirty="0"/>
          </a:p>
        </p:txBody>
      </p:sp>
      <p:pic>
        <p:nvPicPr>
          <p:cNvPr id="7170" name="Picture 2" descr="C:\Documents and Settings\Edit\Desktop\farkas1.jpg"/>
          <p:cNvPicPr>
            <a:picLocks noChangeAspect="1" noChangeArrowheads="1"/>
          </p:cNvPicPr>
          <p:nvPr/>
        </p:nvPicPr>
        <p:blipFill>
          <a:blip r:embed="rId2" cstate="print"/>
          <a:srcRect/>
          <a:stretch>
            <a:fillRect/>
          </a:stretch>
        </p:blipFill>
        <p:spPr bwMode="auto">
          <a:xfrm>
            <a:off x="0" y="1988840"/>
            <a:ext cx="9098217" cy="4320480"/>
          </a:xfrm>
          <a:prstGeom prst="rect">
            <a:avLst/>
          </a:prstGeom>
          <a:noFill/>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p:txBody>
          <a:bodyPr>
            <a:normAutofit fontScale="70000" lnSpcReduction="20000"/>
          </a:bodyPr>
          <a:lstStyle/>
          <a:p>
            <a:r>
              <a:rPr lang="hu-HU" dirty="0" smtClean="0"/>
              <a:t>Az Európai legenda szerint:A sötét középkorban a 15. és 17. század között. Európát a tudatlanság sötét árnyéka fedte be. A kisebb települések fejletlenek voltak. Nem volt biztonságos úthálózat. Egy- egy várost vastag erdőréteg zárt körbe. A farkastámadások nagyon gyakoriak voltak, és az sem volt meglepő, ha a farkasok emberekre támadtak. Az első feljegyzett vérfarkas (angolul werewolf were=ember; wolf=farkas) észlelés német városokban történt 1591-ben. A feljegyzés szerint egy hatalmas farkast szorítottak sarokba. Ráuszították a kutyáikat és dárdákkal döfködték,de a farkas nem támadott, nem futott el.</a:t>
            </a:r>
            <a:br>
              <a:rPr lang="hu-HU" dirty="0" smtClean="0"/>
            </a:br>
            <a:r>
              <a:rPr lang="hu-HU" dirty="0" smtClean="0"/>
              <a:t>Percekkel később kiderült, hogy a farkas valójában egy ember és a közeli faluban lakik.</a:t>
            </a:r>
          </a:p>
          <a:p>
            <a:r>
              <a:rPr lang="hu-HU" dirty="0" smtClean="0"/>
              <a:t>Megkínozták és bevalott 16 gyilkosságot. Köztük két terhes nő megölését is. Elmondta, hogy megpróbált szövetkezni az ördöggel. Gyilkosságait farkasformában követte el, amit arra használt, hogy elharapja áldozatai torkát. Szomjúsága a vér után egyre csak nőtt és elkezdett a közeli mezőkön kószálni. Bűntetése szörnyűséges halál volt. Halála után elterjedtek rémtettei és az emberek kezdték azt hinni, hogy több ilyen "farkasember" is jár közöttük...</a:t>
            </a:r>
          </a:p>
          <a:p>
            <a:endParaRPr lang="th-TH" dirty="0"/>
          </a:p>
        </p:txBody>
      </p:sp>
      <p:pic>
        <p:nvPicPr>
          <p:cNvPr id="8194" name="Picture 2" descr="C:\Documents and Settings\Edit\Desktop\11935_10.jpg"/>
          <p:cNvPicPr>
            <a:picLocks noChangeAspect="1" noChangeArrowheads="1"/>
          </p:cNvPicPr>
          <p:nvPr/>
        </p:nvPicPr>
        <p:blipFill>
          <a:blip r:embed="rId2" cstate="print"/>
          <a:srcRect/>
          <a:stretch>
            <a:fillRect/>
          </a:stretch>
        </p:blipFill>
        <p:spPr bwMode="auto">
          <a:xfrm>
            <a:off x="2411760" y="0"/>
            <a:ext cx="4000500" cy="1974304"/>
          </a:xfrm>
          <a:prstGeom prst="rect">
            <a:avLst/>
          </a:prstGeom>
          <a:noFill/>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hu-HU" dirty="0" smtClean="0"/>
              <a:t/>
            </a:r>
            <a:br>
              <a:rPr lang="hu-HU" dirty="0" smtClean="0"/>
            </a:br>
            <a:endParaRPr lang="th-TH" dirty="0"/>
          </a:p>
        </p:txBody>
      </p:sp>
      <p:sp>
        <p:nvSpPr>
          <p:cNvPr id="3" name="Substituent conținut 2"/>
          <p:cNvSpPr>
            <a:spLocks noGrp="1"/>
          </p:cNvSpPr>
          <p:nvPr>
            <p:ph idx="1"/>
          </p:nvPr>
        </p:nvSpPr>
        <p:spPr/>
        <p:txBody>
          <a:bodyPr>
            <a:normAutofit/>
          </a:bodyPr>
          <a:lstStyle/>
          <a:p>
            <a:r>
              <a:rPr lang="en-US" dirty="0" smtClean="0"/>
              <a:t>A </a:t>
            </a:r>
            <a:r>
              <a:rPr lang="en-US" dirty="0" err="1" smtClean="0"/>
              <a:t>vérfarkas</a:t>
            </a:r>
            <a:r>
              <a:rPr lang="en-US" dirty="0" smtClean="0"/>
              <a:t> </a:t>
            </a:r>
            <a:r>
              <a:rPr lang="en-US" dirty="0" err="1" smtClean="0"/>
              <a:t>vagy</a:t>
            </a:r>
            <a:r>
              <a:rPr lang="en-US" dirty="0" smtClean="0"/>
              <a:t> </a:t>
            </a:r>
            <a:r>
              <a:rPr lang="en-US" dirty="0" err="1" smtClean="0"/>
              <a:t>farkasember</a:t>
            </a:r>
            <a:r>
              <a:rPr lang="en-US" dirty="0" smtClean="0"/>
              <a:t> </a:t>
            </a:r>
            <a:r>
              <a:rPr lang="en-US" dirty="0" err="1" smtClean="0"/>
              <a:t>olyan</a:t>
            </a:r>
            <a:r>
              <a:rPr lang="en-US" dirty="0" smtClean="0"/>
              <a:t> ember, </a:t>
            </a:r>
            <a:r>
              <a:rPr lang="en-US" dirty="0" err="1" smtClean="0"/>
              <a:t>aki</a:t>
            </a:r>
            <a:r>
              <a:rPr lang="en-US" dirty="0" smtClean="0"/>
              <a:t> </a:t>
            </a:r>
            <a:r>
              <a:rPr lang="en-US" dirty="0" err="1" smtClean="0"/>
              <a:t>képes</a:t>
            </a:r>
            <a:r>
              <a:rPr lang="en-US" dirty="0" smtClean="0"/>
              <a:t> </a:t>
            </a:r>
            <a:r>
              <a:rPr lang="en-US" dirty="0" err="1" smtClean="0"/>
              <a:t>farkas</a:t>
            </a:r>
            <a:r>
              <a:rPr lang="en-US" dirty="0" smtClean="0"/>
              <a:t> </a:t>
            </a:r>
            <a:r>
              <a:rPr lang="en-US" dirty="0" err="1" smtClean="0"/>
              <a:t>formát</a:t>
            </a:r>
            <a:r>
              <a:rPr lang="en-US" dirty="0" smtClean="0"/>
              <a:t> </a:t>
            </a:r>
            <a:r>
              <a:rPr lang="en-US" dirty="0" err="1" smtClean="0"/>
              <a:t>ölteni</a:t>
            </a:r>
            <a:r>
              <a:rPr lang="en-US" dirty="0" smtClean="0"/>
              <a:t>. </a:t>
            </a:r>
            <a:r>
              <a:rPr lang="en-US" dirty="0" err="1" smtClean="0"/>
              <a:t>Eredeti</a:t>
            </a:r>
            <a:r>
              <a:rPr lang="en-US" dirty="0" smtClean="0"/>
              <a:t> </a:t>
            </a:r>
            <a:r>
              <a:rPr lang="en-US" dirty="0" err="1" smtClean="0"/>
              <a:t>görög</a:t>
            </a:r>
            <a:r>
              <a:rPr lang="en-US" dirty="0" smtClean="0"/>
              <a:t> </a:t>
            </a:r>
            <a:r>
              <a:rPr lang="en-US" dirty="0" err="1" smtClean="0"/>
              <a:t>neve</a:t>
            </a:r>
            <a:r>
              <a:rPr lang="en-US" dirty="0" smtClean="0"/>
              <a:t> </a:t>
            </a:r>
            <a:r>
              <a:rPr lang="en-US" dirty="0" err="1" smtClean="0"/>
              <a:t>lycanthropus</a:t>
            </a:r>
            <a:r>
              <a:rPr lang="en-US" dirty="0" smtClean="0"/>
              <a:t>. A </a:t>
            </a:r>
            <a:r>
              <a:rPr lang="en-US" dirty="0" err="1" smtClean="0"/>
              <a:t>farkasember</a:t>
            </a:r>
            <a:r>
              <a:rPr lang="en-US" dirty="0" smtClean="0"/>
              <a:t> </a:t>
            </a:r>
            <a:r>
              <a:rPr lang="en-US" dirty="0" err="1" smtClean="0"/>
              <a:t>legendája</a:t>
            </a:r>
            <a:r>
              <a:rPr lang="en-US" dirty="0" smtClean="0"/>
              <a:t> </a:t>
            </a:r>
            <a:r>
              <a:rPr lang="en-US" dirty="0" err="1" smtClean="0"/>
              <a:t>visszanyúlik</a:t>
            </a:r>
            <a:r>
              <a:rPr lang="en-US" dirty="0" smtClean="0"/>
              <a:t> </a:t>
            </a:r>
            <a:r>
              <a:rPr lang="en-US" dirty="0" err="1" smtClean="0"/>
              <a:t>egészen</a:t>
            </a:r>
            <a:r>
              <a:rPr lang="en-US" dirty="0" smtClean="0"/>
              <a:t> </a:t>
            </a:r>
            <a:r>
              <a:rPr lang="en-US" dirty="0" err="1" smtClean="0"/>
              <a:t>az</a:t>
            </a:r>
            <a:r>
              <a:rPr lang="en-US" dirty="0" smtClean="0"/>
              <a:t> </a:t>
            </a:r>
            <a:r>
              <a:rPr lang="en-US" dirty="0" err="1" smtClean="0"/>
              <a:t>ókori</a:t>
            </a:r>
            <a:r>
              <a:rPr lang="en-US" dirty="0" smtClean="0"/>
              <a:t> </a:t>
            </a:r>
            <a:r>
              <a:rPr lang="en-US" dirty="0" err="1" smtClean="0"/>
              <a:t>görög</a:t>
            </a:r>
            <a:r>
              <a:rPr lang="en-US" dirty="0" smtClean="0"/>
              <a:t> </a:t>
            </a:r>
            <a:r>
              <a:rPr lang="en-US" dirty="0" err="1" smtClean="0"/>
              <a:t>mitológiai</a:t>
            </a:r>
            <a:r>
              <a:rPr lang="en-US" dirty="0" smtClean="0"/>
              <a:t> </a:t>
            </a:r>
            <a:r>
              <a:rPr lang="en-US" dirty="0" err="1" smtClean="0"/>
              <a:t>alakokig</a:t>
            </a:r>
            <a:r>
              <a:rPr lang="en-US" dirty="0" smtClean="0"/>
              <a:t>. </a:t>
            </a:r>
            <a:r>
              <a:rPr lang="en-US" dirty="0" err="1" smtClean="0"/>
              <a:t>Átváltozhat</a:t>
            </a:r>
            <a:r>
              <a:rPr lang="en-US" dirty="0" smtClean="0"/>
              <a:t> </a:t>
            </a:r>
            <a:r>
              <a:rPr lang="en-US" dirty="0" err="1" smtClean="0"/>
              <a:t>saját</a:t>
            </a:r>
            <a:r>
              <a:rPr lang="en-US" dirty="0" smtClean="0"/>
              <a:t> </a:t>
            </a:r>
            <a:r>
              <a:rPr lang="en-US" dirty="0" err="1" smtClean="0"/>
              <a:t>akaratából</a:t>
            </a:r>
            <a:r>
              <a:rPr lang="en-US" dirty="0" smtClean="0"/>
              <a:t> </a:t>
            </a:r>
            <a:r>
              <a:rPr lang="en-US" dirty="0" err="1" smtClean="0"/>
              <a:t>vagy</a:t>
            </a:r>
            <a:r>
              <a:rPr lang="en-US" dirty="0" smtClean="0"/>
              <a:t> </a:t>
            </a:r>
            <a:r>
              <a:rPr lang="en-US" dirty="0" err="1" smtClean="0"/>
              <a:t>átok</a:t>
            </a:r>
            <a:r>
              <a:rPr lang="en-US" dirty="0" smtClean="0"/>
              <a:t> </a:t>
            </a:r>
            <a:r>
              <a:rPr lang="en-US" dirty="0" err="1" smtClean="0"/>
              <a:t>hatására.Felveszi</a:t>
            </a:r>
            <a:r>
              <a:rPr lang="en-US" dirty="0" smtClean="0"/>
              <a:t> a </a:t>
            </a:r>
            <a:r>
              <a:rPr lang="en-US" dirty="0" err="1" smtClean="0"/>
              <a:t>farkas</a:t>
            </a:r>
            <a:r>
              <a:rPr lang="en-US" dirty="0" smtClean="0"/>
              <a:t> </a:t>
            </a:r>
            <a:r>
              <a:rPr lang="en-US" dirty="0" err="1" smtClean="0"/>
              <a:t>tulajdonságiat</a:t>
            </a:r>
            <a:r>
              <a:rPr lang="en-US" dirty="0" smtClean="0"/>
              <a:t>, </a:t>
            </a:r>
            <a:r>
              <a:rPr lang="en-US" dirty="0" err="1" smtClean="0"/>
              <a:t>Vérszomjas</a:t>
            </a:r>
            <a:r>
              <a:rPr lang="en-US" dirty="0" smtClean="0"/>
              <a:t> </a:t>
            </a:r>
            <a:r>
              <a:rPr lang="en-US" dirty="0" err="1" smtClean="0"/>
              <a:t>állattá</a:t>
            </a:r>
            <a:r>
              <a:rPr lang="en-US" dirty="0" smtClean="0"/>
              <a:t> </a:t>
            </a:r>
            <a:r>
              <a:rPr lang="en-US" dirty="0" err="1" smtClean="0"/>
              <a:t>változik</a:t>
            </a:r>
            <a:r>
              <a:rPr lang="en-US" dirty="0" smtClean="0"/>
              <a:t>. A Hollywood-</a:t>
            </a:r>
            <a:r>
              <a:rPr lang="en-US" dirty="0" err="1" smtClean="0"/>
              <a:t>i</a:t>
            </a:r>
            <a:r>
              <a:rPr lang="en-US" dirty="0" smtClean="0"/>
              <a:t> </a:t>
            </a:r>
            <a:r>
              <a:rPr lang="en-US" dirty="0" err="1" smtClean="0"/>
              <a:t>filmesek</a:t>
            </a:r>
            <a:r>
              <a:rPr lang="en-US" dirty="0" smtClean="0"/>
              <a:t> </a:t>
            </a:r>
            <a:r>
              <a:rPr lang="en-US" dirty="0" err="1" smtClean="0"/>
              <a:t>megspékelték</a:t>
            </a:r>
            <a:r>
              <a:rPr lang="en-US" dirty="0" smtClean="0"/>
              <a:t> </a:t>
            </a:r>
            <a:r>
              <a:rPr lang="en-US" dirty="0" err="1" smtClean="0"/>
              <a:t>ezt</a:t>
            </a:r>
            <a:r>
              <a:rPr lang="en-US" dirty="0" smtClean="0"/>
              <a:t> a </a:t>
            </a:r>
            <a:r>
              <a:rPr lang="en-US" dirty="0" err="1" smtClean="0"/>
              <a:t>legendát</a:t>
            </a:r>
            <a:r>
              <a:rPr lang="en-US" dirty="0" smtClean="0"/>
              <a:t>. Ezek </a:t>
            </a:r>
            <a:r>
              <a:rPr lang="en-US" dirty="0" err="1" smtClean="0"/>
              <a:t>után</a:t>
            </a:r>
            <a:r>
              <a:rPr lang="en-US" dirty="0" smtClean="0"/>
              <a:t> a </a:t>
            </a:r>
            <a:r>
              <a:rPr lang="en-US" dirty="0" err="1" smtClean="0"/>
              <a:t>farkasemberek</a:t>
            </a:r>
            <a:r>
              <a:rPr lang="en-US" dirty="0" smtClean="0"/>
              <a:t> </a:t>
            </a:r>
            <a:r>
              <a:rPr lang="en-US" dirty="0" err="1" smtClean="0"/>
              <a:t>általában</a:t>
            </a:r>
            <a:r>
              <a:rPr lang="en-US" dirty="0" smtClean="0"/>
              <a:t> </a:t>
            </a:r>
            <a:r>
              <a:rPr lang="en-US" dirty="0" err="1" smtClean="0"/>
              <a:t>teliholdkor</a:t>
            </a:r>
            <a:r>
              <a:rPr lang="en-US" dirty="0" smtClean="0"/>
              <a:t> </a:t>
            </a:r>
            <a:r>
              <a:rPr lang="en-US" dirty="0" err="1" smtClean="0"/>
              <a:t>változnak</a:t>
            </a:r>
            <a:r>
              <a:rPr lang="en-US" dirty="0" smtClean="0"/>
              <a:t> </a:t>
            </a:r>
            <a:r>
              <a:rPr lang="en-US" dirty="0" err="1" smtClean="0"/>
              <a:t>át</a:t>
            </a:r>
            <a:r>
              <a:rPr lang="en-US" dirty="0" smtClean="0"/>
              <a:t> </a:t>
            </a:r>
            <a:r>
              <a:rPr lang="en-US" dirty="0" err="1" smtClean="0"/>
              <a:t>és</a:t>
            </a:r>
            <a:r>
              <a:rPr lang="en-US" dirty="0" smtClean="0"/>
              <a:t> </a:t>
            </a:r>
            <a:r>
              <a:rPr lang="en-US" dirty="0" err="1" smtClean="0"/>
              <a:t>az</a:t>
            </a:r>
            <a:r>
              <a:rPr lang="en-US" dirty="0" smtClean="0"/>
              <a:t>, </a:t>
            </a:r>
            <a:r>
              <a:rPr lang="en-US" dirty="0" err="1" smtClean="0"/>
              <a:t>akit</a:t>
            </a:r>
            <a:r>
              <a:rPr lang="en-US" dirty="0" smtClean="0"/>
              <a:t> </a:t>
            </a:r>
            <a:r>
              <a:rPr lang="en-US" dirty="0" err="1" smtClean="0"/>
              <a:t>megharapnak</a:t>
            </a:r>
            <a:r>
              <a:rPr lang="en-US" dirty="0" smtClean="0"/>
              <a:t>, </a:t>
            </a:r>
            <a:r>
              <a:rPr lang="en-US" dirty="0" err="1" smtClean="0"/>
              <a:t>csakugyan</a:t>
            </a:r>
            <a:r>
              <a:rPr lang="en-US" dirty="0" smtClean="0"/>
              <a:t> </a:t>
            </a:r>
            <a:r>
              <a:rPr lang="en-US" dirty="0" err="1" smtClean="0"/>
              <a:t>átváltozik</a:t>
            </a:r>
            <a:r>
              <a:rPr lang="en-US" dirty="0" smtClean="0"/>
              <a:t>.</a:t>
            </a:r>
            <a:endParaRPr lang="th-TH" dirty="0"/>
          </a:p>
        </p:txBody>
      </p:sp>
      <p:pic>
        <p:nvPicPr>
          <p:cNvPr id="9218" name="Picture 2" descr="C:\Documents and Settings\Edit\Desktop\images667.jpg"/>
          <p:cNvPicPr>
            <a:picLocks noChangeAspect="1" noChangeArrowheads="1"/>
          </p:cNvPicPr>
          <p:nvPr/>
        </p:nvPicPr>
        <p:blipFill>
          <a:blip r:embed="rId2" cstate="print"/>
          <a:srcRect/>
          <a:stretch>
            <a:fillRect/>
          </a:stretch>
        </p:blipFill>
        <p:spPr bwMode="auto">
          <a:xfrm>
            <a:off x="2339752" y="116632"/>
            <a:ext cx="4248472" cy="1743075"/>
          </a:xfrm>
          <a:prstGeom prst="rect">
            <a:avLst/>
          </a:prstGeom>
          <a:noFill/>
        </p:spPr>
      </p:pic>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x">
  <a:themeElements>
    <a:clrScheme name="Flux">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x">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x">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186</TotalTime>
  <Words>254</Words>
  <Application>Microsoft Office PowerPoint</Application>
  <PresentationFormat>Expunere pe ecran (4:3)</PresentationFormat>
  <Paragraphs>36</Paragraphs>
  <Slides>23</Slides>
  <Notes>0</Notes>
  <HiddenSlides>0</HiddenSlides>
  <MMClips>0</MMClips>
  <ScaleCrop>false</ScaleCrop>
  <HeadingPairs>
    <vt:vector size="4" baseType="variant">
      <vt:variant>
        <vt:lpstr>Temă</vt:lpstr>
      </vt:variant>
      <vt:variant>
        <vt:i4>1</vt:i4>
      </vt:variant>
      <vt:variant>
        <vt:lpstr>Titluri diapozitive</vt:lpstr>
      </vt:variant>
      <vt:variant>
        <vt:i4>23</vt:i4>
      </vt:variant>
    </vt:vector>
  </HeadingPairs>
  <TitlesOfParts>
    <vt:vector size="24" baseType="lpstr">
      <vt:lpstr>Flux</vt:lpstr>
      <vt:lpstr>Misztikus Legendak </vt:lpstr>
      <vt:lpstr>                   Vampirok</vt:lpstr>
      <vt:lpstr>Prezentare PowerPoint</vt:lpstr>
      <vt:lpstr>Prezentare PowerPoint</vt:lpstr>
      <vt:lpstr>Prezentare PowerPoint</vt:lpstr>
      <vt:lpstr>Prezentare PowerPoint</vt:lpstr>
      <vt:lpstr>                  Verfarkasok</vt:lpstr>
      <vt:lpstr>Prezentare PowerPoint</vt:lpstr>
      <vt:lpstr> </vt:lpstr>
      <vt:lpstr>Prezentare PowerPoint</vt:lpstr>
      <vt:lpstr>Prezentare PowerPoint</vt:lpstr>
      <vt:lpstr>                 Boszorkanyok</vt:lpstr>
      <vt:lpstr>             A néphit szerint</vt:lpstr>
      <vt:lpstr>Prezentare PowerPoint</vt:lpstr>
      <vt:lpstr>Prezentare PowerPoint</vt:lpstr>
      <vt:lpstr>Prezentare PowerPoint</vt:lpstr>
      <vt:lpstr>Prezentare PowerPoint</vt:lpstr>
      <vt:lpstr>                 Tunderek</vt:lpstr>
      <vt:lpstr>Prezentare PowerPoint</vt:lpstr>
      <vt:lpstr>Prezentare PowerPoint</vt:lpstr>
      <vt:lpstr>Prezentare PowerPoint</vt:lpstr>
      <vt:lpstr>Ezek a lények a következő arányban szerepelnek a legendákban:</vt:lpstr>
      <vt:lpstr>Prezentare PowerPoint</vt:lpstr>
    </vt:vector>
  </TitlesOfParts>
  <Company>Unitate Scolara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Misztikus Legendak</dc:title>
  <dc:creator>DarkUser</dc:creator>
  <cp:lastModifiedBy>Profesor</cp:lastModifiedBy>
  <cp:revision>28</cp:revision>
  <dcterms:created xsi:type="dcterms:W3CDTF">2012-05-03T09:30:55Z</dcterms:created>
  <dcterms:modified xsi:type="dcterms:W3CDTF">2012-05-17T10:08:46Z</dcterms:modified>
</cp:coreProperties>
</file>