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Ref idx="1002">
        <a:schemeClr val="bg2"/>
      </p:bgRef>
    </p:bg>
    <p:spTree>
      <p:nvGrpSpPr>
        <p:cNvPr id="1" name=""/>
        <p:cNvGrpSpPr/>
        <p:nvPr/>
      </p:nvGrpSpPr>
      <p:grpSpPr>
        <a:xfrm>
          <a:off x="0" y="0"/>
          <a:ext cx="0" cy="0"/>
          <a:chOff x="0" y="0"/>
          <a:chExt cx="0" cy="0"/>
        </a:xfrm>
      </p:grpSpPr>
      <p:sp>
        <p:nvSpPr>
          <p:cNvPr id="9" name="Cím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17" name="Alcím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19" name="Élőláb helye 18"/>
          <p:cNvSpPr>
            <a:spLocks noGrp="1"/>
          </p:cNvSpPr>
          <p:nvPr>
            <p:ph type="ftr" sz="quarter" idx="11"/>
          </p:nvPr>
        </p:nvSpPr>
        <p:spPr/>
        <p:txBody>
          <a:bodyPr/>
          <a:lstStyle/>
          <a:p>
            <a:endParaRPr lang="en-US"/>
          </a:p>
        </p:txBody>
      </p:sp>
      <p:sp>
        <p:nvSpPr>
          <p:cNvPr id="27" name="Dia számának helye 26"/>
          <p:cNvSpPr>
            <a:spLocks noGrp="1"/>
          </p:cNvSpPr>
          <p:nvPr>
            <p:ph type="sldNum" sz="quarter" idx="12"/>
          </p:nvPr>
        </p:nvSpPr>
        <p:spPr/>
        <p:txBody>
          <a:bodyPr/>
          <a:lstStyle/>
          <a:p>
            <a:fld id="{E6C7EF24-A7D4-4609-89BE-49B8FA8B51F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1"/>
            <a:ext cx="2057400" cy="5211763"/>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914401"/>
            <a:ext cx="6019800" cy="5211763"/>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E6C7EF24-A7D4-4609-89BE-49B8FA8B51F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tIns="45720" anchor="b"/>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8" name="Élőláb helye 7"/>
          <p:cNvSpPr>
            <a:spLocks noGrp="1"/>
          </p:cNvSpPr>
          <p:nvPr>
            <p:ph type="ftr" sz="quarter" idx="11"/>
          </p:nvPr>
        </p:nvSpPr>
        <p:spPr/>
        <p:txBody>
          <a:bodyPr/>
          <a:lstStyle/>
          <a:p>
            <a:endParaRPr lang="en-US"/>
          </a:p>
        </p:txBody>
      </p:sp>
      <p:sp>
        <p:nvSpPr>
          <p:cNvPr id="9" name="Dia számának helye 8"/>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4" name="Élőláb helye 3"/>
          <p:cNvSpPr>
            <a:spLocks noGrp="1"/>
          </p:cNvSpPr>
          <p:nvPr>
            <p:ph type="ftr" sz="quarter" idx="11"/>
          </p:nvPr>
        </p:nvSpPr>
        <p:spPr/>
        <p:txBody>
          <a:bodyPr/>
          <a:lstStyle/>
          <a:p>
            <a:endParaRPr lang="en-US"/>
          </a:p>
        </p:txBody>
      </p:sp>
      <p:sp>
        <p:nvSpPr>
          <p:cNvPr id="5" name="Dia számának helye 4"/>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E6C7EF24-A7D4-4609-89BE-49B8FA8B51F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9" name="Egy sarkán kerekítve levágott téglalap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Derékszögű háromszög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Cím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hu-HU" smtClean="0"/>
              <a:t>Mintacím szerkesztése</a:t>
            </a:r>
            <a:endParaRPr kumimoji="0" lang="en-US"/>
          </a:p>
        </p:txBody>
      </p:sp>
      <p:sp>
        <p:nvSpPr>
          <p:cNvPr id="4" name="Szöveg hely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p:txBody>
          <a:bodyPr/>
          <a:lstStyle/>
          <a:p>
            <a:fld id="{7C33BFED-3C06-4E13-AA92-E8181E405A1F}" type="datetimeFigureOut">
              <a:rPr lang="en-US" smtClean="0"/>
              <a:pPr/>
              <a:t>10/11/2010</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a:xfrm>
            <a:off x="8077200" y="6356350"/>
            <a:ext cx="609600" cy="365125"/>
          </a:xfrm>
        </p:spPr>
        <p:txBody>
          <a:bodyPr/>
          <a:lstStyle/>
          <a:p>
            <a:fld id="{E6C7EF24-A7D4-4609-89BE-49B8FA8B51F7}" type="slidenum">
              <a:rPr lang="en-US" smtClean="0"/>
              <a:pPr/>
              <a:t>‹#›</a:t>
            </a:fld>
            <a:endParaRPr lang="en-US"/>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u-HU" smtClean="0"/>
              <a:t>Kép beszúrásához kattintson az ikonra</a:t>
            </a:r>
            <a:endParaRPr kumimoji="0" lang="en-US" dirty="0"/>
          </a:p>
        </p:txBody>
      </p:sp>
      <p:sp>
        <p:nvSpPr>
          <p:cNvPr id="10" name="Szabadkézi sokszög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Szabadkézi sokszög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Szabadkézi sokszög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Cím hely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C33BFED-3C06-4E13-AA92-E8181E405A1F}" type="datetimeFigureOut">
              <a:rPr lang="en-US" smtClean="0"/>
              <a:pPr/>
              <a:t>10/11/2010</a:t>
            </a:fld>
            <a:endParaRPr lang="en-US"/>
          </a:p>
        </p:txBody>
      </p:sp>
      <p:sp>
        <p:nvSpPr>
          <p:cNvPr id="22" name="Élőláb hely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Dia számának hely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6C7EF24-A7D4-4609-89BE-49B8FA8B51F7}" type="slidenum">
              <a:rPr lang="en-US" smtClean="0"/>
              <a:pPr/>
              <a:t>‹#›</a:t>
            </a:fld>
            <a:endParaRPr lang="en-US"/>
          </a:p>
        </p:txBody>
      </p:sp>
      <p:grpSp>
        <p:nvGrpSpPr>
          <p:cNvPr id="2" name="Csoportba foglalás 1"/>
          <p:cNvGrpSpPr/>
          <p:nvPr/>
        </p:nvGrpSpPr>
        <p:grpSpPr>
          <a:xfrm>
            <a:off x="-19017" y="202408"/>
            <a:ext cx="9180548" cy="649224"/>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en-US" dirty="0" smtClean="0"/>
              <a:t>P</a:t>
            </a:r>
            <a:r>
              <a:rPr lang="hu-HU" dirty="0" smtClean="0"/>
              <a:t>é</a:t>
            </a:r>
            <a:r>
              <a:rPr lang="en-US" dirty="0" err="1" smtClean="0"/>
              <a:t>nz</a:t>
            </a:r>
            <a:r>
              <a:rPr lang="hu-HU" dirty="0" smtClean="0"/>
              <a:t>ü</a:t>
            </a:r>
            <a:r>
              <a:rPr lang="en-US" dirty="0" err="1" smtClean="0"/>
              <a:t>gyi</a:t>
            </a:r>
            <a:r>
              <a:rPr lang="en-US" dirty="0" smtClean="0"/>
              <a:t> f</a:t>
            </a:r>
            <a:r>
              <a:rPr lang="hu-HU" dirty="0" smtClean="0"/>
              <a:t>ü</a:t>
            </a:r>
            <a:r>
              <a:rPr lang="en-US" dirty="0" err="1" smtClean="0"/>
              <a:t>ggv</a:t>
            </a:r>
            <a:r>
              <a:rPr lang="hu-HU" dirty="0" smtClean="0"/>
              <a:t>é</a:t>
            </a:r>
            <a:r>
              <a:rPr lang="en-US" dirty="0" err="1" smtClean="0"/>
              <a:t>nyek</a:t>
            </a:r>
            <a:endParaRPr lang="en-US" dirty="0"/>
          </a:p>
        </p:txBody>
      </p:sp>
      <p:sp>
        <p:nvSpPr>
          <p:cNvPr id="3" name="Alcím 2"/>
          <p:cNvSpPr>
            <a:spLocks noGrp="1"/>
          </p:cNvSpPr>
          <p:nvPr>
            <p:ph type="subTitle" idx="1"/>
          </p:nvPr>
        </p:nvSpPr>
        <p:spPr>
          <a:xfrm>
            <a:off x="1600200" y="3505200"/>
            <a:ext cx="6172200" cy="2819400"/>
          </a:xfrm>
        </p:spPr>
        <p:txBody>
          <a:bodyPr>
            <a:normAutofit fontScale="47500" lnSpcReduction="20000"/>
          </a:bodyPr>
          <a:lstStyle/>
          <a:p>
            <a:r>
              <a:rPr lang="en-US" sz="4500" dirty="0" smtClean="0"/>
              <a:t>A 2.csoport </a:t>
            </a:r>
            <a:r>
              <a:rPr lang="en-US" sz="4500" dirty="0" err="1" smtClean="0"/>
              <a:t>munkaja</a:t>
            </a:r>
            <a:endParaRPr lang="en-US" sz="4500" dirty="0" smtClean="0"/>
          </a:p>
          <a:p>
            <a:r>
              <a:rPr lang="en-US" sz="3600" dirty="0" err="1" smtClean="0"/>
              <a:t>Csoporttagok</a:t>
            </a:r>
            <a:r>
              <a:rPr lang="en-US" sz="3600" dirty="0" smtClean="0"/>
              <a:t>:</a:t>
            </a:r>
          </a:p>
          <a:p>
            <a:r>
              <a:rPr lang="en-US" dirty="0" err="1" smtClean="0"/>
              <a:t>Bogya</a:t>
            </a:r>
            <a:r>
              <a:rPr lang="en-US" dirty="0" smtClean="0"/>
              <a:t> </a:t>
            </a:r>
            <a:r>
              <a:rPr lang="en-US" dirty="0" err="1" smtClean="0"/>
              <a:t>Kl</a:t>
            </a:r>
            <a:r>
              <a:rPr lang="hu-HU" dirty="0" smtClean="0"/>
              <a:t>ára</a:t>
            </a:r>
            <a:r>
              <a:rPr lang="en-US" dirty="0" smtClean="0"/>
              <a:t> </a:t>
            </a:r>
            <a:r>
              <a:rPr lang="hu-HU" dirty="0" smtClean="0"/>
              <a:t>-</a:t>
            </a:r>
            <a:r>
              <a:rPr lang="en-US" dirty="0" smtClean="0"/>
              <a:t>Mel</a:t>
            </a:r>
            <a:r>
              <a:rPr lang="hu-HU" dirty="0" smtClean="0"/>
              <a:t>á</a:t>
            </a:r>
            <a:r>
              <a:rPr lang="en-US" dirty="0" err="1" smtClean="0"/>
              <a:t>nia</a:t>
            </a:r>
            <a:endParaRPr lang="en-US" dirty="0" smtClean="0"/>
          </a:p>
          <a:p>
            <a:r>
              <a:rPr lang="en-US" dirty="0" err="1" smtClean="0"/>
              <a:t>Bogya</a:t>
            </a:r>
            <a:r>
              <a:rPr lang="en-US" dirty="0" smtClean="0"/>
              <a:t> Norbert</a:t>
            </a:r>
          </a:p>
          <a:p>
            <a:r>
              <a:rPr lang="en-US" dirty="0" err="1" smtClean="0"/>
              <a:t>Boros</a:t>
            </a:r>
            <a:r>
              <a:rPr lang="en-US" dirty="0" smtClean="0"/>
              <a:t> </a:t>
            </a:r>
            <a:r>
              <a:rPr lang="en-US" dirty="0" err="1" smtClean="0"/>
              <a:t>Zolt</a:t>
            </a:r>
            <a:r>
              <a:rPr lang="hu-HU" dirty="0" smtClean="0"/>
              <a:t>á</a:t>
            </a:r>
            <a:r>
              <a:rPr lang="en-US" dirty="0" smtClean="0"/>
              <a:t>n</a:t>
            </a:r>
            <a:r>
              <a:rPr lang="hu-HU" dirty="0" err="1" smtClean="0"/>
              <a:t>-Árpád</a:t>
            </a:r>
            <a:endParaRPr lang="en-US" dirty="0" smtClean="0"/>
          </a:p>
          <a:p>
            <a:r>
              <a:rPr lang="en-US" dirty="0" err="1" smtClean="0"/>
              <a:t>Darabont</a:t>
            </a:r>
            <a:r>
              <a:rPr lang="en-US" dirty="0" smtClean="0"/>
              <a:t> </a:t>
            </a:r>
            <a:r>
              <a:rPr lang="en-US" dirty="0" smtClean="0"/>
              <a:t>Mel</a:t>
            </a:r>
            <a:r>
              <a:rPr lang="hu-HU" dirty="0" smtClean="0"/>
              <a:t>á</a:t>
            </a:r>
            <a:r>
              <a:rPr lang="en-US" dirty="0" err="1" smtClean="0"/>
              <a:t>nia</a:t>
            </a:r>
            <a:endParaRPr lang="en-US" dirty="0" smtClean="0"/>
          </a:p>
          <a:p>
            <a:r>
              <a:rPr lang="en-US" dirty="0" err="1" smtClean="0"/>
              <a:t>Szab</a:t>
            </a:r>
            <a:r>
              <a:rPr lang="hu-HU" dirty="0" smtClean="0"/>
              <a:t>ó</a:t>
            </a:r>
            <a:r>
              <a:rPr lang="en-US" dirty="0" smtClean="0"/>
              <a:t> </a:t>
            </a:r>
            <a:r>
              <a:rPr lang="en-US" dirty="0" err="1" smtClean="0"/>
              <a:t>Ibolya</a:t>
            </a:r>
            <a:r>
              <a:rPr lang="en-US" dirty="0" smtClean="0"/>
              <a:t> </a:t>
            </a:r>
            <a:r>
              <a:rPr lang="en-US" dirty="0" smtClean="0"/>
              <a:t>–</a:t>
            </a:r>
            <a:r>
              <a:rPr lang="en-US" dirty="0" smtClean="0"/>
              <a:t>Mel</a:t>
            </a:r>
            <a:r>
              <a:rPr lang="hu-HU" dirty="0" smtClean="0"/>
              <a:t>á</a:t>
            </a:r>
            <a:r>
              <a:rPr lang="en-US" dirty="0" err="1" smtClean="0"/>
              <a:t>nia</a:t>
            </a:r>
            <a:endParaRPr lang="en-US" dirty="0" smtClean="0"/>
          </a:p>
          <a:p>
            <a:endParaRPr lang="hu-HU" sz="6000" dirty="0" smtClean="0"/>
          </a:p>
          <a:p>
            <a:r>
              <a:rPr lang="en-US" sz="6000" dirty="0" smtClean="0"/>
              <a:t>“</a:t>
            </a:r>
            <a:r>
              <a:rPr lang="en-US" sz="6000" dirty="0" err="1" smtClean="0"/>
              <a:t>Cserey-Goga”Iskolacsoport,Kraszna</a:t>
            </a:r>
            <a:endParaRPr lang="en-US" sz="6000" dirty="0"/>
          </a:p>
        </p:txBody>
      </p:sp>
      <p:pic>
        <p:nvPicPr>
          <p:cNvPr id="94210" name="Picture 2" descr="http://egyszervolt.hu/netkalauz/pix/02_02_szamitogep.png"/>
          <p:cNvPicPr>
            <a:picLocks noChangeAspect="1" noChangeArrowheads="1"/>
          </p:cNvPicPr>
          <p:nvPr/>
        </p:nvPicPr>
        <p:blipFill>
          <a:blip r:embed="rId2" cstate="print"/>
          <a:srcRect/>
          <a:stretch>
            <a:fillRect/>
          </a:stretch>
        </p:blipFill>
        <p:spPr bwMode="auto">
          <a:xfrm>
            <a:off x="152400" y="0"/>
            <a:ext cx="3095625" cy="26003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28600" y="274638"/>
            <a:ext cx="8458200" cy="5821362"/>
          </a:xfrm>
        </p:spPr>
        <p:txBody>
          <a:bodyPr>
            <a:normAutofit fontScale="90000"/>
          </a:bodyPr>
          <a:lstStyle/>
          <a:p>
            <a:r>
              <a:rPr lang="en-US" u="sng" dirty="0" smtClean="0">
                <a:latin typeface="Bell MT" pitchFamily="18" charset="0"/>
              </a:rPr>
              <a:t>Future value-V</a:t>
            </a:r>
            <a:r>
              <a:rPr lang="hu-HU" u="sng" dirty="0" smtClean="0">
                <a:latin typeface="Bell MT" pitchFamily="18" charset="0"/>
              </a:rPr>
              <a:t>é</a:t>
            </a:r>
            <a:r>
              <a:rPr lang="en-US" u="sng" dirty="0" err="1" smtClean="0">
                <a:latin typeface="Bell MT" pitchFamily="18" charset="0"/>
              </a:rPr>
              <a:t>gs</a:t>
            </a:r>
            <a:r>
              <a:rPr lang="hu-HU" u="sng" dirty="0" smtClean="0">
                <a:latin typeface="Bell MT" pitchFamily="18" charset="0"/>
              </a:rPr>
              <a:t>ő</a:t>
            </a:r>
            <a:r>
              <a:rPr lang="en-US" u="sng" dirty="0" smtClean="0">
                <a:latin typeface="Bell MT" pitchFamily="18" charset="0"/>
              </a:rPr>
              <a:t> </a:t>
            </a:r>
            <a:r>
              <a:rPr lang="hu-HU" u="sng" dirty="0" smtClean="0">
                <a:latin typeface="Bell MT" pitchFamily="18" charset="0"/>
              </a:rPr>
              <a:t>ö</a:t>
            </a:r>
            <a:r>
              <a:rPr lang="en-US" u="sng" dirty="0" err="1" smtClean="0">
                <a:latin typeface="Bell MT" pitchFamily="18" charset="0"/>
              </a:rPr>
              <a:t>sszeg</a:t>
            </a:r>
            <a:r>
              <a:rPr lang="hu-HU" u="sng" dirty="0" smtClean="0">
                <a:latin typeface="Bell MT" pitchFamily="18" charset="0"/>
              </a:rPr>
              <a:t/>
            </a:r>
            <a:br>
              <a:rPr lang="hu-HU" u="sng" dirty="0" smtClean="0">
                <a:latin typeface="Bell MT" pitchFamily="18" charset="0"/>
              </a:rPr>
            </a:br>
            <a:r>
              <a:rPr lang="hu-HU" u="sng" dirty="0" smtClean="0">
                <a:latin typeface="Bell MT" pitchFamily="18" charset="0"/>
              </a:rPr>
              <a:t>Jelölés:</a:t>
            </a:r>
            <a:r>
              <a:rPr lang="hu-HU" u="sng" dirty="0" err="1" smtClean="0">
                <a:latin typeface="Bell MT" pitchFamily="18" charset="0"/>
              </a:rPr>
              <a:t>fv</a:t>
            </a:r>
            <a:r>
              <a:rPr lang="en-US" dirty="0" smtClean="0">
                <a:latin typeface="Bell MT" pitchFamily="18" charset="0"/>
              </a:rPr>
              <a:t/>
            </a:r>
            <a:br>
              <a:rPr lang="en-US" dirty="0" smtClean="0">
                <a:latin typeface="Bell MT" pitchFamily="18" charset="0"/>
              </a:rPr>
            </a:br>
            <a:r>
              <a:rPr lang="en-US" dirty="0" smtClean="0">
                <a:latin typeface="Bell MT" pitchFamily="18" charset="0"/>
              </a:rPr>
              <a:t/>
            </a:r>
            <a:br>
              <a:rPr lang="en-US" dirty="0" smtClean="0">
                <a:latin typeface="Bell MT" pitchFamily="18" charset="0"/>
              </a:rPr>
            </a:br>
            <a:r>
              <a:rPr lang="en-US" dirty="0" err="1" smtClean="0">
                <a:latin typeface="Bell MT" pitchFamily="18" charset="0"/>
              </a:rPr>
              <a:t>Egy</a:t>
            </a:r>
            <a:r>
              <a:rPr lang="en-US" dirty="0" smtClean="0">
                <a:latin typeface="Bell MT" pitchFamily="18" charset="0"/>
              </a:rPr>
              <a:t> </a:t>
            </a:r>
            <a:r>
              <a:rPr lang="en-US" dirty="0" err="1" smtClean="0">
                <a:latin typeface="Bell MT" pitchFamily="18" charset="0"/>
              </a:rPr>
              <a:t>bankb</a:t>
            </a:r>
            <a:r>
              <a:rPr lang="hu-HU" dirty="0" err="1" smtClean="0">
                <a:latin typeface="Bell MT" pitchFamily="18" charset="0"/>
              </a:rPr>
              <a:t>etét</a:t>
            </a:r>
            <a:r>
              <a:rPr lang="hu-HU" dirty="0" smtClean="0">
                <a:latin typeface="Bell MT" pitchFamily="18" charset="0"/>
              </a:rPr>
              <a:t> végső értéke </a:t>
            </a:r>
            <a:r>
              <a:rPr lang="hu-HU" i="1" dirty="0" err="1" smtClean="0">
                <a:latin typeface="Bell MT" pitchFamily="18" charset="0"/>
              </a:rPr>
              <a:t>V</a:t>
            </a:r>
            <a:r>
              <a:rPr lang="hu-HU" i="1" cap="small" dirty="0" err="1" smtClean="0">
                <a:latin typeface="Bell MT" pitchFamily="18" charset="0"/>
              </a:rPr>
              <a:t>f</a:t>
            </a:r>
            <a:r>
              <a:rPr lang="hu-HU" cap="small" dirty="0" smtClean="0">
                <a:latin typeface="Bell MT" pitchFamily="18" charset="0"/>
              </a:rPr>
              <a:t>,</a:t>
            </a:r>
            <a:r>
              <a:rPr lang="hu-HU" dirty="0" smtClean="0">
                <a:latin typeface="Bell MT" pitchFamily="18" charset="0"/>
              </a:rPr>
              <a:t>ahol a betét kezdeti értéke </a:t>
            </a:r>
            <a:r>
              <a:rPr lang="hu-HU" i="1" dirty="0" err="1" smtClean="0">
                <a:latin typeface="Bell MT" pitchFamily="18" charset="0"/>
              </a:rPr>
              <a:t>Vi</a:t>
            </a:r>
            <a:r>
              <a:rPr lang="hu-HU" i="1" dirty="0" smtClean="0">
                <a:latin typeface="Bell MT" pitchFamily="18" charset="0"/>
              </a:rPr>
              <a:t> </a:t>
            </a:r>
            <a:r>
              <a:rPr lang="hu-HU" dirty="0" smtClean="0">
                <a:latin typeface="Bell MT" pitchFamily="18" charset="0"/>
              </a:rPr>
              <a:t>és </a:t>
            </a:r>
            <a:r>
              <a:rPr lang="hu-HU" dirty="0" err="1" smtClean="0">
                <a:latin typeface="Bell MT" pitchFamily="18" charset="0"/>
              </a:rPr>
              <a:t>periódusonkent</a:t>
            </a:r>
            <a:r>
              <a:rPr lang="hu-HU" dirty="0" smtClean="0">
                <a:latin typeface="Bell MT" pitchFamily="18" charset="0"/>
              </a:rPr>
              <a:t>  </a:t>
            </a:r>
            <a:r>
              <a:rPr lang="hu-HU" i="1" dirty="0" smtClean="0">
                <a:latin typeface="Bell MT" pitchFamily="18" charset="0"/>
              </a:rPr>
              <a:t>s</a:t>
            </a:r>
            <a:r>
              <a:rPr lang="hu-HU" dirty="0" smtClean="0">
                <a:latin typeface="Bell MT" pitchFamily="18" charset="0"/>
              </a:rPr>
              <a:t>  nagyságú összeget teszünk be,összesen </a:t>
            </a:r>
            <a:r>
              <a:rPr lang="hu-HU" i="1" dirty="0" smtClean="0">
                <a:latin typeface="Bell MT" pitchFamily="18" charset="0"/>
              </a:rPr>
              <a:t>n</a:t>
            </a:r>
            <a:r>
              <a:rPr lang="hu-HU" dirty="0" smtClean="0">
                <a:latin typeface="Bell MT" pitchFamily="18" charset="0"/>
              </a:rPr>
              <a:t>  periódus </a:t>
            </a:r>
            <a:r>
              <a:rPr lang="hu-HU" dirty="0" err="1" smtClean="0">
                <a:latin typeface="Bell MT" pitchFamily="18" charset="0"/>
              </a:rPr>
              <a:t>alatt.A</a:t>
            </a:r>
            <a:r>
              <a:rPr lang="hu-HU" dirty="0" smtClean="0">
                <a:latin typeface="Bell MT" pitchFamily="18" charset="0"/>
              </a:rPr>
              <a:t> kamat értéke </a:t>
            </a:r>
            <a:r>
              <a:rPr lang="hu-HU" i="1" dirty="0" smtClean="0">
                <a:latin typeface="Bell MT" pitchFamily="18" charset="0"/>
              </a:rPr>
              <a:t>d</a:t>
            </a:r>
            <a:r>
              <a:rPr lang="hu-HU" dirty="0" smtClean="0">
                <a:latin typeface="Bell MT" pitchFamily="18" charset="0"/>
              </a:rPr>
              <a:t>.</a:t>
            </a:r>
            <a:endParaRPr lang="en-US" dirty="0">
              <a:latin typeface="Bell MT" pitchFamily="18" charset="0"/>
            </a:endParaRPr>
          </a:p>
        </p:txBody>
      </p:sp>
      <p:pic>
        <p:nvPicPr>
          <p:cNvPr id="93186" name="Picture 2" descr="http://m.blog.hu/ny/nyelvesztelen/image/infos/szamitogep.gif"/>
          <p:cNvPicPr>
            <a:picLocks noChangeAspect="1" noChangeArrowheads="1"/>
          </p:cNvPicPr>
          <p:nvPr/>
        </p:nvPicPr>
        <p:blipFill>
          <a:blip r:embed="rId2" cstate="print"/>
          <a:srcRect/>
          <a:stretch>
            <a:fillRect/>
          </a:stretch>
        </p:blipFill>
        <p:spPr bwMode="auto">
          <a:xfrm>
            <a:off x="6781800" y="914400"/>
            <a:ext cx="1752600" cy="1752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914400" y="609600"/>
            <a:ext cx="7086600" cy="5486400"/>
          </a:xfrm>
        </p:spPr>
        <p:txBody>
          <a:bodyPr>
            <a:normAutofit fontScale="90000"/>
          </a:bodyPr>
          <a:lstStyle/>
          <a:p>
            <a:r>
              <a:rPr lang="hu-HU" u="sng" dirty="0" err="1" smtClean="0">
                <a:latin typeface="Bell MT" pitchFamily="18" charset="0"/>
              </a:rPr>
              <a:t>Payment-Kezdő</a:t>
            </a:r>
            <a:r>
              <a:rPr lang="hu-HU" u="sng" dirty="0" smtClean="0">
                <a:latin typeface="Bell MT" pitchFamily="18" charset="0"/>
              </a:rPr>
              <a:t> összeg</a:t>
            </a:r>
            <a:r>
              <a:rPr lang="hu-HU" dirty="0" smtClean="0">
                <a:latin typeface="Bell MT" pitchFamily="18" charset="0"/>
              </a:rPr>
              <a:t/>
            </a:r>
            <a:br>
              <a:rPr lang="hu-HU" dirty="0" smtClean="0">
                <a:latin typeface="Bell MT" pitchFamily="18" charset="0"/>
              </a:rPr>
            </a:br>
            <a:r>
              <a:rPr lang="hu-HU" dirty="0" smtClean="0">
                <a:latin typeface="Bell MT" pitchFamily="18" charset="0"/>
              </a:rPr>
              <a:t/>
            </a:r>
            <a:br>
              <a:rPr lang="hu-HU" dirty="0" smtClean="0">
                <a:latin typeface="Bell MT" pitchFamily="18" charset="0"/>
              </a:rPr>
            </a:br>
            <a:r>
              <a:rPr lang="hu-HU" sz="3100" dirty="0" err="1" smtClean="0">
                <a:latin typeface="Bell MT" pitchFamily="18" charset="0"/>
              </a:rPr>
              <a:t>Jelöles</a:t>
            </a:r>
            <a:r>
              <a:rPr lang="hu-HU" sz="3100" dirty="0" smtClean="0">
                <a:latin typeface="Bell MT" pitchFamily="18" charset="0"/>
              </a:rPr>
              <a:t>:</a:t>
            </a:r>
            <a:r>
              <a:rPr lang="hu-HU" sz="3100" dirty="0" err="1" smtClean="0">
                <a:latin typeface="Bell MT" pitchFamily="18" charset="0"/>
              </a:rPr>
              <a:t>pmt</a:t>
            </a:r>
            <a:r>
              <a:rPr lang="hu-HU" sz="3100" dirty="0" smtClean="0">
                <a:latin typeface="Bell MT" pitchFamily="18" charset="0"/>
              </a:rPr>
              <a:t/>
            </a:r>
            <a:br>
              <a:rPr lang="hu-HU" sz="3100" dirty="0" smtClean="0">
                <a:latin typeface="Bell MT" pitchFamily="18" charset="0"/>
              </a:rPr>
            </a:br>
            <a:r>
              <a:rPr lang="hu-HU" sz="3100" dirty="0" smtClean="0">
                <a:latin typeface="Bell MT" pitchFamily="18" charset="0"/>
              </a:rPr>
              <a:t>A befizetendő összeg </a:t>
            </a:r>
            <a:r>
              <a:rPr lang="hu-HU" sz="3100" i="1" dirty="0" smtClean="0">
                <a:latin typeface="Bell MT" pitchFamily="18" charset="0"/>
              </a:rPr>
              <a:t>s</a:t>
            </a:r>
            <a:r>
              <a:rPr lang="hu-HU" sz="3100" dirty="0" smtClean="0">
                <a:latin typeface="Bell MT" pitchFamily="18" charset="0"/>
              </a:rPr>
              <a:t>  értéke,amelyet a </a:t>
            </a:r>
            <a:r>
              <a:rPr lang="hu-HU" sz="3100" i="1" dirty="0" err="1" smtClean="0">
                <a:latin typeface="Bell MT" pitchFamily="18" charset="0"/>
              </a:rPr>
              <a:t>Vi</a:t>
            </a:r>
            <a:r>
              <a:rPr lang="hu-HU" sz="3100" i="1" dirty="0" smtClean="0">
                <a:latin typeface="Bell MT" pitchFamily="18" charset="0"/>
              </a:rPr>
              <a:t> </a:t>
            </a:r>
            <a:r>
              <a:rPr lang="hu-HU" sz="3100" dirty="0" smtClean="0">
                <a:latin typeface="Bell MT" pitchFamily="18" charset="0"/>
              </a:rPr>
              <a:t>kezdő értékű  és  </a:t>
            </a:r>
            <a:r>
              <a:rPr lang="hu-HU" sz="3100" i="1" dirty="0" err="1" smtClean="0">
                <a:latin typeface="Bell MT" pitchFamily="18" charset="0"/>
              </a:rPr>
              <a:t>Vf</a:t>
            </a:r>
            <a:r>
              <a:rPr lang="hu-HU" sz="3100" dirty="0" smtClean="0">
                <a:latin typeface="Bell MT" pitchFamily="18" charset="0"/>
              </a:rPr>
              <a:t>  végső értékű hitel kiegyenlítésére kell fizetni,</a:t>
            </a:r>
            <a:r>
              <a:rPr lang="hu-HU" sz="3100" i="1" dirty="0" smtClean="0">
                <a:latin typeface="Bell MT" pitchFamily="18" charset="0"/>
              </a:rPr>
              <a:t>n </a:t>
            </a:r>
            <a:r>
              <a:rPr lang="hu-HU" sz="3100" i="1" dirty="0">
                <a:latin typeface="Bell MT" pitchFamily="18" charset="0"/>
              </a:rPr>
              <a:t> </a:t>
            </a:r>
            <a:r>
              <a:rPr lang="hu-HU" sz="3100" dirty="0" smtClean="0">
                <a:latin typeface="Bell MT" pitchFamily="18" charset="0"/>
              </a:rPr>
              <a:t>időegység alatt(a törlesztési határidő lejáratakor értéke 0),vagy egy  </a:t>
            </a:r>
            <a:r>
              <a:rPr lang="hu-HU" sz="3100" i="1" dirty="0" err="1" smtClean="0">
                <a:latin typeface="Bell MT" pitchFamily="18" charset="0"/>
              </a:rPr>
              <a:t>Vi</a:t>
            </a:r>
            <a:r>
              <a:rPr lang="hu-HU" sz="3100" dirty="0" smtClean="0">
                <a:latin typeface="Bell MT" pitchFamily="18" charset="0"/>
              </a:rPr>
              <a:t>  kezdő értékű betét létrehozásakor,amely kezdetben 0,majd</a:t>
            </a:r>
            <a:r>
              <a:rPr lang="hu-HU" sz="3100" i="1" dirty="0" smtClean="0">
                <a:latin typeface="Bell MT" pitchFamily="18" charset="0"/>
              </a:rPr>
              <a:t>  </a:t>
            </a:r>
            <a:r>
              <a:rPr lang="hu-HU" sz="3100" i="1" dirty="0" err="1" smtClean="0">
                <a:latin typeface="Bell MT" pitchFamily="18" charset="0"/>
              </a:rPr>
              <a:t>Vf</a:t>
            </a:r>
            <a:r>
              <a:rPr lang="hu-HU" sz="3100" i="1" dirty="0" smtClean="0">
                <a:latin typeface="Bell MT" pitchFamily="18" charset="0"/>
              </a:rPr>
              <a:t> </a:t>
            </a:r>
            <a:r>
              <a:rPr lang="hu-HU" sz="3100" dirty="0" smtClean="0">
                <a:latin typeface="Bell MT" pitchFamily="18" charset="0"/>
              </a:rPr>
              <a:t>végső értékű </a:t>
            </a:r>
            <a:r>
              <a:rPr lang="hu-HU" sz="3100" dirty="0" err="1" smtClean="0">
                <a:latin typeface="Bell MT" pitchFamily="18" charset="0"/>
              </a:rPr>
              <a:t>lesz.Az</a:t>
            </a:r>
            <a:r>
              <a:rPr lang="hu-HU" sz="3100" dirty="0" smtClean="0">
                <a:latin typeface="Bell MT" pitchFamily="18" charset="0"/>
              </a:rPr>
              <a:t> időegységre eső </a:t>
            </a:r>
            <a:r>
              <a:rPr lang="hu-HU" sz="3100" i="1" dirty="0" smtClean="0">
                <a:latin typeface="Bell MT" pitchFamily="18" charset="0"/>
              </a:rPr>
              <a:t>d</a:t>
            </a:r>
            <a:r>
              <a:rPr lang="hu-HU" sz="3100" dirty="0" smtClean="0">
                <a:latin typeface="Bell MT" pitchFamily="18" charset="0"/>
              </a:rPr>
              <a:t>  kamat állandó.</a:t>
            </a:r>
            <a:endParaRPr lang="en-US" sz="3100" dirty="0">
              <a:latin typeface="Bell MT" pitchFamily="18" charset="0"/>
            </a:endParaRPr>
          </a:p>
        </p:txBody>
      </p:sp>
      <p:pic>
        <p:nvPicPr>
          <p:cNvPr id="92162" name="Picture 2" descr="http://images02.olx.hu/ui/1/58/13/15455513_1.jpg"/>
          <p:cNvPicPr>
            <a:picLocks noChangeAspect="1" noChangeArrowheads="1"/>
          </p:cNvPicPr>
          <p:nvPr/>
        </p:nvPicPr>
        <p:blipFill>
          <a:blip r:embed="rId2" cstate="print"/>
          <a:srcRect/>
          <a:stretch>
            <a:fillRect/>
          </a:stretch>
        </p:blipFill>
        <p:spPr bwMode="auto">
          <a:xfrm>
            <a:off x="6705600" y="914400"/>
            <a:ext cx="2133600" cy="200959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28600" y="274638"/>
            <a:ext cx="8458200" cy="6126162"/>
          </a:xfrm>
        </p:spPr>
        <p:txBody>
          <a:bodyPr>
            <a:normAutofit fontScale="90000"/>
          </a:bodyPr>
          <a:lstStyle/>
          <a:p>
            <a:r>
              <a:rPr lang="hu-HU" dirty="0" smtClean="0"/>
              <a:t/>
            </a:r>
            <a:br>
              <a:rPr lang="hu-HU" dirty="0" smtClean="0"/>
            </a:br>
            <a:r>
              <a:rPr lang="hu-HU" dirty="0"/>
              <a:t/>
            </a:r>
            <a:br>
              <a:rPr lang="hu-HU" dirty="0"/>
            </a:br>
            <a:r>
              <a:rPr lang="hu-HU" dirty="0" err="1" smtClean="0">
                <a:latin typeface="Bell MT" pitchFamily="18" charset="0"/>
              </a:rPr>
              <a:t>Jelöles</a:t>
            </a:r>
            <a:r>
              <a:rPr lang="hu-HU" dirty="0" smtClean="0">
                <a:latin typeface="Bell MT" pitchFamily="18" charset="0"/>
              </a:rPr>
              <a:t>:</a:t>
            </a:r>
            <a:r>
              <a:rPr lang="hu-HU" dirty="0" err="1" smtClean="0">
                <a:latin typeface="Bell MT" pitchFamily="18" charset="0"/>
              </a:rPr>
              <a:t>ipmt</a:t>
            </a:r>
            <a:r>
              <a:rPr lang="hu-HU" dirty="0" smtClean="0">
                <a:latin typeface="Bell MT" pitchFamily="18" charset="0"/>
              </a:rPr>
              <a:t/>
            </a:r>
            <a:br>
              <a:rPr lang="hu-HU" dirty="0" smtClean="0">
                <a:latin typeface="Bell MT" pitchFamily="18" charset="0"/>
              </a:rPr>
            </a:br>
            <a:r>
              <a:rPr lang="hu-HU" dirty="0" smtClean="0">
                <a:latin typeface="Bell MT" pitchFamily="18" charset="0"/>
              </a:rPr>
              <a:t>Adott  </a:t>
            </a:r>
            <a:r>
              <a:rPr lang="hu-HU" i="1" dirty="0" smtClean="0">
                <a:latin typeface="Bell MT" pitchFamily="18" charset="0"/>
              </a:rPr>
              <a:t>p</a:t>
            </a:r>
            <a:r>
              <a:rPr lang="hu-HU" dirty="0" smtClean="0">
                <a:latin typeface="Bell MT" pitchFamily="18" charset="0"/>
              </a:rPr>
              <a:t>  periódusban kifizetett kamat,amelyet során az </a:t>
            </a:r>
            <a:r>
              <a:rPr lang="hu-HU" i="1" dirty="0" smtClean="0">
                <a:latin typeface="Bell MT" pitchFamily="18" charset="0"/>
              </a:rPr>
              <a:t>n</a:t>
            </a:r>
            <a:r>
              <a:rPr lang="hu-HU" dirty="0" smtClean="0">
                <a:latin typeface="Bell MT" pitchFamily="18" charset="0"/>
              </a:rPr>
              <a:t>  periódusra, </a:t>
            </a:r>
            <a:r>
              <a:rPr lang="hu-HU" i="1" dirty="0" err="1" smtClean="0">
                <a:latin typeface="Bell MT" pitchFamily="18" charset="0"/>
              </a:rPr>
              <a:t>Vi</a:t>
            </a:r>
            <a:r>
              <a:rPr lang="hu-HU" dirty="0" smtClean="0">
                <a:latin typeface="Bell MT" pitchFamily="18" charset="0"/>
              </a:rPr>
              <a:t>  kezdő értékre  és  </a:t>
            </a:r>
            <a:r>
              <a:rPr lang="hu-HU" i="1" dirty="0" err="1" smtClean="0">
                <a:latin typeface="Bell MT" pitchFamily="18" charset="0"/>
              </a:rPr>
              <a:t>Vf</a:t>
            </a:r>
            <a:r>
              <a:rPr lang="hu-HU" i="1" dirty="0" smtClean="0">
                <a:latin typeface="Bell MT" pitchFamily="18" charset="0"/>
              </a:rPr>
              <a:t> </a:t>
            </a:r>
            <a:r>
              <a:rPr lang="hu-HU" dirty="0" smtClean="0">
                <a:latin typeface="Bell MT" pitchFamily="18" charset="0"/>
              </a:rPr>
              <a:t> végső értékre lekötött hitel után </a:t>
            </a:r>
            <a:r>
              <a:rPr lang="hu-HU" dirty="0" err="1" smtClean="0">
                <a:latin typeface="Bell MT" pitchFamily="18" charset="0"/>
              </a:rPr>
              <a:t>fizetnek.Az</a:t>
            </a:r>
            <a:r>
              <a:rPr lang="hu-HU" dirty="0" smtClean="0">
                <a:latin typeface="Bell MT" pitchFamily="18" charset="0"/>
              </a:rPr>
              <a:t> időegységre számított kamat értéke </a:t>
            </a:r>
            <a:r>
              <a:rPr lang="hu-HU" i="1" dirty="0" smtClean="0">
                <a:latin typeface="Bell MT" pitchFamily="18" charset="0"/>
              </a:rPr>
              <a:t>d </a:t>
            </a:r>
            <a:r>
              <a:rPr lang="hu-HU" dirty="0" smtClean="0">
                <a:latin typeface="Bell MT" pitchFamily="18" charset="0"/>
              </a:rPr>
              <a:t>.</a:t>
            </a:r>
            <a:endParaRPr lang="en-US" dirty="0">
              <a:latin typeface="Bell MT" pitchFamily="18" charset="0"/>
            </a:endParaRPr>
          </a:p>
        </p:txBody>
      </p:sp>
      <p:pic>
        <p:nvPicPr>
          <p:cNvPr id="91138" name="Picture 2" descr="http://egyszervolt.hu/netkalauz/pix/02_szamitogep.png"/>
          <p:cNvPicPr>
            <a:picLocks noChangeAspect="1" noChangeArrowheads="1"/>
          </p:cNvPicPr>
          <p:nvPr/>
        </p:nvPicPr>
        <p:blipFill>
          <a:blip r:embed="rId2" cstate="print"/>
          <a:srcRect/>
          <a:stretch>
            <a:fillRect/>
          </a:stretch>
        </p:blipFill>
        <p:spPr bwMode="auto">
          <a:xfrm>
            <a:off x="6324601" y="282994"/>
            <a:ext cx="2819400" cy="215540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29600" cy="6126162"/>
          </a:xfrm>
        </p:spPr>
        <p:txBody>
          <a:bodyPr>
            <a:normAutofit fontScale="90000"/>
          </a:bodyPr>
          <a:lstStyle/>
          <a:p>
            <a:r>
              <a:rPr lang="en-US" u="sng" dirty="0" smtClean="0">
                <a:latin typeface="Bell MT" pitchFamily="18" charset="0"/>
              </a:rPr>
              <a:t/>
            </a:r>
            <a:br>
              <a:rPr lang="en-US" u="sng" dirty="0" smtClean="0">
                <a:latin typeface="Bell MT" pitchFamily="18" charset="0"/>
              </a:rPr>
            </a:br>
            <a:r>
              <a:rPr lang="en-US" u="sng" dirty="0" smtClean="0">
                <a:latin typeface="Bell MT" pitchFamily="18" charset="0"/>
              </a:rPr>
              <a:t/>
            </a:r>
            <a:br>
              <a:rPr lang="en-US" u="sng" dirty="0" smtClean="0">
                <a:latin typeface="Bell MT" pitchFamily="18" charset="0"/>
              </a:rPr>
            </a:br>
            <a:r>
              <a:rPr lang="hu-HU" u="sng" dirty="0" err="1" smtClean="0">
                <a:latin typeface="Bell MT" pitchFamily="18" charset="0"/>
              </a:rPr>
              <a:t>Number</a:t>
            </a:r>
            <a:r>
              <a:rPr lang="hu-HU" u="sng" dirty="0" smtClean="0">
                <a:latin typeface="Bell MT" pitchFamily="18" charset="0"/>
              </a:rPr>
              <a:t> of </a:t>
            </a:r>
            <a:r>
              <a:rPr lang="hu-HU" u="sng" dirty="0" err="1" smtClean="0">
                <a:latin typeface="Bell MT" pitchFamily="18" charset="0"/>
              </a:rPr>
              <a:t>period-Periódusok</a:t>
            </a:r>
            <a:r>
              <a:rPr lang="hu-HU" u="sng" dirty="0" smtClean="0">
                <a:latin typeface="Bell MT" pitchFamily="18" charset="0"/>
              </a:rPr>
              <a:t> száma</a:t>
            </a:r>
            <a:r>
              <a:rPr lang="hu-HU" dirty="0" smtClean="0">
                <a:latin typeface="Bell MT" pitchFamily="18" charset="0"/>
              </a:rPr>
              <a:t/>
            </a:r>
            <a:br>
              <a:rPr lang="hu-HU" dirty="0" smtClean="0">
                <a:latin typeface="Bell MT" pitchFamily="18" charset="0"/>
              </a:rPr>
            </a:br>
            <a:r>
              <a:rPr lang="hu-HU" dirty="0" smtClean="0">
                <a:latin typeface="Bell MT" pitchFamily="18" charset="0"/>
              </a:rPr>
              <a:t>Jelölés:</a:t>
            </a:r>
            <a:r>
              <a:rPr lang="hu-HU" dirty="0" err="1" smtClean="0">
                <a:latin typeface="Bell MT" pitchFamily="18" charset="0"/>
              </a:rPr>
              <a:t>nper</a:t>
            </a:r>
            <a:r>
              <a:rPr lang="hu-HU" dirty="0" smtClean="0">
                <a:latin typeface="Bell MT" pitchFamily="18" charset="0"/>
              </a:rPr>
              <a:t/>
            </a:r>
            <a:br>
              <a:rPr lang="hu-HU" dirty="0" smtClean="0">
                <a:latin typeface="Bell MT" pitchFamily="18" charset="0"/>
              </a:rPr>
            </a:br>
            <a:r>
              <a:rPr lang="hu-HU" dirty="0" smtClean="0">
                <a:latin typeface="Bell MT" pitchFamily="18" charset="0"/>
              </a:rPr>
              <a:t>Az időegységnek </a:t>
            </a:r>
            <a:r>
              <a:rPr lang="hu-HU" i="1" dirty="0" smtClean="0">
                <a:latin typeface="Bell MT" pitchFamily="18" charset="0"/>
              </a:rPr>
              <a:t>n</a:t>
            </a:r>
            <a:r>
              <a:rPr lang="hu-HU" dirty="0" smtClean="0">
                <a:latin typeface="Bell MT" pitchFamily="18" charset="0"/>
              </a:rPr>
              <a:t> száma,amelyek során az </a:t>
            </a:r>
            <a:r>
              <a:rPr lang="hu-HU" i="1" dirty="0" smtClean="0">
                <a:latin typeface="Bell MT" pitchFamily="18" charset="0"/>
              </a:rPr>
              <a:t>s </a:t>
            </a:r>
            <a:r>
              <a:rPr lang="hu-HU" dirty="0" smtClean="0">
                <a:latin typeface="Bell MT" pitchFamily="18" charset="0"/>
              </a:rPr>
              <a:t> összeget kell befizetni </a:t>
            </a:r>
            <a:r>
              <a:rPr lang="hu-HU" dirty="0" err="1" smtClean="0">
                <a:latin typeface="Bell MT" pitchFamily="18" charset="0"/>
              </a:rPr>
              <a:t>azert</a:t>
            </a:r>
            <a:r>
              <a:rPr lang="hu-HU" dirty="0" smtClean="0">
                <a:latin typeface="Bell MT" pitchFamily="18" charset="0"/>
              </a:rPr>
              <a:t>,hogy a hitel,vagy a banki betét értéke a  </a:t>
            </a:r>
            <a:r>
              <a:rPr lang="hu-HU" i="1" dirty="0" err="1" smtClean="0">
                <a:latin typeface="Bell MT" pitchFamily="18" charset="0"/>
              </a:rPr>
              <a:t>Vi</a:t>
            </a:r>
            <a:r>
              <a:rPr lang="hu-HU" dirty="0" smtClean="0">
                <a:latin typeface="Bell MT" pitchFamily="18" charset="0"/>
              </a:rPr>
              <a:t>  kezdő értékről a  </a:t>
            </a:r>
            <a:r>
              <a:rPr lang="hu-HU" i="1" dirty="0" err="1" smtClean="0">
                <a:latin typeface="Bell MT" pitchFamily="18" charset="0"/>
              </a:rPr>
              <a:t>Vf</a:t>
            </a:r>
            <a:r>
              <a:rPr lang="hu-HU" dirty="0" smtClean="0">
                <a:latin typeface="Bell MT" pitchFamily="18" charset="0"/>
              </a:rPr>
              <a:t> végső értékre </a:t>
            </a:r>
            <a:r>
              <a:rPr lang="hu-HU" dirty="0" err="1" smtClean="0">
                <a:latin typeface="Bell MT" pitchFamily="18" charset="0"/>
              </a:rPr>
              <a:t>érjen.A</a:t>
            </a:r>
            <a:r>
              <a:rPr lang="hu-HU" dirty="0" smtClean="0">
                <a:latin typeface="Bell MT" pitchFamily="18" charset="0"/>
              </a:rPr>
              <a:t> kamat értéke </a:t>
            </a:r>
            <a:r>
              <a:rPr lang="hu-HU" i="1" dirty="0" smtClean="0">
                <a:latin typeface="Bell MT" pitchFamily="18" charset="0"/>
              </a:rPr>
              <a:t>d</a:t>
            </a:r>
            <a:r>
              <a:rPr lang="hu-HU" dirty="0" smtClean="0">
                <a:latin typeface="Bell MT" pitchFamily="18" charset="0"/>
              </a:rPr>
              <a:t> .</a:t>
            </a:r>
            <a:endParaRPr lang="en-US" dirty="0">
              <a:latin typeface="Bell MT" pitchFamily="18" charset="0"/>
            </a:endParaRPr>
          </a:p>
        </p:txBody>
      </p:sp>
      <p:pic>
        <p:nvPicPr>
          <p:cNvPr id="90114" name="Picture 2" descr="http://m.blog.hu/ny/nyelvesztelen/image/infos/szamitogep.gif"/>
          <p:cNvPicPr>
            <a:picLocks noChangeAspect="1" noChangeArrowheads="1"/>
          </p:cNvPicPr>
          <p:nvPr/>
        </p:nvPicPr>
        <p:blipFill>
          <a:blip r:embed="rId2" cstate="print"/>
          <a:srcRect/>
          <a:stretch>
            <a:fillRect/>
          </a:stretch>
        </p:blipFill>
        <p:spPr bwMode="auto">
          <a:xfrm>
            <a:off x="6934200" y="696310"/>
            <a:ext cx="1828800" cy="151349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609600" y="228600"/>
            <a:ext cx="8382000" cy="6126162"/>
          </a:xfrm>
        </p:spPr>
        <p:txBody>
          <a:bodyPr>
            <a:normAutofit fontScale="90000"/>
          </a:bodyPr>
          <a:lstStyle/>
          <a:p>
            <a:r>
              <a:rPr lang="hu-HU" u="sng" dirty="0" err="1" smtClean="0">
                <a:latin typeface="Bell MT" pitchFamily="18" charset="0"/>
              </a:rPr>
              <a:t>Present</a:t>
            </a:r>
            <a:r>
              <a:rPr lang="hu-HU" u="sng" dirty="0" smtClean="0">
                <a:latin typeface="Bell MT" pitchFamily="18" charset="0"/>
              </a:rPr>
              <a:t> </a:t>
            </a:r>
            <a:r>
              <a:rPr lang="hu-HU" u="sng" dirty="0" err="1" smtClean="0">
                <a:latin typeface="Bell MT" pitchFamily="18" charset="0"/>
              </a:rPr>
              <a:t>value-Kezdő</a:t>
            </a:r>
            <a:r>
              <a:rPr lang="hu-HU" u="sng" dirty="0" smtClean="0">
                <a:latin typeface="Bell MT" pitchFamily="18" charset="0"/>
              </a:rPr>
              <a:t> összeg</a:t>
            </a:r>
            <a:r>
              <a:rPr lang="hu-HU" dirty="0" smtClean="0">
                <a:latin typeface="Bell MT" pitchFamily="18" charset="0"/>
              </a:rPr>
              <a:t/>
            </a:r>
            <a:br>
              <a:rPr lang="hu-HU" dirty="0" smtClean="0">
                <a:latin typeface="Bell MT" pitchFamily="18" charset="0"/>
              </a:rPr>
            </a:br>
            <a:r>
              <a:rPr lang="hu-HU" dirty="0">
                <a:latin typeface="Bell MT" pitchFamily="18" charset="0"/>
              </a:rPr>
              <a:t/>
            </a:r>
            <a:br>
              <a:rPr lang="hu-HU" dirty="0">
                <a:latin typeface="Bell MT" pitchFamily="18" charset="0"/>
              </a:rPr>
            </a:br>
            <a:r>
              <a:rPr lang="hu-HU" dirty="0" smtClean="0">
                <a:latin typeface="Bell MT" pitchFamily="18" charset="0"/>
              </a:rPr>
              <a:t>Jelölés:</a:t>
            </a:r>
            <a:r>
              <a:rPr lang="hu-HU" dirty="0" err="1" smtClean="0">
                <a:latin typeface="Bell MT" pitchFamily="18" charset="0"/>
              </a:rPr>
              <a:t>pv</a:t>
            </a:r>
            <a:r>
              <a:rPr lang="hu-HU" dirty="0" smtClean="0">
                <a:latin typeface="Bell MT" pitchFamily="18" charset="0"/>
              </a:rPr>
              <a:t/>
            </a:r>
            <a:br>
              <a:rPr lang="hu-HU" dirty="0" smtClean="0">
                <a:latin typeface="Bell MT" pitchFamily="18" charset="0"/>
              </a:rPr>
            </a:br>
            <a:r>
              <a:rPr lang="hu-HU" dirty="0">
                <a:latin typeface="Bell MT" pitchFamily="18" charset="0"/>
              </a:rPr>
              <a:t> </a:t>
            </a:r>
            <a:r>
              <a:rPr lang="hu-HU" dirty="0" smtClean="0">
                <a:latin typeface="Bell MT" pitchFamily="18" charset="0"/>
              </a:rPr>
              <a:t>A bankszámla  </a:t>
            </a:r>
            <a:r>
              <a:rPr lang="hu-HU" i="1" dirty="0" err="1" smtClean="0">
                <a:latin typeface="Bell MT" pitchFamily="18" charset="0"/>
              </a:rPr>
              <a:t>Vi</a:t>
            </a:r>
            <a:r>
              <a:rPr lang="hu-HU" dirty="0" smtClean="0">
                <a:latin typeface="Bell MT" pitchFamily="18" charset="0"/>
              </a:rPr>
              <a:t>  kezdő </a:t>
            </a:r>
            <a:r>
              <a:rPr lang="hu-HU" dirty="0" err="1" smtClean="0">
                <a:latin typeface="Bell MT" pitchFamily="18" charset="0"/>
              </a:rPr>
              <a:t>értéke.A</a:t>
            </a:r>
            <a:r>
              <a:rPr lang="hu-HU" dirty="0" smtClean="0">
                <a:latin typeface="Bell MT" pitchFamily="18" charset="0"/>
              </a:rPr>
              <a:t> </a:t>
            </a:r>
            <a:r>
              <a:rPr lang="hu-HU" dirty="0" err="1" smtClean="0">
                <a:latin typeface="Bell MT" pitchFamily="18" charset="0"/>
              </a:rPr>
              <a:t>számlan</a:t>
            </a:r>
            <a:r>
              <a:rPr lang="hu-HU" dirty="0" smtClean="0">
                <a:latin typeface="Bell MT" pitchFamily="18" charset="0"/>
              </a:rPr>
              <a:t> </a:t>
            </a:r>
            <a:r>
              <a:rPr lang="hu-HU" i="1" dirty="0" smtClean="0">
                <a:latin typeface="Bell MT" pitchFamily="18" charset="0"/>
              </a:rPr>
              <a:t>n</a:t>
            </a:r>
            <a:r>
              <a:rPr lang="hu-HU" i="1" dirty="0">
                <a:latin typeface="Bell MT" pitchFamily="18" charset="0"/>
              </a:rPr>
              <a:t> </a:t>
            </a:r>
            <a:r>
              <a:rPr lang="hu-HU" dirty="0" smtClean="0">
                <a:latin typeface="Bell MT" pitchFamily="18" charset="0"/>
              </a:rPr>
              <a:t>periódus után,periódusonként az </a:t>
            </a:r>
            <a:r>
              <a:rPr lang="hu-HU" i="1" dirty="0" smtClean="0">
                <a:latin typeface="Bell MT" pitchFamily="18" charset="0"/>
              </a:rPr>
              <a:t>s</a:t>
            </a:r>
            <a:r>
              <a:rPr lang="hu-HU" dirty="0" smtClean="0">
                <a:latin typeface="Bell MT" pitchFamily="18" charset="0"/>
              </a:rPr>
              <a:t> összeg befizetésével, a  </a:t>
            </a:r>
            <a:r>
              <a:rPr lang="hu-HU" i="1" dirty="0" err="1" smtClean="0">
                <a:latin typeface="Bell MT" pitchFamily="18" charset="0"/>
              </a:rPr>
              <a:t>Vf</a:t>
            </a:r>
            <a:r>
              <a:rPr lang="hu-HU" dirty="0" smtClean="0">
                <a:latin typeface="Bell MT" pitchFamily="18" charset="0"/>
              </a:rPr>
              <a:t>  értékű végösszeg </a:t>
            </a:r>
            <a:r>
              <a:rPr lang="hu-HU" dirty="0" err="1" smtClean="0">
                <a:latin typeface="Bell MT" pitchFamily="18" charset="0"/>
              </a:rPr>
              <a:t>lesz.A</a:t>
            </a:r>
            <a:r>
              <a:rPr lang="hu-HU" dirty="0" smtClean="0">
                <a:latin typeface="Bell MT" pitchFamily="18" charset="0"/>
              </a:rPr>
              <a:t> kamat értéke </a:t>
            </a:r>
            <a:r>
              <a:rPr lang="hu-HU" i="1" dirty="0" smtClean="0">
                <a:latin typeface="Bell MT" pitchFamily="18" charset="0"/>
              </a:rPr>
              <a:t>d </a:t>
            </a:r>
            <a:r>
              <a:rPr lang="hu-HU" dirty="0" smtClean="0">
                <a:latin typeface="Bell MT" pitchFamily="18" charset="0"/>
              </a:rPr>
              <a:t>.</a:t>
            </a:r>
            <a:endParaRPr lang="en-US" dirty="0">
              <a:latin typeface="Bell MT" pitchFamily="18" charset="0"/>
            </a:endParaRPr>
          </a:p>
        </p:txBody>
      </p:sp>
      <p:pic>
        <p:nvPicPr>
          <p:cNvPr id="89089" name="Picture 1" descr="E:\Kepek\DESENE\V19FOT.JPG"/>
          <p:cNvPicPr>
            <a:picLocks noChangeAspect="1" noChangeArrowheads="1"/>
          </p:cNvPicPr>
          <p:nvPr/>
        </p:nvPicPr>
        <p:blipFill>
          <a:blip r:embed="rId2" cstate="print"/>
          <a:srcRect/>
          <a:stretch>
            <a:fillRect/>
          </a:stretch>
        </p:blipFill>
        <p:spPr bwMode="auto">
          <a:xfrm>
            <a:off x="7162801" y="1066800"/>
            <a:ext cx="1828799" cy="190499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609600" y="274638"/>
            <a:ext cx="8077200" cy="5821362"/>
          </a:xfrm>
        </p:spPr>
        <p:txBody>
          <a:bodyPr>
            <a:normAutofit fontScale="90000"/>
          </a:bodyPr>
          <a:lstStyle/>
          <a:p>
            <a:r>
              <a:rPr lang="hu-HU" u="sng" dirty="0" err="1" smtClean="0">
                <a:latin typeface="Bell MT" pitchFamily="18" charset="0"/>
              </a:rPr>
              <a:t>Rate-Kamat</a:t>
            </a:r>
            <a:r>
              <a:rPr lang="hu-HU" dirty="0" smtClean="0">
                <a:latin typeface="Bell MT" pitchFamily="18" charset="0"/>
              </a:rPr>
              <a:t/>
            </a:r>
            <a:br>
              <a:rPr lang="hu-HU" dirty="0" smtClean="0">
                <a:latin typeface="Bell MT" pitchFamily="18" charset="0"/>
              </a:rPr>
            </a:br>
            <a:r>
              <a:rPr lang="hu-HU" dirty="0" smtClean="0">
                <a:latin typeface="Bell MT" pitchFamily="18" charset="0"/>
              </a:rPr>
              <a:t>Jelölés:</a:t>
            </a:r>
            <a:r>
              <a:rPr lang="hu-HU" dirty="0" err="1" smtClean="0">
                <a:latin typeface="Bell MT" pitchFamily="18" charset="0"/>
              </a:rPr>
              <a:t>rate</a:t>
            </a:r>
            <a:r>
              <a:rPr lang="hu-HU" dirty="0" smtClean="0">
                <a:latin typeface="Bell MT" pitchFamily="18" charset="0"/>
              </a:rPr>
              <a:t/>
            </a:r>
            <a:br>
              <a:rPr lang="hu-HU" dirty="0" smtClean="0">
                <a:latin typeface="Bell MT" pitchFamily="18" charset="0"/>
              </a:rPr>
            </a:br>
            <a:r>
              <a:rPr lang="hu-HU" dirty="0" smtClean="0">
                <a:latin typeface="Bell MT" pitchFamily="18" charset="0"/>
              </a:rPr>
              <a:t>A bank által felszámított kamat </a:t>
            </a:r>
            <a:r>
              <a:rPr lang="hu-HU" i="1" dirty="0" smtClean="0">
                <a:latin typeface="Bell MT" pitchFamily="18" charset="0"/>
              </a:rPr>
              <a:t>d</a:t>
            </a:r>
            <a:r>
              <a:rPr lang="hu-HU" dirty="0" smtClean="0">
                <a:latin typeface="Bell MT" pitchFamily="18" charset="0"/>
              </a:rPr>
              <a:t> értéke,amelyet a </a:t>
            </a:r>
            <a:r>
              <a:rPr lang="hu-HU" i="1" dirty="0" err="1" smtClean="0">
                <a:latin typeface="Bell MT" pitchFamily="18" charset="0"/>
              </a:rPr>
              <a:t>Vi</a:t>
            </a:r>
            <a:r>
              <a:rPr lang="hu-HU" i="1" dirty="0" smtClean="0">
                <a:latin typeface="Bell MT" pitchFamily="18" charset="0"/>
              </a:rPr>
              <a:t> </a:t>
            </a:r>
            <a:r>
              <a:rPr lang="hu-HU" dirty="0" smtClean="0">
                <a:latin typeface="Bell MT" pitchFamily="18" charset="0"/>
              </a:rPr>
              <a:t>kezdő értékű és </a:t>
            </a:r>
            <a:r>
              <a:rPr lang="hu-HU" i="1" dirty="0" err="1" smtClean="0">
                <a:latin typeface="Bell MT" pitchFamily="18" charset="0"/>
              </a:rPr>
              <a:t>Vf</a:t>
            </a:r>
            <a:r>
              <a:rPr lang="hu-HU" dirty="0" smtClean="0">
                <a:latin typeface="Bell MT" pitchFamily="18" charset="0"/>
              </a:rPr>
              <a:t> végső értékű hitel után számolnak,ha periódusonként </a:t>
            </a:r>
            <a:r>
              <a:rPr lang="hu-HU" i="1" dirty="0" smtClean="0">
                <a:latin typeface="Bell MT" pitchFamily="18" charset="0"/>
              </a:rPr>
              <a:t>s</a:t>
            </a:r>
            <a:r>
              <a:rPr lang="hu-HU" dirty="0" smtClean="0">
                <a:latin typeface="Bell MT" pitchFamily="18" charset="0"/>
              </a:rPr>
              <a:t> összeget fizetnek be,összesen </a:t>
            </a:r>
            <a:r>
              <a:rPr lang="hu-HU" i="1" dirty="0" smtClean="0">
                <a:latin typeface="Bell MT" pitchFamily="18" charset="0"/>
              </a:rPr>
              <a:t>n </a:t>
            </a:r>
            <a:r>
              <a:rPr lang="hu-HU" dirty="0" smtClean="0">
                <a:latin typeface="Bell MT" pitchFamily="18" charset="0"/>
              </a:rPr>
              <a:t> periódus alatt.</a:t>
            </a:r>
            <a:endParaRPr lang="en-US" dirty="0">
              <a:latin typeface="Bell MT" pitchFamily="18" charset="0"/>
            </a:endParaRPr>
          </a:p>
        </p:txBody>
      </p:sp>
      <p:pic>
        <p:nvPicPr>
          <p:cNvPr id="88066" name="Picture 2" descr="http://images02.olx.hu/ui/1/58/13/15455513_1.jpg"/>
          <p:cNvPicPr>
            <a:picLocks noChangeAspect="1" noChangeArrowheads="1"/>
          </p:cNvPicPr>
          <p:nvPr/>
        </p:nvPicPr>
        <p:blipFill>
          <a:blip r:embed="rId2" cstate="print"/>
          <a:srcRect/>
          <a:stretch>
            <a:fillRect/>
          </a:stretch>
        </p:blipFill>
        <p:spPr bwMode="auto">
          <a:xfrm>
            <a:off x="6858000" y="762000"/>
            <a:ext cx="1676400" cy="139713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smtClean="0"/>
              <a:t>          </a:t>
            </a:r>
            <a:r>
              <a:rPr lang="hu-HU" dirty="0" smtClean="0">
                <a:sym typeface="Wingdings" pitchFamily="2" charset="2"/>
              </a:rPr>
              <a:t></a:t>
            </a:r>
            <a:r>
              <a:rPr smtClean="0"/>
              <a:t> V</a:t>
            </a:r>
            <a:r>
              <a:rPr lang="hu-HU" dirty="0" err="1" smtClean="0"/>
              <a:t>ége</a:t>
            </a:r>
            <a:r>
              <a:rPr lang="hu-HU" dirty="0" smtClean="0"/>
              <a:t> </a:t>
            </a:r>
            <a:r>
              <a:rPr lang="hu-HU" dirty="0" smtClean="0">
                <a:sym typeface="Wingdings" pitchFamily="2" charset="2"/>
              </a:rPr>
              <a:t></a:t>
            </a:r>
            <a:endParaRPr lang="en-US" dirty="0"/>
          </a:p>
        </p:txBody>
      </p:sp>
      <p:sp>
        <p:nvSpPr>
          <p:cNvPr id="3" name="Szöveg helye 2"/>
          <p:cNvSpPr>
            <a:spLocks noGrp="1"/>
          </p:cNvSpPr>
          <p:nvPr>
            <p:ph type="body" idx="1"/>
          </p:nvPr>
        </p:nvSpPr>
        <p:spPr/>
        <p:txBody>
          <a:bodyPr/>
          <a:lstStyle/>
          <a:p>
            <a:r>
              <a:rPr lang="hu-HU" sz="2800" dirty="0" smtClean="0"/>
              <a:t>Források:</a:t>
            </a:r>
          </a:p>
          <a:p>
            <a:r>
              <a:rPr lang="hu-HU" sz="2800" dirty="0" smtClean="0"/>
              <a:t>Tankönyvek</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96</TotalTime>
  <Words>63</Words>
  <Application>Microsoft Office PowerPoint</Application>
  <PresentationFormat>Diavetítés a képernyőre (4:3 oldalarány)</PresentationFormat>
  <Paragraphs>19</Paragraphs>
  <Slides>8</Slides>
  <Notes>0</Notes>
  <HiddenSlides>0</HiddenSlides>
  <MMClips>0</MMClips>
  <ScaleCrop>false</ScaleCrop>
  <HeadingPairs>
    <vt:vector size="4" baseType="variant">
      <vt:variant>
        <vt:lpstr>Téma</vt:lpstr>
      </vt:variant>
      <vt:variant>
        <vt:i4>1</vt:i4>
      </vt:variant>
      <vt:variant>
        <vt:lpstr>Diacímek</vt:lpstr>
      </vt:variant>
      <vt:variant>
        <vt:i4>8</vt:i4>
      </vt:variant>
    </vt:vector>
  </HeadingPairs>
  <TitlesOfParts>
    <vt:vector size="9" baseType="lpstr">
      <vt:lpstr>Áramlás</vt:lpstr>
      <vt:lpstr>Pénzügyi függvények</vt:lpstr>
      <vt:lpstr>Future value-Végső összeg Jelölés:fv  Egy bankbetét végső értéke Vf,ahol a betét kezdeti értéke Vi és periódusonkent  s  nagyságú összeget teszünk be,összesen n  periódus alatt.A kamat értéke d.</vt:lpstr>
      <vt:lpstr>Payment-Kezdő összeg  Jelöles:pmt A befizetendő összeg s  értéke,amelyet a Vi kezdő értékű  és  Vf  végső értékű hitel kiegyenlítésére kell fizetni,n  időegység alatt(a törlesztési határidő lejáratakor értéke 0),vagy egy  Vi  kezdő értékű betét létrehozásakor,amely kezdetben 0,majd  Vf végső értékű lesz.Az időegységre eső d  kamat állandó.</vt:lpstr>
      <vt:lpstr>  Jelöles:ipmt Adott  p  periódusban kifizetett kamat,amelyet során az n  periódusra, Vi  kezdő értékre  és  Vf  végső értékre lekötött hitel után fizetnek.Az időegységre számított kamat értéke d .</vt:lpstr>
      <vt:lpstr>  Number of period-Periódusok száma Jelölés:nper Az időegységnek n száma,amelyek során az s  összeget kell befizetni azert,hogy a hitel,vagy a banki betét értéke a  Vi  kezdő értékről a  Vf végső értékre érjen.A kamat értéke d .</vt:lpstr>
      <vt:lpstr>Present value-Kezdő összeg  Jelölés:pv  A bankszámla  Vi  kezdő értéke.A számlan n periódus után,periódusonként az s összeg befizetésével, a  Vf  értékű végösszeg lesz.A kamat értéke d .</vt:lpstr>
      <vt:lpstr>Rate-Kamat Jelölés:rate A bank által felszámított kamat d értéke,amelyet a Vi kezdő értékű és Vf végső értékű hitel után számolnak,ha periódusonként s összeget fizetnek be,összesen n  periódus alatt.</vt:lpstr>
      <vt:lpstr>           Vége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Penzugyi fuggvenyek</dc:title>
  <dc:creator>User</dc:creator>
  <cp:lastModifiedBy>WinXP4ever</cp:lastModifiedBy>
  <cp:revision>12</cp:revision>
  <dcterms:created xsi:type="dcterms:W3CDTF">2010-10-07T13:07:30Z</dcterms:created>
  <dcterms:modified xsi:type="dcterms:W3CDTF">2010-10-11T17:24:18Z</dcterms:modified>
</cp:coreProperties>
</file>