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6" r:id="rId2"/>
    <p:sldId id="270" r:id="rId3"/>
    <p:sldId id="257" r:id="rId4"/>
    <p:sldId id="258" r:id="rId5"/>
    <p:sldId id="266" r:id="rId6"/>
    <p:sldId id="259" r:id="rId7"/>
    <p:sldId id="260" r:id="rId8"/>
    <p:sldId id="263" r:id="rId9"/>
    <p:sldId id="264" r:id="rId10"/>
    <p:sldId id="261" r:id="rId11"/>
    <p:sldId id="262" r:id="rId12"/>
    <p:sldId id="265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 mediu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 medi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il mediu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06799F8-075E-4A3A-A7F6-7FBC6576F1A4}" styleName="Stil tematic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 tematic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 tematic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FECB4D8-DB02-4DC6-A0A2-4F2EBAE1DC90}" styleName="Stil mediu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o-RO"/>
  <c:chart>
    <c:title>
      <c:layout/>
      <c:txPr>
        <a:bodyPr/>
        <a:lstStyle/>
        <a:p>
          <a:pPr>
            <a:defRPr lang="th-TH"/>
          </a:pPr>
          <a:endParaRPr lang="ro-RO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Foaie1!$B$1</c:f>
              <c:strCache>
                <c:ptCount val="1"/>
                <c:pt idx="0">
                  <c:v>Pókok száma</c:v>
                </c:pt>
              </c:strCache>
            </c:strRef>
          </c:tx>
          <c:cat>
            <c:strRef>
              <c:f>Foaie1!$A$2:$A$4</c:f>
              <c:strCache>
                <c:ptCount val="3"/>
                <c:pt idx="0">
                  <c:v>Nem mérgező</c:v>
                </c:pt>
                <c:pt idx="1">
                  <c:v>Mérgező pókok,veszélyes az emberre</c:v>
                </c:pt>
                <c:pt idx="2">
                  <c:v>Mérgező pókok</c:v>
                </c:pt>
              </c:strCache>
            </c:strRef>
          </c:cat>
          <c:val>
            <c:numRef>
              <c:f>Foaie1!$B$2:$B$4</c:f>
              <c:numCache>
                <c:formatCode>General</c:formatCode>
                <c:ptCount val="3"/>
                <c:pt idx="0">
                  <c:v>350</c:v>
                </c:pt>
                <c:pt idx="1">
                  <c:v>200</c:v>
                </c:pt>
                <c:pt idx="2">
                  <c:v>30450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lang="th-TH"/>
          </a:pPr>
          <a:endParaRPr lang="ro-RO"/>
        </a:p>
      </c:txPr>
    </c:legend>
    <c:plotVisOnly val="1"/>
  </c:chart>
  <c:txPr>
    <a:bodyPr/>
    <a:lstStyle/>
    <a:p>
      <a:pPr>
        <a:defRPr sz="1800"/>
      </a:pPr>
      <a:endParaRPr lang="ro-RO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F%C5%91p%C3%B3kok" TargetMode="External"/><Relationship Id="rId2" Type="http://schemas.openxmlformats.org/officeDocument/2006/relationships/hyperlink" Target="http://hu.wikipedia.org/wiki/N%C3%A9gyt%C3%BCd%C5%91s_p%C3%B3kok" TargetMode="External"/><Relationship Id="rId1" Type="http://schemas.openxmlformats.org/officeDocument/2006/relationships/hyperlink" Target="http://hu.wikipedia.org/wiki/Als%C3%B3rend%C5%B1_p%C3%B3kok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63A5DB-B5FC-4B27-B0E8-F26D9D712D1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69928641-7951-47E8-B242-ED2C57E4AA87}">
      <dgm:prSet/>
      <dgm:spPr/>
      <dgm:t>
        <a:bodyPr/>
        <a:lstStyle/>
        <a:p>
          <a:r>
            <a:rPr lang="hu-HU" b="1" i="0" dirty="0" smtClean="0">
              <a:hlinkClick xmlns:r="http://schemas.openxmlformats.org/officeDocument/2006/relationships" r:id="rId1" tooltip="Alsórendű pókok"/>
            </a:rPr>
            <a:t>Alsórendű pókok</a:t>
          </a:r>
          <a:r>
            <a:rPr lang="hu-HU" b="1" i="0" dirty="0" smtClean="0"/>
            <a:t> </a:t>
          </a:r>
          <a:r>
            <a:rPr lang="hu-HU" b="1" i="1" dirty="0" smtClean="0"/>
            <a:t>(Mesothelae)</a:t>
          </a:r>
          <a:r>
            <a:rPr lang="hu-HU" b="1" i="0" dirty="0" smtClean="0"/>
            <a:t> </a:t>
          </a:r>
          <a:endParaRPr lang="hu-HU" b="1" i="0" dirty="0"/>
        </a:p>
      </dgm:t>
    </dgm:pt>
    <dgm:pt modelId="{98DFF21D-1ADE-42F4-B47C-4DF510897BEC}" type="parTrans" cxnId="{F7B05F39-E22C-405E-A6B1-23F58CC63FA8}">
      <dgm:prSet/>
      <dgm:spPr/>
      <dgm:t>
        <a:bodyPr/>
        <a:lstStyle/>
        <a:p>
          <a:endParaRPr lang="th-TH"/>
        </a:p>
      </dgm:t>
    </dgm:pt>
    <dgm:pt modelId="{BD894E0F-ABD5-49BC-8EE6-5FF2E0EE0CF1}" type="sibTrans" cxnId="{F7B05F39-E22C-405E-A6B1-23F58CC63FA8}">
      <dgm:prSet/>
      <dgm:spPr/>
      <dgm:t>
        <a:bodyPr/>
        <a:lstStyle/>
        <a:p>
          <a:endParaRPr lang="th-TH"/>
        </a:p>
      </dgm:t>
    </dgm:pt>
    <dgm:pt modelId="{8D087B75-1D11-4ECB-AEAC-B279C07A0D8C}">
      <dgm:prSet/>
      <dgm:spPr/>
      <dgm:t>
        <a:bodyPr/>
        <a:lstStyle/>
        <a:p>
          <a:r>
            <a:rPr lang="hu-HU" b="1" i="0" smtClean="0">
              <a:hlinkClick xmlns:r="http://schemas.openxmlformats.org/officeDocument/2006/relationships" r:id="rId2" tooltip="Négytüdős pókok"/>
            </a:rPr>
            <a:t>Négytüdős pókok</a:t>
          </a:r>
          <a:r>
            <a:rPr lang="hu-HU" b="1" i="0" smtClean="0"/>
            <a:t> </a:t>
          </a:r>
          <a:r>
            <a:rPr lang="hu-HU" b="1" i="1" smtClean="0"/>
            <a:t>(Mygalomorphae)</a:t>
          </a:r>
          <a:endParaRPr lang="hu-HU" b="1" i="0"/>
        </a:p>
      </dgm:t>
    </dgm:pt>
    <dgm:pt modelId="{E64A6BE8-CA79-4C92-89CA-878A0EF9588E}" type="parTrans" cxnId="{03CFF3E2-D4B5-46E3-A51C-438E3CC7A13E}">
      <dgm:prSet/>
      <dgm:spPr/>
      <dgm:t>
        <a:bodyPr/>
        <a:lstStyle/>
        <a:p>
          <a:endParaRPr lang="th-TH"/>
        </a:p>
      </dgm:t>
    </dgm:pt>
    <dgm:pt modelId="{1D01A656-6CBD-4B59-A931-462A715CB1F7}" type="sibTrans" cxnId="{03CFF3E2-D4B5-46E3-A51C-438E3CC7A13E}">
      <dgm:prSet/>
      <dgm:spPr/>
      <dgm:t>
        <a:bodyPr/>
        <a:lstStyle/>
        <a:p>
          <a:endParaRPr lang="th-TH"/>
        </a:p>
      </dgm:t>
    </dgm:pt>
    <dgm:pt modelId="{3C6F5980-D8A4-43B2-9749-86C67CAEB827}">
      <dgm:prSet/>
      <dgm:spPr/>
      <dgm:t>
        <a:bodyPr/>
        <a:lstStyle/>
        <a:p>
          <a:r>
            <a:rPr lang="hu-HU" b="1" i="0" smtClean="0">
              <a:hlinkClick xmlns:r="http://schemas.openxmlformats.org/officeDocument/2006/relationships" r:id="rId3" tooltip="Főpókok"/>
            </a:rPr>
            <a:t>Főpókok</a:t>
          </a:r>
          <a:r>
            <a:rPr lang="hu-HU" b="1" i="0" smtClean="0"/>
            <a:t> </a:t>
          </a:r>
          <a:r>
            <a:rPr lang="hu-HU" b="1" i="1" smtClean="0"/>
            <a:t>(Araneomorphae)</a:t>
          </a:r>
          <a:endParaRPr lang="hu-HU" b="1" i="0"/>
        </a:p>
      </dgm:t>
    </dgm:pt>
    <dgm:pt modelId="{0AAF2265-6E65-4E3A-9C55-CFC59CE70467}" type="parTrans" cxnId="{425D5700-2ED9-42A1-B118-A124FBA987C7}">
      <dgm:prSet/>
      <dgm:spPr/>
      <dgm:t>
        <a:bodyPr/>
        <a:lstStyle/>
        <a:p>
          <a:endParaRPr lang="th-TH"/>
        </a:p>
      </dgm:t>
    </dgm:pt>
    <dgm:pt modelId="{B257F19B-61DE-428C-916F-695752656409}" type="sibTrans" cxnId="{425D5700-2ED9-42A1-B118-A124FBA987C7}">
      <dgm:prSet/>
      <dgm:spPr/>
      <dgm:t>
        <a:bodyPr/>
        <a:lstStyle/>
        <a:p>
          <a:endParaRPr lang="th-TH"/>
        </a:p>
      </dgm:t>
    </dgm:pt>
    <dgm:pt modelId="{88E8A734-2A96-4C9A-9A8D-1D707E7860A6}" type="pres">
      <dgm:prSet presAssocID="{3D63A5DB-B5FC-4B27-B0E8-F26D9D712D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AEEBDF37-9F5B-4316-85CE-FF7160DD55A9}" type="pres">
      <dgm:prSet presAssocID="{69928641-7951-47E8-B242-ED2C57E4AA87}" presName="parentLin" presStyleCnt="0"/>
      <dgm:spPr/>
    </dgm:pt>
    <dgm:pt modelId="{E610529C-135D-4F21-B556-F7CC07EC6CE5}" type="pres">
      <dgm:prSet presAssocID="{69928641-7951-47E8-B242-ED2C57E4AA87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C343F54F-0FF5-47BA-8892-BE76386F2ED7}" type="pres">
      <dgm:prSet presAssocID="{69928641-7951-47E8-B242-ED2C57E4AA8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0BAFF59-2F32-477D-A5A1-1B5B8E93C3C8}" type="pres">
      <dgm:prSet presAssocID="{69928641-7951-47E8-B242-ED2C57E4AA87}" presName="negativeSpace" presStyleCnt="0"/>
      <dgm:spPr/>
    </dgm:pt>
    <dgm:pt modelId="{105814D0-1895-4FA4-820F-1DC80A759016}" type="pres">
      <dgm:prSet presAssocID="{69928641-7951-47E8-B242-ED2C57E4AA87}" presName="childText" presStyleLbl="conFgAcc1" presStyleIdx="0" presStyleCnt="3">
        <dgm:presLayoutVars>
          <dgm:bulletEnabled val="1"/>
        </dgm:presLayoutVars>
      </dgm:prSet>
      <dgm:spPr/>
    </dgm:pt>
    <dgm:pt modelId="{EA2369E0-A0B3-4C2A-99B7-F5CFBA03FFAD}" type="pres">
      <dgm:prSet presAssocID="{BD894E0F-ABD5-49BC-8EE6-5FF2E0EE0CF1}" presName="spaceBetweenRectangles" presStyleCnt="0"/>
      <dgm:spPr/>
    </dgm:pt>
    <dgm:pt modelId="{445651FB-0801-4C73-A862-D0415EA8A794}" type="pres">
      <dgm:prSet presAssocID="{8D087B75-1D11-4ECB-AEAC-B279C07A0D8C}" presName="parentLin" presStyleCnt="0"/>
      <dgm:spPr/>
    </dgm:pt>
    <dgm:pt modelId="{81A7CEA9-5D10-41A1-BF5B-CF32E884BD88}" type="pres">
      <dgm:prSet presAssocID="{8D087B75-1D11-4ECB-AEAC-B279C07A0D8C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A3E1F87A-902D-40B9-B888-AF221EC7895D}" type="pres">
      <dgm:prSet presAssocID="{8D087B75-1D11-4ECB-AEAC-B279C07A0D8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F57E298-FE9F-4F59-9C39-A9C17AED5F67}" type="pres">
      <dgm:prSet presAssocID="{8D087B75-1D11-4ECB-AEAC-B279C07A0D8C}" presName="negativeSpace" presStyleCnt="0"/>
      <dgm:spPr/>
    </dgm:pt>
    <dgm:pt modelId="{ECD4243C-AB96-477A-8F41-72AF084B0CEA}" type="pres">
      <dgm:prSet presAssocID="{8D087B75-1D11-4ECB-AEAC-B279C07A0D8C}" presName="childText" presStyleLbl="conFgAcc1" presStyleIdx="1" presStyleCnt="3">
        <dgm:presLayoutVars>
          <dgm:bulletEnabled val="1"/>
        </dgm:presLayoutVars>
      </dgm:prSet>
      <dgm:spPr/>
    </dgm:pt>
    <dgm:pt modelId="{44081701-7414-484B-8C63-B1237E86B0EE}" type="pres">
      <dgm:prSet presAssocID="{1D01A656-6CBD-4B59-A931-462A715CB1F7}" presName="spaceBetweenRectangles" presStyleCnt="0"/>
      <dgm:spPr/>
    </dgm:pt>
    <dgm:pt modelId="{54647933-A896-4F47-A0D5-4412ECD78460}" type="pres">
      <dgm:prSet presAssocID="{3C6F5980-D8A4-43B2-9749-86C67CAEB827}" presName="parentLin" presStyleCnt="0"/>
      <dgm:spPr/>
    </dgm:pt>
    <dgm:pt modelId="{E163BC96-EB8A-4FC6-960D-3E89AD31C26F}" type="pres">
      <dgm:prSet presAssocID="{3C6F5980-D8A4-43B2-9749-86C67CAEB827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DB98799D-823A-43F2-99A9-6E6DB701B852}" type="pres">
      <dgm:prSet presAssocID="{3C6F5980-D8A4-43B2-9749-86C67CAEB82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D363EA2-3763-4E7B-AAAA-DD83E19C7BCD}" type="pres">
      <dgm:prSet presAssocID="{3C6F5980-D8A4-43B2-9749-86C67CAEB827}" presName="negativeSpace" presStyleCnt="0"/>
      <dgm:spPr/>
    </dgm:pt>
    <dgm:pt modelId="{FCE66BE6-6766-4E4F-BC86-293CBFD7C029}" type="pres">
      <dgm:prSet presAssocID="{3C6F5980-D8A4-43B2-9749-86C67CAEB82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F1FD93B-656A-46AB-9E59-0D84630BD5D8}" type="presOf" srcId="{69928641-7951-47E8-B242-ED2C57E4AA87}" destId="{C343F54F-0FF5-47BA-8892-BE76386F2ED7}" srcOrd="1" destOrd="0" presId="urn:microsoft.com/office/officeart/2005/8/layout/list1"/>
    <dgm:cxn modelId="{03CFF3E2-D4B5-46E3-A51C-438E3CC7A13E}" srcId="{3D63A5DB-B5FC-4B27-B0E8-F26D9D712D14}" destId="{8D087B75-1D11-4ECB-AEAC-B279C07A0D8C}" srcOrd="1" destOrd="0" parTransId="{E64A6BE8-CA79-4C92-89CA-878A0EF9588E}" sibTransId="{1D01A656-6CBD-4B59-A931-462A715CB1F7}"/>
    <dgm:cxn modelId="{4268FFAF-26E8-4776-A7BB-16A232578A9E}" type="presOf" srcId="{3C6F5980-D8A4-43B2-9749-86C67CAEB827}" destId="{E163BC96-EB8A-4FC6-960D-3E89AD31C26F}" srcOrd="0" destOrd="0" presId="urn:microsoft.com/office/officeart/2005/8/layout/list1"/>
    <dgm:cxn modelId="{84408B16-0BD9-4015-A802-A9629AD195AE}" type="presOf" srcId="{3D63A5DB-B5FC-4B27-B0E8-F26D9D712D14}" destId="{88E8A734-2A96-4C9A-9A8D-1D707E7860A6}" srcOrd="0" destOrd="0" presId="urn:microsoft.com/office/officeart/2005/8/layout/list1"/>
    <dgm:cxn modelId="{425D5700-2ED9-42A1-B118-A124FBA987C7}" srcId="{3D63A5DB-B5FC-4B27-B0E8-F26D9D712D14}" destId="{3C6F5980-D8A4-43B2-9749-86C67CAEB827}" srcOrd="2" destOrd="0" parTransId="{0AAF2265-6E65-4E3A-9C55-CFC59CE70467}" sibTransId="{B257F19B-61DE-428C-916F-695752656409}"/>
    <dgm:cxn modelId="{E8BC1EF0-2BA6-4E41-BB36-B2E73D7D7164}" type="presOf" srcId="{8D087B75-1D11-4ECB-AEAC-B279C07A0D8C}" destId="{A3E1F87A-902D-40B9-B888-AF221EC7895D}" srcOrd="1" destOrd="0" presId="urn:microsoft.com/office/officeart/2005/8/layout/list1"/>
    <dgm:cxn modelId="{0B6523D8-6366-4173-BB3A-5416AE1E045D}" type="presOf" srcId="{69928641-7951-47E8-B242-ED2C57E4AA87}" destId="{E610529C-135D-4F21-B556-F7CC07EC6CE5}" srcOrd="0" destOrd="0" presId="urn:microsoft.com/office/officeart/2005/8/layout/list1"/>
    <dgm:cxn modelId="{C14E19FF-F935-4721-991E-DE2308443F7F}" type="presOf" srcId="{3C6F5980-D8A4-43B2-9749-86C67CAEB827}" destId="{DB98799D-823A-43F2-99A9-6E6DB701B852}" srcOrd="1" destOrd="0" presId="urn:microsoft.com/office/officeart/2005/8/layout/list1"/>
    <dgm:cxn modelId="{D9CAA1CA-E66A-407C-842A-676E1FBB89F6}" type="presOf" srcId="{8D087B75-1D11-4ECB-AEAC-B279C07A0D8C}" destId="{81A7CEA9-5D10-41A1-BF5B-CF32E884BD88}" srcOrd="0" destOrd="0" presId="urn:microsoft.com/office/officeart/2005/8/layout/list1"/>
    <dgm:cxn modelId="{F7B05F39-E22C-405E-A6B1-23F58CC63FA8}" srcId="{3D63A5DB-B5FC-4B27-B0E8-F26D9D712D14}" destId="{69928641-7951-47E8-B242-ED2C57E4AA87}" srcOrd="0" destOrd="0" parTransId="{98DFF21D-1ADE-42F4-B47C-4DF510897BEC}" sibTransId="{BD894E0F-ABD5-49BC-8EE6-5FF2E0EE0CF1}"/>
    <dgm:cxn modelId="{8C1A2226-48B2-44BF-A26F-5FF01EA32641}" type="presParOf" srcId="{88E8A734-2A96-4C9A-9A8D-1D707E7860A6}" destId="{AEEBDF37-9F5B-4316-85CE-FF7160DD55A9}" srcOrd="0" destOrd="0" presId="urn:microsoft.com/office/officeart/2005/8/layout/list1"/>
    <dgm:cxn modelId="{B7FCE064-3962-4A7D-8771-31BE731A8C4F}" type="presParOf" srcId="{AEEBDF37-9F5B-4316-85CE-FF7160DD55A9}" destId="{E610529C-135D-4F21-B556-F7CC07EC6CE5}" srcOrd="0" destOrd="0" presId="urn:microsoft.com/office/officeart/2005/8/layout/list1"/>
    <dgm:cxn modelId="{CE563881-A48F-4077-A65A-434D996503A3}" type="presParOf" srcId="{AEEBDF37-9F5B-4316-85CE-FF7160DD55A9}" destId="{C343F54F-0FF5-47BA-8892-BE76386F2ED7}" srcOrd="1" destOrd="0" presId="urn:microsoft.com/office/officeart/2005/8/layout/list1"/>
    <dgm:cxn modelId="{340CB469-CFCA-4047-A1DF-61CF9DBA402D}" type="presParOf" srcId="{88E8A734-2A96-4C9A-9A8D-1D707E7860A6}" destId="{00BAFF59-2F32-477D-A5A1-1B5B8E93C3C8}" srcOrd="1" destOrd="0" presId="urn:microsoft.com/office/officeart/2005/8/layout/list1"/>
    <dgm:cxn modelId="{F57CA583-E737-4C1C-93F1-4CDECD1B6552}" type="presParOf" srcId="{88E8A734-2A96-4C9A-9A8D-1D707E7860A6}" destId="{105814D0-1895-4FA4-820F-1DC80A759016}" srcOrd="2" destOrd="0" presId="urn:microsoft.com/office/officeart/2005/8/layout/list1"/>
    <dgm:cxn modelId="{7871DA46-4C5A-4760-874D-AEBA3E442190}" type="presParOf" srcId="{88E8A734-2A96-4C9A-9A8D-1D707E7860A6}" destId="{EA2369E0-A0B3-4C2A-99B7-F5CFBA03FFAD}" srcOrd="3" destOrd="0" presId="urn:microsoft.com/office/officeart/2005/8/layout/list1"/>
    <dgm:cxn modelId="{0A8A3CB7-35AB-4A4E-8EBD-5D0BF63F5E2D}" type="presParOf" srcId="{88E8A734-2A96-4C9A-9A8D-1D707E7860A6}" destId="{445651FB-0801-4C73-A862-D0415EA8A794}" srcOrd="4" destOrd="0" presId="urn:microsoft.com/office/officeart/2005/8/layout/list1"/>
    <dgm:cxn modelId="{9F0E7CFB-F9AC-4001-AB5B-9B4869035736}" type="presParOf" srcId="{445651FB-0801-4C73-A862-D0415EA8A794}" destId="{81A7CEA9-5D10-41A1-BF5B-CF32E884BD88}" srcOrd="0" destOrd="0" presId="urn:microsoft.com/office/officeart/2005/8/layout/list1"/>
    <dgm:cxn modelId="{D85C6379-7E95-4032-A76C-883A12D80281}" type="presParOf" srcId="{445651FB-0801-4C73-A862-D0415EA8A794}" destId="{A3E1F87A-902D-40B9-B888-AF221EC7895D}" srcOrd="1" destOrd="0" presId="urn:microsoft.com/office/officeart/2005/8/layout/list1"/>
    <dgm:cxn modelId="{E4D8EC66-D794-4FE9-BF37-E1A753ABAFE4}" type="presParOf" srcId="{88E8A734-2A96-4C9A-9A8D-1D707E7860A6}" destId="{2F57E298-FE9F-4F59-9C39-A9C17AED5F67}" srcOrd="5" destOrd="0" presId="urn:microsoft.com/office/officeart/2005/8/layout/list1"/>
    <dgm:cxn modelId="{DCFD1F9C-FF3D-4B87-B55A-BCEDA00FFD61}" type="presParOf" srcId="{88E8A734-2A96-4C9A-9A8D-1D707E7860A6}" destId="{ECD4243C-AB96-477A-8F41-72AF084B0CEA}" srcOrd="6" destOrd="0" presId="urn:microsoft.com/office/officeart/2005/8/layout/list1"/>
    <dgm:cxn modelId="{68CB7116-241D-49FB-93BE-B3CC8D37F0A7}" type="presParOf" srcId="{88E8A734-2A96-4C9A-9A8D-1D707E7860A6}" destId="{44081701-7414-484B-8C63-B1237E86B0EE}" srcOrd="7" destOrd="0" presId="urn:microsoft.com/office/officeart/2005/8/layout/list1"/>
    <dgm:cxn modelId="{535C935D-F000-4DEB-9123-2762AD769C27}" type="presParOf" srcId="{88E8A734-2A96-4C9A-9A8D-1D707E7860A6}" destId="{54647933-A896-4F47-A0D5-4412ECD78460}" srcOrd="8" destOrd="0" presId="urn:microsoft.com/office/officeart/2005/8/layout/list1"/>
    <dgm:cxn modelId="{3E697276-7B55-49FB-99F0-FD2385F3C94C}" type="presParOf" srcId="{54647933-A896-4F47-A0D5-4412ECD78460}" destId="{E163BC96-EB8A-4FC6-960D-3E89AD31C26F}" srcOrd="0" destOrd="0" presId="urn:microsoft.com/office/officeart/2005/8/layout/list1"/>
    <dgm:cxn modelId="{F213B238-A6E3-412C-B693-606B13B881F7}" type="presParOf" srcId="{54647933-A896-4F47-A0D5-4412ECD78460}" destId="{DB98799D-823A-43F2-99A9-6E6DB701B852}" srcOrd="1" destOrd="0" presId="urn:microsoft.com/office/officeart/2005/8/layout/list1"/>
    <dgm:cxn modelId="{2AB282B3-33FF-4C87-9175-4A3BB54511E8}" type="presParOf" srcId="{88E8A734-2A96-4C9A-9A8D-1D707E7860A6}" destId="{9D363EA2-3763-4E7B-AAAA-DD83E19C7BCD}" srcOrd="9" destOrd="0" presId="urn:microsoft.com/office/officeart/2005/8/layout/list1"/>
    <dgm:cxn modelId="{557A5B8D-20F6-467D-8766-92AE1A9D4EFC}" type="presParOf" srcId="{88E8A734-2A96-4C9A-9A8D-1D707E7860A6}" destId="{FCE66BE6-6766-4E4F-BC86-293CBFD7C029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303B-4E4A-4489-B947-9A0DBFF94F12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1622A-1BEA-4A13-9E51-2B69EB093951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é</a:t>
            </a:r>
            <a:endParaRPr lang="th-TH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1622A-1BEA-4A13-9E51-2B69EB093951}" type="slidenum">
              <a:rPr lang="th-TH" smtClean="0"/>
              <a:pPr/>
              <a:t>13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446D06-A35B-4B72-A239-D20412CC7986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D1CA4C-31DE-4ABF-9525-CD997BFDC762}" type="slidenum">
              <a:rPr lang="th-TH" smtClean="0"/>
              <a:pPr/>
              <a:t>‹#›</a:t>
            </a:fld>
            <a:endParaRPr lang="th-TH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hu.wikipedia.org/wiki/P%C3%B3kszab%C3%A1s%C3%BAak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V%C3%A9r" TargetMode="External"/><Relationship Id="rId7" Type="http://schemas.openxmlformats.org/officeDocument/2006/relationships/hyperlink" Target="http://hu.wikipedia.org/w/index.php?title=L%C3%A9gcs%C5%91_(%C3%ADzeltl%C3%A1b%C3%BAak)&amp;action=edit&amp;redlink=1" TargetMode="External"/><Relationship Id="rId2" Type="http://schemas.openxmlformats.org/officeDocument/2006/relationships/hyperlink" Target="http://hu.wikipedia.org/w/index.php?title=Kering%C3%A9si_rendszer_(biol%C3%B3gia)&amp;action=edit&amp;redlink=1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u.wikipedia.org/wiki/L%C3%A9gz%C5%91rendszer" TargetMode="External"/><Relationship Id="rId5" Type="http://schemas.openxmlformats.org/officeDocument/2006/relationships/hyperlink" Target="http://hu.wikipedia.org/wiki/Anat%C3%B3mia" TargetMode="External"/><Relationship Id="rId4" Type="http://schemas.openxmlformats.org/officeDocument/2006/relationships/hyperlink" Target="http://hu.wikipedia.org/wiki/Evol%C3%BAci%C3%B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/index.php?title=Em%C3%A9szt%C5%91nedv&amp;action=edit&amp;redlink=1" TargetMode="External"/><Relationship Id="rId2" Type="http://schemas.openxmlformats.org/officeDocument/2006/relationships/hyperlink" Target="http://hu.wikipedia.org/wiki/Em%C3%A9szt%C3%A9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/index.php?title=Leptonetidae&amp;action=edit&amp;redlink=1" TargetMode="External"/><Relationship Id="rId13" Type="http://schemas.openxmlformats.org/officeDocument/2006/relationships/hyperlink" Target="http://hu.wikipedia.org/w/index.php?title=B%C3%A9rgyilkos_p%C3%B3k&amp;action=edit&amp;redlink=1" TargetMode="External"/><Relationship Id="rId18" Type="http://schemas.openxmlformats.org/officeDocument/2006/relationships/hyperlink" Target="http://hu.wikipedia.org/w/index.php?title=Cybaeidae&amp;action=edit&amp;redlink=1" TargetMode="External"/><Relationship Id="rId3" Type="http://schemas.openxmlformats.org/officeDocument/2006/relationships/hyperlink" Target="http://hu.wikipedia.org/w/index.php?title=Kimura-gumo&amp;action=edit&amp;redlink=1" TargetMode="External"/><Relationship Id="rId7" Type="http://schemas.openxmlformats.org/officeDocument/2006/relationships/hyperlink" Target="http://hu.wikipedia.org/wiki/Magyar_akn%C3%A1szp%C3%B3k" TargetMode="External"/><Relationship Id="rId12" Type="http://schemas.openxmlformats.org/officeDocument/2006/relationships/hyperlink" Target="http://hu.wikipedia.org/w/index.php?title=Archaeidae&amp;action=edit&amp;redlink=1" TargetMode="External"/><Relationship Id="rId17" Type="http://schemas.openxmlformats.org/officeDocument/2006/relationships/hyperlink" Target="http://hu.wikipedia.org/w/index.php?title=V%C3%A1rosi_hamvasp%C3%B3k&amp;action=edit&amp;redlink=1" TargetMode="External"/><Relationship Id="rId2" Type="http://schemas.openxmlformats.org/officeDocument/2006/relationships/hyperlink" Target="http://hu.wikipedia.org/w/index.php?title=Liphistiidae&amp;action=edit&amp;redlink=1" TargetMode="External"/><Relationship Id="rId16" Type="http://schemas.openxmlformats.org/officeDocument/2006/relationships/hyperlink" Target="http://hu.wikipedia.org/w/index.php?title=Dictynidae&amp;action=edit&amp;redlink=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hu.wikipedia.org/wiki/Nemesiidae" TargetMode="External"/><Relationship Id="rId11" Type="http://schemas.openxmlformats.org/officeDocument/2006/relationships/hyperlink" Target="http://hu.wikipedia.org/w/index.php?title=Pirosfej%C5%B1_fojt%C3%B3p%C3%B3k&amp;action=edit&amp;redlink=1" TargetMode="External"/><Relationship Id="rId5" Type="http://schemas.openxmlformats.org/officeDocument/2006/relationships/hyperlink" Target="http://hu.wikipedia.org/wiki/G%C3%B3li%C3%A1t_mad%C3%A1rp%C3%B3k" TargetMode="External"/><Relationship Id="rId15" Type="http://schemas.openxmlformats.org/officeDocument/2006/relationships/hyperlink" Target="http://hu.wikipedia.org/w/index.php?title=S%C3%A1rga_zs%C3%A1kos_p%C3%B3k&amp;action=edit&amp;redlink=1" TargetMode="External"/><Relationship Id="rId10" Type="http://schemas.openxmlformats.org/officeDocument/2006/relationships/hyperlink" Target="http://hu.wikipedia.org/w/index.php?title=Dysderidae&amp;action=edit&amp;redlink=1" TargetMode="External"/><Relationship Id="rId19" Type="http://schemas.openxmlformats.org/officeDocument/2006/relationships/hyperlink" Target="http://hu.wikipedia.org/wiki/V%C3%ADzip%C3%B3k" TargetMode="External"/><Relationship Id="rId4" Type="http://schemas.openxmlformats.org/officeDocument/2006/relationships/hyperlink" Target="http://hu.wikipedia.org/wiki/Theraphosidae" TargetMode="External"/><Relationship Id="rId9" Type="http://schemas.openxmlformats.org/officeDocument/2006/relationships/hyperlink" Target="http://hu.wikipedia.org/w/index.php?title=Fog%C3%BCregp%C3%B3kok&amp;action=edit&amp;redlink=1" TargetMode="External"/><Relationship Id="rId14" Type="http://schemas.openxmlformats.org/officeDocument/2006/relationships/hyperlink" Target="http://hu.wikipedia.org/w/index.php?title=Miturgidae&amp;action=edit&amp;redlink=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L%C3%A1rva" TargetMode="External"/><Relationship Id="rId2" Type="http://schemas.openxmlformats.org/officeDocument/2006/relationships/hyperlink" Target="http://hu.wikipedia.org/w/index.php?title=Embri%C3%B3&amp;action=edit&amp;redlink=1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hu.wikipedia.org/wiki/P%C3%A1rz%C3%A1s" TargetMode="External"/><Relationship Id="rId4" Type="http://schemas.openxmlformats.org/officeDocument/2006/relationships/hyperlink" Target="http://hu.wikipedia.org/wiki/Sperm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/index.php?title=Melanin&amp;action=edit&amp;redlink=1" TargetMode="External"/><Relationship Id="rId2" Type="http://schemas.openxmlformats.org/officeDocument/2006/relationships/hyperlink" Target="http://hu.wikipedia.org/wiki/Guanin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hyperlink" Target="http://hu.wikipedia.org/w/index.php?title=Pterin&amp;action=edit&amp;redlink=1" TargetMode="External"/><Relationship Id="rId4" Type="http://schemas.openxmlformats.org/officeDocument/2006/relationships/hyperlink" Target="http://hu.wikipedia.org/w/index.php?title=Karotinoidok&amp;action=edit&amp;redlink=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L%C3%A1rva" TargetMode="External"/><Relationship Id="rId2" Type="http://schemas.openxmlformats.org/officeDocument/2006/relationships/hyperlink" Target="http://hu.wikipedia.org/w/index.php?title=Embri%C3%B3&amp;action=edit&amp;redlink=1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hu.wikipedia.org/wiki/Ivari_dimorfizmu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Thaif%C3%B6ld" TargetMode="External"/><Relationship Id="rId2" Type="http://schemas.openxmlformats.org/officeDocument/2006/relationships/hyperlink" Target="http://hu.wikipedia.org/wiki/Kambodzsa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hu.wikipedia.org/wiki/D%C3%A9l-Amerika" TargetMode="External"/><Relationship Id="rId4" Type="http://schemas.openxmlformats.org/officeDocument/2006/relationships/hyperlink" Target="http://hu.wikipedia.org/wiki/Salamon-szigetek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Elev\Desktop\Bogya%20Szilvi-X.B\A%20p&#243;kok.docx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Faj" TargetMode="External"/><Relationship Id="rId3" Type="http://schemas.openxmlformats.org/officeDocument/2006/relationships/hyperlink" Target="http://hu.wikipedia.org/wiki/Rend_(rendszertan)" TargetMode="External"/><Relationship Id="rId7" Type="http://schemas.openxmlformats.org/officeDocument/2006/relationships/hyperlink" Target="http://hu.wikipedia.org/wiki/Csal%C3%A1d_(rendszertan)" TargetMode="External"/><Relationship Id="rId12" Type="http://schemas.openxmlformats.org/officeDocument/2006/relationships/diagramColors" Target="../diagrams/colors1.xml"/><Relationship Id="rId2" Type="http://schemas.openxmlformats.org/officeDocument/2006/relationships/hyperlink" Target="http://hu.wikipedia.org/wiki/Oszt%C3%A1ly_(biol%C3%B3gia)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u.wikipedia.org/wiki/%C3%8Dzeltl%C3%A1b%C3%BAak" TargetMode="External"/><Relationship Id="rId11" Type="http://schemas.openxmlformats.org/officeDocument/2006/relationships/diagramQuickStyle" Target="../diagrams/quickStyle1.xml"/><Relationship Id="rId5" Type="http://schemas.openxmlformats.org/officeDocument/2006/relationships/hyperlink" Target="http://hu.wikipedia.org/wiki/Ragadoz%C3%B3k" TargetMode="External"/><Relationship Id="rId10" Type="http://schemas.openxmlformats.org/officeDocument/2006/relationships/diagramLayout" Target="../diagrams/layout1.xml"/><Relationship Id="rId4" Type="http://schemas.openxmlformats.org/officeDocument/2006/relationships/hyperlink" Target="http://hu.wikipedia.org/wiki/Cs%C3%A1pr%C3%A1g%C3%B3" TargetMode="External"/><Relationship Id="rId9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Protein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hu.wikipedia.org/w/index.php?title=P%C3%B3kh%C3%A1l%C3%B3selyem&amp;action=edit&amp;redlink=1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hyperlink" Target="http://hu.wikipedia.org/wiki/Sperma" TargetMode="External"/><Relationship Id="rId4" Type="http://schemas.openxmlformats.org/officeDocument/2006/relationships/hyperlink" Target="http://hu.wikipedia.org/wiki/Mirig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/index.php?title=Fejt&amp;action=edit&amp;redlink=1" TargetMode="External"/><Relationship Id="rId2" Type="http://schemas.openxmlformats.org/officeDocument/2006/relationships/hyperlink" Target="http://hu.wikipedia.org/wiki/Rovarok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Farkasp%C3%B3kok" TargetMode="External"/><Relationship Id="rId2" Type="http://schemas.openxmlformats.org/officeDocument/2006/relationships/hyperlink" Target="http://hu.wikipedia.org/w/index.php?title=Ugr%C3%B3p%C3%B3kok&amp;action=edit&amp;redlink=1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357158" y="0"/>
            <a:ext cx="7851648" cy="2571768"/>
          </a:xfrm>
        </p:spPr>
        <p:txBody>
          <a:bodyPr>
            <a:normAutofit/>
          </a:bodyPr>
          <a:lstStyle/>
          <a:p>
            <a:pPr algn="ctr"/>
            <a:r>
              <a:rPr lang="en-US" sz="5400" b="0" dirty="0" smtClean="0">
                <a:latin typeface="Harlow Solid Italic" pitchFamily="82" charset="0"/>
                <a:cs typeface="Aharoni" pitchFamily="2" charset="-79"/>
              </a:rPr>
              <a:t>P</a:t>
            </a:r>
            <a:r>
              <a:rPr lang="hu-HU" sz="5400" b="0" dirty="0" smtClean="0">
                <a:latin typeface="Harlow Solid Italic" pitchFamily="82" charset="0"/>
                <a:cs typeface="Aharoni" pitchFamily="2" charset="-79"/>
              </a:rPr>
              <a:t>ókok</a:t>
            </a:r>
            <a:br>
              <a:rPr lang="hu-HU" sz="5400" b="0" dirty="0" smtClean="0">
                <a:latin typeface="Harlow Solid Italic" pitchFamily="82" charset="0"/>
                <a:cs typeface="Aharoni" pitchFamily="2" charset="-79"/>
              </a:rPr>
            </a:br>
            <a:r>
              <a:rPr lang="hu-HU" sz="5400" b="0" dirty="0" smtClean="0">
                <a:latin typeface="Harlow Solid Italic" pitchFamily="82" charset="0"/>
                <a:cs typeface="Aharoni" pitchFamily="2" charset="-79"/>
              </a:rPr>
              <a:t>Aranae</a:t>
            </a:r>
            <a:endParaRPr lang="th-TH" sz="5400" b="0" dirty="0">
              <a:latin typeface="Harlow Solid Italic" pitchFamily="82" charset="0"/>
            </a:endParaRPr>
          </a:p>
        </p:txBody>
      </p:sp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1071538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Buton acțiune: Înapoi sau Anteriorul 3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500042"/>
            <a:ext cx="6184788" cy="542928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hu-HU" dirty="0" smtClean="0"/>
              <a:t>Tapogatóval is megáldotta őket a természet, amely a táplálék elfogyasztásában segíti őket. Ez több fajnál is módosuláson esik át, és az így a kialakuló faj specifikus szerv a párzásban is fontos szerepet tölt be. Mivel nem rendelkeznek antennával, az ingerek felvételére a lábaikon lévő sörtéket használják. Ezek az ingerek lehetnek hangok, rezgések, és a légmozgásból adódó apró nyomásingadozás </a:t>
            </a:r>
          </a:p>
          <a:p>
            <a:endParaRPr lang="hu-HU" dirty="0" smtClean="0"/>
          </a:p>
          <a:p>
            <a:pPr>
              <a:buFont typeface="Wingdings" pitchFamily="2" charset="2"/>
              <a:buChar char="§"/>
            </a:pPr>
            <a:r>
              <a:rPr lang="hu-HU" dirty="0" smtClean="0"/>
              <a:t>A pókok nem rendelkeznek azzal a képességgel, hogy az elejtett zsákmányt megrágják. Ehelyett, mint a legtöbb </a:t>
            </a:r>
            <a:r>
              <a:rPr lang="hu-HU" dirty="0" smtClean="0">
                <a:hlinkClick r:id="rId2" tooltip="Pókszabásúak"/>
              </a:rPr>
              <a:t>pókszabású</a:t>
            </a:r>
            <a:r>
              <a:rPr lang="hu-HU" dirty="0" smtClean="0"/>
              <a:t> élőlény, a préda elfolyósított belső részét szívják ki. Képesek elfogyasztani a saját selymüket is.ok is.</a:t>
            </a:r>
            <a:endParaRPr lang="th-TH" dirty="0"/>
          </a:p>
        </p:txBody>
      </p:sp>
      <p:pic>
        <p:nvPicPr>
          <p:cNvPr id="10242" name="Picture 2" descr="C:\Documents and Settings\Elev\Desktop\Bogya Szilvi-X.B\pokok\letölté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857232"/>
            <a:ext cx="2409825" cy="1895475"/>
          </a:xfrm>
          <a:prstGeom prst="rect">
            <a:avLst/>
          </a:prstGeom>
          <a:noFill/>
        </p:spPr>
      </p:pic>
      <p:pic>
        <p:nvPicPr>
          <p:cNvPr id="10243" name="Picture 3" descr="C:\Documents and Settings\Elev\Desktop\Bogya Szilvi-X.B\pokok\letölté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643314"/>
            <a:ext cx="2190750" cy="20859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71472" y="1643050"/>
            <a:ext cx="7772400" cy="464347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hu-HU" dirty="0" smtClean="0"/>
              <a:t>A pókok nyílt </a:t>
            </a:r>
            <a:r>
              <a:rPr lang="hu-HU" dirty="0" smtClean="0">
                <a:hlinkClick r:id="rId2" tooltip="Keringési rendszer (biológia) (a lap nem létezik)"/>
              </a:rPr>
              <a:t>keringési rendszer (biológia)rel</a:t>
            </a:r>
            <a:r>
              <a:rPr lang="hu-HU" dirty="0" smtClean="0"/>
              <a:t> rendelkeznek, és nincsen igazi </a:t>
            </a:r>
            <a:r>
              <a:rPr lang="hu-HU" dirty="0" smtClean="0">
                <a:hlinkClick r:id="rId3" tooltip="Vér"/>
              </a:rPr>
              <a:t>vérük</a:t>
            </a:r>
            <a:r>
              <a:rPr lang="hu-HU" dirty="0" smtClean="0"/>
              <a:t>, sem pedig igazi ereik, amiben az keringhetne. Ehelyett hemolimfával rendelkeznek, ami artériákon keresztül áramlik a szerveiket körülölelő szinuszokba, a szív pumpafunkciójának köszönhetően.</a:t>
            </a:r>
            <a:endParaRPr lang="th-TH" dirty="0"/>
          </a:p>
        </p:txBody>
      </p:sp>
      <p:sp>
        <p:nvSpPr>
          <p:cNvPr id="4" name="Dreptunghi 3"/>
          <p:cNvSpPr/>
          <p:nvPr/>
        </p:nvSpPr>
        <p:spPr>
          <a:xfrm>
            <a:off x="571472" y="2857496"/>
            <a:ext cx="692945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hu-HU" sz="2200" dirty="0" smtClean="0"/>
          </a:p>
          <a:p>
            <a:pPr>
              <a:buFont typeface="Wingdings" pitchFamily="2" charset="2"/>
              <a:buChar char="v"/>
            </a:pPr>
            <a:endParaRPr lang="hu-HU" sz="2200" dirty="0"/>
          </a:p>
          <a:p>
            <a:pPr>
              <a:buFont typeface="Wingdings" pitchFamily="2" charset="2"/>
              <a:buChar char="v"/>
            </a:pPr>
            <a:endParaRPr lang="hu-HU" sz="2200" dirty="0" smtClean="0"/>
          </a:p>
          <a:p>
            <a:pPr>
              <a:buFont typeface="Wingdings" pitchFamily="2" charset="2"/>
              <a:buChar char="v"/>
            </a:pPr>
            <a:r>
              <a:rPr lang="hu-HU" sz="2200" dirty="0" smtClean="0"/>
              <a:t>A </a:t>
            </a:r>
            <a:r>
              <a:rPr lang="hu-HU" sz="2200" dirty="0"/>
              <a:t>pókokban az </a:t>
            </a:r>
            <a:r>
              <a:rPr lang="hu-HU" sz="2200" dirty="0">
                <a:hlinkClick r:id="rId4" tooltip="Evolúció"/>
              </a:rPr>
              <a:t>evolúció</a:t>
            </a:r>
            <a:r>
              <a:rPr lang="hu-HU" sz="2200" dirty="0"/>
              <a:t> során kétféle, </a:t>
            </a:r>
            <a:r>
              <a:rPr lang="hu-HU" sz="2200" u="sng" dirty="0">
                <a:hlinkClick r:id="rId5" tooltip="Anatómia"/>
              </a:rPr>
              <a:t>anatómiailag</a:t>
            </a:r>
            <a:r>
              <a:rPr lang="hu-HU" sz="2200" dirty="0"/>
              <a:t> különböző </a:t>
            </a:r>
            <a:r>
              <a:rPr lang="hu-HU" sz="2200" dirty="0">
                <a:hlinkClick r:id="rId6" tooltip="Légzőrendszer"/>
              </a:rPr>
              <a:t>légzőrendszer</a:t>
            </a:r>
            <a:r>
              <a:rPr lang="hu-HU" sz="2200" dirty="0"/>
              <a:t> alakult ki. Egyes fajok csak redős tüdővel, míg mások</a:t>
            </a:r>
            <a:r>
              <a:rPr lang="hu-HU" sz="2200" dirty="0">
                <a:hlinkClick r:id="rId7" tooltip="Légcső (ízeltlábúak) (a lap nem létezik)"/>
              </a:rPr>
              <a:t>tracheával</a:t>
            </a:r>
            <a:r>
              <a:rPr lang="hu-HU" sz="2200" dirty="0"/>
              <a:t>, esetleg mindkettővel rendelkeznek.</a:t>
            </a:r>
            <a:endParaRPr lang="th-TH" sz="2200" dirty="0"/>
          </a:p>
        </p:txBody>
      </p:sp>
      <p:sp>
        <p:nvSpPr>
          <p:cNvPr id="5" name="CasetăText 4"/>
          <p:cNvSpPr txBox="1"/>
          <p:nvPr/>
        </p:nvSpPr>
        <p:spPr>
          <a:xfrm>
            <a:off x="1000100" y="571480"/>
            <a:ext cx="2955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err="1">
                <a:solidFill>
                  <a:srgbClr val="FFC000"/>
                </a:solidFill>
              </a:rPr>
              <a:t>Légzés</a:t>
            </a:r>
            <a:r>
              <a:rPr lang="ro-RO" b="1" dirty="0">
                <a:solidFill>
                  <a:srgbClr val="FFC000"/>
                </a:solidFill>
              </a:rPr>
              <a:t>, </a:t>
            </a:r>
            <a:r>
              <a:rPr lang="ro-RO" b="1" dirty="0" err="1">
                <a:solidFill>
                  <a:srgbClr val="FFC000"/>
                </a:solidFill>
              </a:rPr>
              <a:t>keringés</a:t>
            </a:r>
            <a:endParaRPr lang="ro-RO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85720" y="2000240"/>
            <a:ext cx="5286412" cy="4643470"/>
          </a:xfrm>
        </p:spPr>
        <p:txBody>
          <a:bodyPr>
            <a:normAutofit/>
          </a:bodyPr>
          <a:lstStyle/>
          <a:p>
            <a:r>
              <a:rPr lang="hu-HU" dirty="0" smtClean="0"/>
              <a:t>Az </a:t>
            </a:r>
            <a:r>
              <a:rPr lang="hu-HU" dirty="0" smtClean="0">
                <a:hlinkClick r:id="rId2" tooltip="Emésztés"/>
              </a:rPr>
              <a:t>emésztés</a:t>
            </a:r>
            <a:r>
              <a:rPr lang="hu-HU" dirty="0" smtClean="0"/>
              <a:t> külső és belső is lehet. A legtöbb pók rendelkezik erős </a:t>
            </a:r>
            <a:r>
              <a:rPr lang="hu-HU" dirty="0" smtClean="0">
                <a:hlinkClick r:id="rId3" tooltip="Emésztőnedv (a lap nem létezik)"/>
              </a:rPr>
              <a:t>emésztőnedvvel</a:t>
            </a:r>
            <a:r>
              <a:rPr lang="hu-HU" dirty="0" smtClean="0"/>
              <a:t>, amelyet az elkábított zsákmányba fecskendez. Ez az erős váladék feloldja a préda szövetállományát. Ezek után a pók egyszerűen kiszívja az elfolyósodott szerveket. A legerősebb emésztőnedvvel rendelkező fajok nem csak a lágy szöveteket képesek feloldani.</a:t>
            </a:r>
            <a:endParaRPr lang="th-TH" dirty="0"/>
          </a:p>
        </p:txBody>
      </p:sp>
      <p:pic>
        <p:nvPicPr>
          <p:cNvPr id="8194" name="Picture 2" descr="C:\Documents and Settings\Elev\Desktop\Bogya Szilvi-X.B\pokok\220px-OrbWheever-Georgia-Wood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857496"/>
            <a:ext cx="2794000" cy="3670300"/>
          </a:xfrm>
          <a:prstGeom prst="rect">
            <a:avLst/>
          </a:prstGeom>
          <a:noFill/>
        </p:spPr>
      </p:pic>
      <p:sp>
        <p:nvSpPr>
          <p:cNvPr id="5" name="CasetăText 4"/>
          <p:cNvSpPr txBox="1"/>
          <p:nvPr/>
        </p:nvSpPr>
        <p:spPr>
          <a:xfrm>
            <a:off x="785786" y="714356"/>
            <a:ext cx="2254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dirty="0" smtClean="0">
                <a:solidFill>
                  <a:srgbClr val="FFC000"/>
                </a:solidFill>
              </a:rPr>
              <a:t>Emésztés</a:t>
            </a:r>
            <a:endParaRPr lang="th-TH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85720" y="1357298"/>
            <a:ext cx="7772400" cy="1857388"/>
          </a:xfrm>
        </p:spPr>
        <p:txBody>
          <a:bodyPr>
            <a:normAutofit/>
          </a:bodyPr>
          <a:lstStyle/>
          <a:p>
            <a:r>
              <a:rPr lang="ro-RO" dirty="0" smtClean="0"/>
              <a:t> A </a:t>
            </a:r>
            <a:r>
              <a:rPr lang="ro-RO" dirty="0" err="1" smtClean="0"/>
              <a:t>pókok</a:t>
            </a:r>
            <a:r>
              <a:rPr lang="ro-RO" dirty="0" smtClean="0"/>
              <a:t> </a:t>
            </a:r>
            <a:r>
              <a:rPr lang="ro-RO" dirty="0" err="1" smtClean="0"/>
              <a:t>mérete</a:t>
            </a:r>
            <a:r>
              <a:rPr lang="ro-RO" dirty="0" smtClean="0"/>
              <a:t> </a:t>
            </a:r>
            <a:r>
              <a:rPr lang="ro-RO" dirty="0" err="1" smtClean="0"/>
              <a:t>széles</a:t>
            </a:r>
            <a:r>
              <a:rPr lang="ro-RO" dirty="0" smtClean="0"/>
              <a:t> </a:t>
            </a:r>
            <a:r>
              <a:rPr lang="ro-RO" dirty="0" err="1" smtClean="0"/>
              <a:t>skálán</a:t>
            </a:r>
            <a:r>
              <a:rPr lang="ro-RO" dirty="0" smtClean="0"/>
              <a:t> </a:t>
            </a:r>
            <a:r>
              <a:rPr lang="ro-RO" dirty="0" err="1" smtClean="0"/>
              <a:t>mozog</a:t>
            </a:r>
            <a:r>
              <a:rPr lang="ro-RO" dirty="0" smtClean="0"/>
              <a:t>. A </a:t>
            </a:r>
            <a:r>
              <a:rPr lang="ro-RO" dirty="0" err="1" smtClean="0"/>
              <a:t>legkisebbek</a:t>
            </a:r>
            <a:r>
              <a:rPr lang="ro-RO" dirty="0" smtClean="0"/>
              <a:t> </a:t>
            </a:r>
            <a:r>
              <a:rPr lang="ro-RO" dirty="0" err="1" smtClean="0"/>
              <a:t>a</a:t>
            </a:r>
            <a:r>
              <a:rPr lang="ro-RO" dirty="0" smtClean="0"/>
              <a:t> </a:t>
            </a:r>
            <a:r>
              <a:rPr lang="ro-RO" dirty="0" err="1" smtClean="0"/>
              <a:t>Micryphantinae</a:t>
            </a:r>
            <a:r>
              <a:rPr lang="ro-RO" dirty="0" smtClean="0"/>
              <a:t> </a:t>
            </a:r>
            <a:r>
              <a:rPr lang="ro-RO" dirty="0" err="1" smtClean="0"/>
              <a:t>család</a:t>
            </a:r>
            <a:r>
              <a:rPr lang="ro-RO" dirty="0" smtClean="0"/>
              <a:t> </a:t>
            </a:r>
            <a:r>
              <a:rPr lang="ro-RO" dirty="0" err="1" smtClean="0"/>
              <a:t>tagjai</a:t>
            </a:r>
            <a:r>
              <a:rPr lang="ro-RO" dirty="0" smtClean="0"/>
              <a:t>, </a:t>
            </a:r>
            <a:r>
              <a:rPr lang="ro-RO" dirty="0" err="1" smtClean="0"/>
              <a:t>hosszuk</a:t>
            </a:r>
            <a:r>
              <a:rPr lang="ro-RO" dirty="0" smtClean="0"/>
              <a:t> </a:t>
            </a:r>
            <a:r>
              <a:rPr lang="ro-RO" dirty="0" err="1" smtClean="0"/>
              <a:t>alig</a:t>
            </a:r>
            <a:r>
              <a:rPr lang="ro-RO" dirty="0" smtClean="0"/>
              <a:t> </a:t>
            </a:r>
            <a:r>
              <a:rPr lang="ro-RO" dirty="0" err="1" smtClean="0"/>
              <a:t>éri</a:t>
            </a:r>
            <a:r>
              <a:rPr lang="ro-RO" dirty="0" smtClean="0"/>
              <a:t> el </a:t>
            </a:r>
            <a:r>
              <a:rPr lang="ro-RO" dirty="0" err="1" smtClean="0"/>
              <a:t>az</a:t>
            </a:r>
            <a:r>
              <a:rPr lang="ro-RO" dirty="0" smtClean="0"/>
              <a:t> 1mmt. A </a:t>
            </a:r>
            <a:r>
              <a:rPr lang="ro-RO" dirty="0" err="1" smtClean="0"/>
              <a:t>legnagyobb</a:t>
            </a:r>
            <a:r>
              <a:rPr lang="ro-RO" dirty="0" smtClean="0"/>
              <a:t> </a:t>
            </a:r>
            <a:r>
              <a:rPr lang="ro-RO" dirty="0" err="1" smtClean="0"/>
              <a:t>és</a:t>
            </a:r>
            <a:r>
              <a:rPr lang="ro-RO" dirty="0" smtClean="0"/>
              <a:t> </a:t>
            </a:r>
            <a:r>
              <a:rPr lang="ro-RO" dirty="0" err="1" smtClean="0"/>
              <a:t>legnehezebb</a:t>
            </a:r>
            <a:r>
              <a:rPr lang="ro-RO" dirty="0" smtClean="0"/>
              <a:t> </a:t>
            </a:r>
            <a:r>
              <a:rPr lang="ro-RO" dirty="0" err="1" smtClean="0"/>
              <a:t>a</a:t>
            </a:r>
            <a:r>
              <a:rPr lang="ro-RO" dirty="0" smtClean="0"/>
              <a:t> tarantula. </a:t>
            </a:r>
            <a:r>
              <a:rPr lang="ro-RO" dirty="0" err="1" smtClean="0"/>
              <a:t>Hosszuk</a:t>
            </a:r>
            <a:r>
              <a:rPr lang="ro-RO" dirty="0" smtClean="0"/>
              <a:t> a 11-13 </a:t>
            </a:r>
            <a:r>
              <a:rPr lang="ro-RO" dirty="0" err="1" smtClean="0"/>
              <a:t>centimétert</a:t>
            </a:r>
            <a:r>
              <a:rPr lang="ro-RO" dirty="0" smtClean="0"/>
              <a:t>, </a:t>
            </a:r>
            <a:r>
              <a:rPr lang="ro-RO" dirty="0" err="1" smtClean="0"/>
              <a:t>szélességük</a:t>
            </a:r>
            <a:r>
              <a:rPr lang="ro-RO" dirty="0" smtClean="0"/>
              <a:t> </a:t>
            </a:r>
            <a:r>
              <a:rPr lang="ro-RO" dirty="0" err="1" smtClean="0"/>
              <a:t>pedig</a:t>
            </a:r>
            <a:r>
              <a:rPr lang="ro-RO" dirty="0" smtClean="0"/>
              <a:t> a 28-29 </a:t>
            </a:r>
            <a:r>
              <a:rPr lang="ro-RO" dirty="0" err="1" smtClean="0"/>
              <a:t>centimétert</a:t>
            </a:r>
            <a:r>
              <a:rPr lang="ro-RO" dirty="0" smtClean="0"/>
              <a:t> </a:t>
            </a:r>
            <a:r>
              <a:rPr lang="ro-RO" dirty="0" err="1" smtClean="0"/>
              <a:t>is</a:t>
            </a:r>
            <a:r>
              <a:rPr lang="ro-RO" dirty="0" smtClean="0"/>
              <a:t> </a:t>
            </a:r>
            <a:r>
              <a:rPr lang="ro-RO" dirty="0" err="1" smtClean="0"/>
              <a:t>elérheti</a:t>
            </a:r>
            <a:r>
              <a:rPr lang="ro-RO" dirty="0" smtClean="0"/>
              <a:t> (</a:t>
            </a:r>
            <a:r>
              <a:rPr lang="ro-RO" dirty="0" err="1" smtClean="0"/>
              <a:t>kiterpesztett</a:t>
            </a:r>
            <a:r>
              <a:rPr lang="ro-RO" dirty="0" smtClean="0"/>
              <a:t> </a:t>
            </a:r>
            <a:r>
              <a:rPr lang="ro-RO" dirty="0" err="1" smtClean="0"/>
              <a:t>lábakkal</a:t>
            </a:r>
            <a:r>
              <a:rPr lang="ro-RO" dirty="0" smtClean="0"/>
              <a:t>).</a:t>
            </a:r>
            <a:endParaRPr lang="th-TH" dirty="0"/>
          </a:p>
        </p:txBody>
      </p:sp>
      <p:sp>
        <p:nvSpPr>
          <p:cNvPr id="4" name="CasetăText 3"/>
          <p:cNvSpPr txBox="1"/>
          <p:nvPr/>
        </p:nvSpPr>
        <p:spPr>
          <a:xfrm>
            <a:off x="785786" y="714356"/>
            <a:ext cx="1500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dirty="0" smtClean="0">
                <a:solidFill>
                  <a:srgbClr val="FFC000"/>
                </a:solidFill>
              </a:rPr>
              <a:t>M</a:t>
            </a:r>
            <a:r>
              <a:rPr lang="hu-HU" sz="4000" dirty="0" smtClean="0">
                <a:solidFill>
                  <a:srgbClr val="FFC000"/>
                </a:solidFill>
              </a:rPr>
              <a:t>éret</a:t>
            </a:r>
            <a:endParaRPr lang="th-TH" sz="4000" dirty="0">
              <a:solidFill>
                <a:srgbClr val="FFC000"/>
              </a:solidFill>
            </a:endParaRPr>
          </a:p>
        </p:txBody>
      </p:sp>
      <p:pic>
        <p:nvPicPr>
          <p:cNvPr id="11266" name="Picture 2" descr="C:\Documents and Settings\Elev\Desktop\Bogya Szilvi-X.B\pokok\letöltés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714752"/>
            <a:ext cx="2928958" cy="2214578"/>
          </a:xfrm>
          <a:prstGeom prst="rect">
            <a:avLst/>
          </a:prstGeom>
          <a:noFill/>
        </p:spPr>
      </p:pic>
      <p:pic>
        <p:nvPicPr>
          <p:cNvPr id="11267" name="Picture 3" descr="C:\Documents and Settings\Elev\Desktop\Bogya Szilvi-X.B\pokok\Tarantula-Giant-Tarantula-spider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643314"/>
            <a:ext cx="3076560" cy="23607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7851648" cy="857256"/>
          </a:xfrm>
        </p:spPr>
        <p:txBody>
          <a:bodyPr/>
          <a:lstStyle/>
          <a:p>
            <a:pPr algn="ctr"/>
            <a:r>
              <a:rPr lang="ro-RO" dirty="0" smtClean="0"/>
              <a:t>N</a:t>
            </a:r>
            <a:r>
              <a:rPr lang="hu-HU" dirty="0" smtClean="0"/>
              <a:t>éhány család</a:t>
            </a:r>
            <a:endParaRPr lang="th-TH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928662" y="1357298"/>
          <a:ext cx="7429552" cy="480553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714776"/>
                <a:gridCol w="3714776"/>
              </a:tblGrid>
              <a:tr h="444503">
                <a:tc>
                  <a:txBody>
                    <a:bodyPr/>
                    <a:lstStyle/>
                    <a:p>
                      <a:r>
                        <a:rPr lang="ro-RO" dirty="0" err="1" smtClean="0"/>
                        <a:t>Csal</a:t>
                      </a:r>
                      <a:r>
                        <a:rPr lang="hu-HU" dirty="0" smtClean="0"/>
                        <a:t>ád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Példa</a:t>
                      </a:r>
                      <a:endParaRPr lang="th-TH" dirty="0"/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u="sng" kern="1200" dirty="0" err="1" smtClean="0">
                          <a:hlinkClick r:id="rId2" tooltip="Liphistiidae (a lap nem létezik)"/>
                        </a:rPr>
                        <a:t>Liphistiidae</a:t>
                      </a:r>
                      <a:endParaRPr lang="th-TH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u="sng" kern="1200" dirty="0" smtClean="0">
                          <a:hlinkClick r:id="rId3" tooltip="Kimura-gumo (a lap nem létezik)"/>
                        </a:rPr>
                        <a:t>Kimura-gumo</a:t>
                      </a:r>
                      <a:endParaRPr lang="th-TH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u="sng" kern="1200" dirty="0" err="1" smtClean="0">
                          <a:hlinkClick r:id="rId4" tooltip="Theraphosidae"/>
                        </a:rPr>
                        <a:t>Theraphosidae</a:t>
                      </a:r>
                      <a:endParaRPr lang="th-TH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u="sng" kern="1200" dirty="0" err="1" smtClean="0">
                          <a:hlinkClick r:id="rId5" tooltip="Góliát madárpók"/>
                        </a:rPr>
                        <a:t>Góliát</a:t>
                      </a:r>
                      <a:r>
                        <a:rPr kumimoji="0" lang="ro-RO" u="sng" kern="1200" dirty="0" smtClean="0">
                          <a:hlinkClick r:id="rId5" tooltip="Góliát madárpók"/>
                        </a:rPr>
                        <a:t> </a:t>
                      </a:r>
                      <a:r>
                        <a:rPr kumimoji="0" lang="ro-RO" u="sng" kern="1200" dirty="0" err="1" smtClean="0">
                          <a:hlinkClick r:id="rId5" tooltip="Góliát madárpók"/>
                        </a:rPr>
                        <a:t>madárpók</a:t>
                      </a:r>
                      <a:endParaRPr lang="th-TH" dirty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 tooltip="Nemesiidae"/>
                        </a:rPr>
                        <a:t>Nemesiidae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 tooltip="Magyar aknászpók"/>
                        </a:rPr>
                        <a:t>Magyar </a:t>
                      </a:r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 tooltip="Magyar aknászpók"/>
                        </a:rPr>
                        <a:t>aknászpók</a:t>
                      </a:r>
                      <a:r>
                        <a:rPr kumimoji="0" lang="ro-RO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th-TH" dirty="0"/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8" tooltip="Leptonetidae (a lap nem létezik)"/>
                        </a:rPr>
                        <a:t>Leptonetidae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 tooltip="Fogüregpókok (a lap nem létezik)"/>
                        </a:rPr>
                        <a:t>Fogüregpókok</a:t>
                      </a:r>
                      <a:endParaRPr lang="th-TH" dirty="0"/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0" tooltip="Dysderidae (a lap nem létezik)"/>
                        </a:rPr>
                        <a:t>Dysderidae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u-HU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 tooltip="Pirosfejű fojtópók (a lap nem létezik)"/>
                        </a:rPr>
                        <a:t>pirosfejű fojtópók</a:t>
                      </a:r>
                      <a:r>
                        <a:rPr kumimoji="0" lang="hu-H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th-TH" dirty="0"/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 tooltip="Archaeidae (a lap nem létezik)"/>
                        </a:rPr>
                        <a:t>Archaeidae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3" tooltip="Bérgyilkos pók (a lap nem létezik)"/>
                        </a:rPr>
                        <a:t>bérgyilkos</a:t>
                      </a:r>
                      <a:r>
                        <a:rPr kumimoji="0" lang="ro-RO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3" tooltip="Bérgyilkos pók (a lap nem létezik)"/>
                        </a:rPr>
                        <a:t> </a:t>
                      </a:r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3" tooltip="Bérgyilkos pók (a lap nem létezik)"/>
                        </a:rPr>
                        <a:t>pók</a:t>
                      </a:r>
                      <a:endParaRPr lang="th-TH" dirty="0"/>
                    </a:p>
                  </a:txBody>
                  <a:tcPr/>
                </a:tc>
              </a:tr>
              <a:tr h="566211">
                <a:tc>
                  <a:txBody>
                    <a:bodyPr/>
                    <a:lstStyle/>
                    <a:p>
                      <a:r>
                        <a:rPr kumimoji="0" lang="ro-RO" b="1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4" tooltip="Miturgidae (a lap nem létezik)"/>
                        </a:rPr>
                        <a:t>Miturgidae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 tooltip="Sárga zsákos pók (a lap nem létezik)"/>
                        </a:rPr>
                        <a:t>Sárga</a:t>
                      </a:r>
                      <a:r>
                        <a:rPr kumimoji="0" lang="ro-RO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 tooltip="Sárga zsákos pók (a lap nem létezik)"/>
                        </a:rPr>
                        <a:t> </a:t>
                      </a:r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 tooltip="Sárga zsákos pók (a lap nem létezik)"/>
                        </a:rPr>
                        <a:t>zsákos</a:t>
                      </a:r>
                      <a:r>
                        <a:rPr kumimoji="0" lang="ro-RO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 tooltip="Sárga zsákos pók (a lap nem létezik)"/>
                        </a:rPr>
                        <a:t> </a:t>
                      </a:r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 tooltip="Sárga zsákos pók (a lap nem létezik)"/>
                        </a:rPr>
                        <a:t>pók</a:t>
                      </a:r>
                      <a:endParaRPr lang="th-TH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o-RO" u="sng" dirty="0" err="1" smtClean="0">
                          <a:solidFill>
                            <a:srgbClr val="A55858"/>
                          </a:solidFill>
                          <a:hlinkClick r:id="rId16" tooltip="Dictynidae (a lap nem létezik)"/>
                        </a:rPr>
                        <a:t>Dictynidae</a:t>
                      </a:r>
                      <a:r>
                        <a:rPr lang="ro-RO" u="sng" dirty="0">
                          <a:solidFill>
                            <a:srgbClr val="A55858"/>
                          </a:solidFill>
                          <a:hlinkClick r:id="rId16" tooltip="Dictynidae (a lap nem létezik)"/>
                        </a:rPr>
                        <a:t/>
                      </a:r>
                      <a:br>
                        <a:rPr lang="ro-RO" u="sng" dirty="0">
                          <a:solidFill>
                            <a:srgbClr val="A55858"/>
                          </a:solidFill>
                          <a:hlinkClick r:id="rId16" tooltip="Dictynidae (a lap nem létezik)"/>
                        </a:rPr>
                      </a:br>
                      <a:endParaRPr lang="ro-R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7" tooltip="Városi hamvaspók (a lap nem létezik)"/>
                        </a:rPr>
                        <a:t>városi</a:t>
                      </a:r>
                      <a:r>
                        <a:rPr kumimoji="0" lang="ro-RO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7" tooltip="Városi hamvaspók (a lap nem létezik)"/>
                        </a:rPr>
                        <a:t> </a:t>
                      </a:r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7" tooltip="Városi hamvaspók (a lap nem létezik)"/>
                        </a:rPr>
                        <a:t>hamvaspók</a:t>
                      </a:r>
                      <a:endParaRPr lang="th-TH" dirty="0"/>
                    </a:p>
                  </a:txBody>
                  <a:tcPr/>
                </a:tc>
              </a:tr>
              <a:tr h="450677"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8" tooltip="Cybaeidae (a lap nem létezik)"/>
                        </a:rPr>
                        <a:t>Cybaeidae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o-RO" b="0" i="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9" tooltip="Vízipók"/>
                        </a:rPr>
                        <a:t>vízipók</a:t>
                      </a:r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772400" cy="928694"/>
          </a:xfrm>
        </p:spPr>
        <p:txBody>
          <a:bodyPr/>
          <a:lstStyle/>
          <a:p>
            <a:r>
              <a:rPr lang="ro-RO" dirty="0" err="1" smtClean="0"/>
              <a:t>Szaporod</a:t>
            </a:r>
            <a:r>
              <a:rPr lang="hu-HU" dirty="0" smtClean="0"/>
              <a:t>ás</a:t>
            </a: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1643050"/>
            <a:ext cx="5970474" cy="4714908"/>
          </a:xfrm>
        </p:spPr>
        <p:txBody>
          <a:bodyPr>
            <a:normAutofit lnSpcReduction="10000"/>
          </a:bodyPr>
          <a:lstStyle/>
          <a:p>
            <a:r>
              <a:rPr lang="hu-HU" dirty="0" smtClean="0"/>
              <a:t>A fejlődésük három szakaszból tevődik össze:</a:t>
            </a:r>
          </a:p>
          <a:p>
            <a:r>
              <a:rPr lang="hu-HU" u="sng" dirty="0" smtClean="0">
                <a:hlinkClick r:id="rId2" tooltip="Embrió (a lap nem létezik)"/>
              </a:rPr>
              <a:t>embrió</a:t>
            </a:r>
            <a:r>
              <a:rPr lang="hu-HU" dirty="0" smtClean="0"/>
              <a:t>,</a:t>
            </a:r>
            <a:r>
              <a:rPr lang="hu-HU" dirty="0" smtClean="0">
                <a:hlinkClick r:id="rId3" tooltip="Lárva"/>
              </a:rPr>
              <a:t>lárva</a:t>
            </a:r>
            <a:r>
              <a:rPr lang="hu-HU" dirty="0" smtClean="0"/>
              <a:t>,nimfa-imágó</a:t>
            </a:r>
          </a:p>
          <a:p>
            <a:r>
              <a:rPr lang="hu-HU" dirty="0" smtClean="0"/>
              <a:t>A párzás előtt a hímek udvarolnak, táncot adnak elő a nősténynek. Ezzel a hím elárulja a nősténynek, hogy fajtárs, nem pedig préda, így an.A </a:t>
            </a:r>
            <a:r>
              <a:rPr lang="hu-HU" dirty="0" smtClean="0">
                <a:hlinkClick r:id="rId4" tooltip="Sperma"/>
              </a:rPr>
              <a:t>sperma</a:t>
            </a:r>
            <a:r>
              <a:rPr lang="hu-HU" dirty="0" smtClean="0"/>
              <a:t> átadása a nősténynek indirekt úton történik. Ha a hím kész a párzásra, akkor egy tasakot sző, amelybe a spermáját helyezinak közelébe férkőzhet. A </a:t>
            </a:r>
            <a:r>
              <a:rPr lang="hu-HU" dirty="0" smtClean="0">
                <a:hlinkClick r:id="rId5" tooltip="Párzás"/>
              </a:rPr>
              <a:t>párzás</a:t>
            </a:r>
            <a:r>
              <a:rPr lang="hu-HU" dirty="0" smtClean="0"/>
              <a:t> során a hím pók beilleszti a tapogatóját (egyet, vagy mindkettőt) a nőstény ivarnyílásába. A nőstény a spermát egy testüregben eltárolja, és csak a tojásrakás idején használja azt fel, amikor is kapcsolatba kerülnek a hím spermájával, és megtermékenyülnek.</a:t>
            </a:r>
            <a:endParaRPr lang="hu-H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lev\Desktop\Bogya Szilvi-X.B\250px-Bird_dropping_spider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500042"/>
            <a:ext cx="4026130" cy="3216285"/>
          </a:xfrm>
          <a:prstGeom prst="rect">
            <a:avLst/>
          </a:prstGeom>
          <a:noFill/>
        </p:spPr>
      </p:pic>
      <p:pic>
        <p:nvPicPr>
          <p:cNvPr id="1027" name="Picture 3" descr="C:\Documents and Settings\Elev\Desktop\Bogya Szilvi-X.B\letölté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4017993" cy="3214710"/>
          </a:xfrm>
          <a:prstGeom prst="rect">
            <a:avLst/>
          </a:prstGeom>
          <a:noFill/>
        </p:spPr>
      </p:pic>
      <p:pic>
        <p:nvPicPr>
          <p:cNvPr id="1028" name="Picture 4" descr="C:\Documents and Settings\Elev\Desktop\Bogya Szilvi-X.B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929066"/>
            <a:ext cx="2714644" cy="2438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772400" cy="1362456"/>
          </a:xfrm>
        </p:spPr>
        <p:txBody>
          <a:bodyPr/>
          <a:lstStyle/>
          <a:p>
            <a:pPr algn="ctr"/>
            <a:r>
              <a:rPr lang="ro-RO" b="0" dirty="0" err="1" smtClean="0"/>
              <a:t>Mintázat</a:t>
            </a:r>
            <a:r>
              <a:rPr lang="ro-RO" dirty="0" smtClean="0"/>
              <a:t/>
            </a:r>
            <a:br>
              <a:rPr lang="ro-RO" dirty="0" smtClean="0"/>
            </a:b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5572164" cy="4643470"/>
          </a:xfrm>
        </p:spPr>
        <p:txBody>
          <a:bodyPr>
            <a:normAutofit/>
          </a:bodyPr>
          <a:lstStyle/>
          <a:p>
            <a:r>
              <a:rPr lang="hu-HU" sz="2800" dirty="0" smtClean="0"/>
              <a:t>Mindössze háromféle pigment osztályt (ommokrómot, bilint és </a:t>
            </a:r>
            <a:r>
              <a:rPr lang="hu-HU" sz="2800" dirty="0" smtClean="0">
                <a:hlinkClick r:id="rId2" tooltip="Guanin"/>
              </a:rPr>
              <a:t>guanint</a:t>
            </a:r>
            <a:r>
              <a:rPr lang="hu-HU" sz="2800" dirty="0" smtClean="0"/>
              <a:t>) sikerült a pókokban azonosítani, habár többet is felfedeztek, de a besorolásuk folyamatban van. A </a:t>
            </a:r>
            <a:r>
              <a:rPr lang="hu-HU" sz="2800" dirty="0" smtClean="0">
                <a:hlinkClick r:id="rId3" tooltip="Melanin (a lap nem létezik)"/>
              </a:rPr>
              <a:t>melaninok</a:t>
            </a:r>
            <a:r>
              <a:rPr lang="hu-HU" sz="2800" dirty="0" smtClean="0"/>
              <a:t>, </a:t>
            </a:r>
            <a:r>
              <a:rPr lang="hu-HU" sz="2800" dirty="0" smtClean="0">
                <a:hlinkClick r:id="rId4" tooltip="Karotinoidok (a lap nem létezik)"/>
              </a:rPr>
              <a:t>karotinoidok</a:t>
            </a:r>
            <a:r>
              <a:rPr lang="hu-HU" sz="2800" dirty="0" smtClean="0"/>
              <a:t> és a </a:t>
            </a:r>
            <a:r>
              <a:rPr lang="hu-HU" sz="2800" dirty="0" smtClean="0">
                <a:hlinkClick r:id="rId5" tooltip="Pterin (a lap nem létezik)"/>
              </a:rPr>
              <a:t>pterinek</a:t>
            </a:r>
            <a:r>
              <a:rPr lang="hu-HU" sz="2800" dirty="0" smtClean="0"/>
              <a:t> nagyon elterjedtek a legtöbb élőlényben, de a pókokból hiányoznak.</a:t>
            </a:r>
          </a:p>
          <a:p>
            <a:endParaRPr lang="th-TH" dirty="0"/>
          </a:p>
        </p:txBody>
      </p:sp>
      <p:pic>
        <p:nvPicPr>
          <p:cNvPr id="2050" name="Picture 2" descr="C:\Documents and Settings\Elev\Desktop\Bogya Szilvi-X.B\spid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500174"/>
            <a:ext cx="3182918" cy="4521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72400" cy="1362456"/>
          </a:xfrm>
        </p:spPr>
        <p:txBody>
          <a:bodyPr/>
          <a:lstStyle/>
          <a:p>
            <a:r>
              <a:rPr lang="hu-HU" dirty="0" smtClean="0"/>
              <a:t>Fejlődés</a:t>
            </a: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85720" y="1714488"/>
            <a:ext cx="7772400" cy="4500594"/>
          </a:xfrm>
        </p:spPr>
        <p:txBody>
          <a:bodyPr>
            <a:normAutofit/>
          </a:bodyPr>
          <a:lstStyle/>
          <a:p>
            <a:r>
              <a:rPr lang="hu-HU" dirty="0" smtClean="0"/>
              <a:t>A fejlődésük három szakaszból tevődik össze:</a:t>
            </a:r>
          </a:p>
          <a:p>
            <a:pPr>
              <a:buFont typeface="Wingdings" pitchFamily="2" charset="2"/>
              <a:buChar char="q"/>
            </a:pPr>
            <a:r>
              <a:rPr lang="hu-HU" dirty="0" smtClean="0">
                <a:hlinkClick r:id="rId2" tooltip="Embrió (a lap nem létezik)"/>
              </a:rPr>
              <a:t>embrió</a:t>
            </a:r>
            <a:r>
              <a:rPr lang="hu-HU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hu-HU" dirty="0" smtClean="0">
                <a:hlinkClick r:id="rId3" tooltip="Lárva"/>
              </a:rPr>
              <a:t>lárva</a:t>
            </a:r>
            <a:r>
              <a:rPr lang="hu-HU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hu-HU" dirty="0" smtClean="0"/>
              <a:t>nimfa-imágó</a:t>
            </a:r>
          </a:p>
          <a:p>
            <a:r>
              <a:rPr lang="hu-HU" dirty="0" smtClean="0"/>
              <a:t>Amikor a pók belép a lárva állapotba, egyre inkább elkezd majd egy kifejlett egyedre hasonlítani. Kezdetben több átalakuláson, vedlésen megy keresztül, és addig a tojásban lévő tartalékokon él. Néhány vedlés után testének szövetei megkezdik a differenciálódást. Nemsokára minden szervrendszere kialakul, egy új pók születik, amely elérte a nimfa-imágó stádiumot.</a:t>
            </a:r>
            <a:endParaRPr lang="th-TH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772400" cy="1362456"/>
          </a:xfrm>
        </p:spPr>
        <p:txBody>
          <a:bodyPr/>
          <a:lstStyle/>
          <a:p>
            <a:pPr algn="ctr"/>
            <a:r>
              <a:rPr lang="hu-HU" dirty="0" smtClean="0"/>
              <a:t>A pókok kannibalizmusa</a:t>
            </a: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57158" y="1785926"/>
            <a:ext cx="7772400" cy="1643074"/>
          </a:xfrm>
        </p:spPr>
        <p:txBody>
          <a:bodyPr/>
          <a:lstStyle/>
          <a:p>
            <a:r>
              <a:rPr lang="hu-HU" dirty="0" smtClean="0"/>
              <a:t>A pókok több fajára jellemző az </a:t>
            </a:r>
            <a:r>
              <a:rPr lang="hu-HU" dirty="0" smtClean="0">
                <a:hlinkClick r:id="rId2" tooltip="Ivari dimorfizmus"/>
              </a:rPr>
              <a:t>ivari dimorfizmus</a:t>
            </a:r>
            <a:r>
              <a:rPr lang="hu-HU" dirty="0" smtClean="0"/>
              <a:t>. Több pókfaj nősténye nagyobb méretű a hímnél. Ezen fajok esetében előfordul, hogy a nőstény a párosodás előtt, alatt vagy azt követően megöli, és elfogyasztja a hímet.</a:t>
            </a:r>
            <a:endParaRPr lang="th-TH" dirty="0"/>
          </a:p>
        </p:txBody>
      </p:sp>
      <p:pic>
        <p:nvPicPr>
          <p:cNvPr id="3074" name="Picture 2" descr="C:\Documents and Settings\Elev\Desktop\Bogya Szilvi-X.B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929066"/>
            <a:ext cx="3071834" cy="2136710"/>
          </a:xfrm>
          <a:prstGeom prst="rect">
            <a:avLst/>
          </a:prstGeom>
          <a:noFill/>
        </p:spPr>
      </p:pic>
      <p:pic>
        <p:nvPicPr>
          <p:cNvPr id="3075" name="Picture 3" descr="C:\Documents and Settings\Elev\Desktop\Bogya Szilvi-X.B\7_helyezett_a_fekete_ozvegy_48293_6329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857628"/>
            <a:ext cx="3290878" cy="22525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ă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1071538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772400" cy="1362456"/>
          </a:xfrm>
        </p:spPr>
        <p:txBody>
          <a:bodyPr/>
          <a:lstStyle/>
          <a:p>
            <a:pPr algn="ctr"/>
            <a:r>
              <a:rPr lang="ro-RO" dirty="0" smtClean="0"/>
              <a:t>A </a:t>
            </a:r>
            <a:r>
              <a:rPr lang="ro-RO" dirty="0" err="1" smtClean="0"/>
              <a:t>pók</a:t>
            </a:r>
            <a:r>
              <a:rPr lang="ro-RO" dirty="0" smtClean="0"/>
              <a:t> mint </a:t>
            </a:r>
            <a:r>
              <a:rPr lang="ro-RO" dirty="0" err="1" smtClean="0"/>
              <a:t>étel</a:t>
            </a:r>
            <a:r>
              <a:rPr lang="ro-RO" dirty="0" smtClean="0"/>
              <a:t/>
            </a:r>
            <a:br>
              <a:rPr lang="ro-RO" dirty="0" smtClean="0"/>
            </a:b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28596" y="1428736"/>
            <a:ext cx="7772400" cy="3714776"/>
          </a:xfrm>
        </p:spPr>
        <p:txBody>
          <a:bodyPr>
            <a:normAutofit/>
          </a:bodyPr>
          <a:lstStyle/>
          <a:p>
            <a:r>
              <a:rPr lang="hu-HU" dirty="0" smtClean="0"/>
              <a:t>A pókokat (különösen a nagyokat) a világ egyes részein hétköznapi, máshol pedig ünnepi fogásként fogyasztják. Az országok a következők: </a:t>
            </a:r>
            <a:r>
              <a:rPr lang="hu-HU" dirty="0" smtClean="0">
                <a:hlinkClick r:id="rId2" tooltip="Kambodzsa"/>
              </a:rPr>
              <a:t>Kambodzsa</a:t>
            </a:r>
            <a:r>
              <a:rPr lang="hu-HU" dirty="0" smtClean="0"/>
              <a:t>, </a:t>
            </a:r>
            <a:r>
              <a:rPr lang="hu-HU" dirty="0" smtClean="0">
                <a:hlinkClick r:id="rId3" tooltip="Thaiföld"/>
              </a:rPr>
              <a:t>Thaiföld</a:t>
            </a:r>
            <a:r>
              <a:rPr lang="hu-HU" dirty="0" smtClean="0"/>
              <a:t>, </a:t>
            </a:r>
            <a:r>
              <a:rPr lang="hu-HU" dirty="0" smtClean="0">
                <a:hlinkClick r:id="rId4" tooltip="Salamon-szigetek"/>
              </a:rPr>
              <a:t>Salamon-szigetek</a:t>
            </a:r>
            <a:r>
              <a:rPr lang="hu-HU" dirty="0" smtClean="0"/>
              <a:t> és </a:t>
            </a:r>
            <a:r>
              <a:rPr lang="hu-HU" dirty="0" smtClean="0">
                <a:hlinkClick r:id="rId5" tooltip="Dél-Amerika"/>
              </a:rPr>
              <a:t>Dél-Amerika</a:t>
            </a:r>
            <a:r>
              <a:rPr lang="hu-HU" dirty="0" smtClean="0"/>
              <a:t> országai. Egyes trópusi erdőkben élő bennszülöttek finom csemegének tartják a tarantula pókokat. Lábukat a toruk és a fejük fölött összekötözve, egy levélbe csavarba kis tűzön megsütik őket</a:t>
            </a:r>
            <a:endParaRPr lang="th-TH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28596" y="5000636"/>
            <a:ext cx="7772400" cy="1509712"/>
          </a:xfrm>
        </p:spPr>
        <p:txBody>
          <a:bodyPr>
            <a:normAutofit/>
          </a:bodyPr>
          <a:lstStyle/>
          <a:p>
            <a:r>
              <a:rPr lang="ro-RO" sz="3600" dirty="0" smtClean="0"/>
              <a:t>K</a:t>
            </a:r>
            <a:r>
              <a:rPr lang="hu-HU" sz="3600" dirty="0" smtClean="0"/>
              <a:t>észitette: Bogya Szilvia</a:t>
            </a:r>
            <a:endParaRPr lang="th-TH" sz="3600" dirty="0"/>
          </a:p>
        </p:txBody>
      </p:sp>
      <p:sp>
        <p:nvSpPr>
          <p:cNvPr id="6" name="CasetăText 5"/>
          <p:cNvSpPr txBox="1"/>
          <p:nvPr/>
        </p:nvSpPr>
        <p:spPr>
          <a:xfrm>
            <a:off x="500034" y="1000108"/>
            <a:ext cx="46321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További információ az alábbi</a:t>
            </a:r>
          </a:p>
          <a:p>
            <a:r>
              <a:rPr lang="hu-HU" dirty="0" smtClean="0"/>
              <a:t>dokumentumban...</a:t>
            </a:r>
            <a:endParaRPr lang="th-TH" dirty="0"/>
          </a:p>
        </p:txBody>
      </p:sp>
      <p:sp>
        <p:nvSpPr>
          <p:cNvPr id="8" name="Buton acțiune: Document 7">
            <a:hlinkClick r:id="rId2" action="ppaction://program" highlightClick="1"/>
          </p:cNvPr>
          <p:cNvSpPr/>
          <p:nvPr/>
        </p:nvSpPr>
        <p:spPr>
          <a:xfrm>
            <a:off x="6357950" y="2214554"/>
            <a:ext cx="1643074" cy="1714512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772400" cy="1362456"/>
          </a:xfrm>
        </p:spPr>
        <p:txBody>
          <a:bodyPr/>
          <a:lstStyle/>
          <a:p>
            <a:r>
              <a:rPr lang="hu-HU" dirty="0" smtClean="0"/>
              <a:t>Néhány dolog:</a:t>
            </a: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85720" y="1714488"/>
            <a:ext cx="7772400" cy="1509712"/>
          </a:xfrm>
        </p:spPr>
        <p:txBody>
          <a:bodyPr>
            <a:normAutofit fontScale="92500"/>
          </a:bodyPr>
          <a:lstStyle/>
          <a:p>
            <a:r>
              <a:rPr lang="hu-HU" dirty="0" smtClean="0"/>
              <a:t>A </a:t>
            </a:r>
            <a:r>
              <a:rPr lang="hu-HU" b="1" dirty="0" smtClean="0"/>
              <a:t>pókok</a:t>
            </a:r>
            <a:r>
              <a:rPr lang="hu-HU" dirty="0" smtClean="0"/>
              <a:t> </a:t>
            </a:r>
            <a:r>
              <a:rPr lang="hu-HU" i="1" dirty="0" smtClean="0"/>
              <a:t>(Araneae)</a:t>
            </a:r>
            <a:r>
              <a:rPr lang="hu-HU" dirty="0" smtClean="0"/>
              <a:t> a pókszabásúak </a:t>
            </a:r>
            <a:r>
              <a:rPr lang="hu-HU" dirty="0" smtClean="0">
                <a:hlinkClick r:id="rId2" tooltip="Osztály (biológia)"/>
              </a:rPr>
              <a:t>osztályának</a:t>
            </a:r>
            <a:r>
              <a:rPr lang="hu-HU" dirty="0" smtClean="0"/>
              <a:t> egyik </a:t>
            </a:r>
            <a:r>
              <a:rPr lang="hu-HU" dirty="0" smtClean="0">
                <a:hlinkClick r:id="rId3" tooltip="Rend (rendszertan)"/>
              </a:rPr>
              <a:t>rendje</a:t>
            </a:r>
            <a:r>
              <a:rPr lang="hu-HU" dirty="0" smtClean="0"/>
              <a:t>. Két testrésszel, nyolc lábbal, </a:t>
            </a:r>
            <a:r>
              <a:rPr lang="hu-HU" dirty="0" smtClean="0">
                <a:hlinkClick r:id="rId4" tooltip="Csáprágó"/>
              </a:rPr>
              <a:t>csáprágóval</a:t>
            </a:r>
            <a:r>
              <a:rPr lang="hu-HU" dirty="0" smtClean="0"/>
              <a:t> rendelkező, </a:t>
            </a:r>
            <a:r>
              <a:rPr lang="hu-HU" dirty="0" smtClean="0">
                <a:hlinkClick r:id="rId5" tooltip="Ragadozók"/>
              </a:rPr>
              <a:t>ragadozó</a:t>
            </a:r>
            <a:r>
              <a:rPr lang="hu-HU" dirty="0" smtClean="0"/>
              <a:t>életmódot folytató </a:t>
            </a:r>
            <a:r>
              <a:rPr lang="hu-HU" dirty="0" smtClean="0">
                <a:hlinkClick r:id="rId6" tooltip="Ízeltlábúak"/>
              </a:rPr>
              <a:t>ízeltlábúak</a:t>
            </a:r>
            <a:r>
              <a:rPr lang="hu-HU" dirty="0" smtClean="0"/>
              <a:t>. 3 </a:t>
            </a:r>
            <a:r>
              <a:rPr lang="hu-HU" dirty="0" smtClean="0">
                <a:hlinkClick r:id="rId3" tooltip="Rend (rendszertan)"/>
              </a:rPr>
              <a:t>alrend</a:t>
            </a:r>
            <a:r>
              <a:rPr lang="hu-HU" dirty="0" smtClean="0"/>
              <a:t>, 111 </a:t>
            </a:r>
            <a:r>
              <a:rPr lang="hu-HU" dirty="0" smtClean="0">
                <a:hlinkClick r:id="rId7" tooltip="Család (rendszertan)"/>
              </a:rPr>
              <a:t>család</a:t>
            </a:r>
            <a:r>
              <a:rPr lang="hu-HU" dirty="0" smtClean="0"/>
              <a:t> és mintegy 40 000 </a:t>
            </a:r>
            <a:r>
              <a:rPr lang="hu-HU" dirty="0" smtClean="0">
                <a:hlinkClick r:id="rId8" tooltip="Faj"/>
              </a:rPr>
              <a:t>faj</a:t>
            </a:r>
            <a:r>
              <a:rPr lang="hu-HU" dirty="0" smtClean="0"/>
              <a:t> tartozik közéjük.</a:t>
            </a:r>
            <a:endParaRPr lang="th-TH" dirty="0"/>
          </a:p>
        </p:txBody>
      </p:sp>
      <p:graphicFrame>
        <p:nvGraphicFramePr>
          <p:cNvPr id="4" name="Nomogramă 3"/>
          <p:cNvGraphicFramePr/>
          <p:nvPr/>
        </p:nvGraphicFramePr>
        <p:xfrm>
          <a:off x="1785918" y="2643182"/>
          <a:ext cx="6000792" cy="392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1071538" y="5786454"/>
            <a:ext cx="1000132" cy="107154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28596" y="714356"/>
            <a:ext cx="7772400" cy="2500330"/>
          </a:xfrm>
        </p:spPr>
        <p:txBody>
          <a:bodyPr>
            <a:normAutofit/>
          </a:bodyPr>
          <a:lstStyle/>
          <a:p>
            <a:r>
              <a:rPr lang="hu-HU" dirty="0" smtClean="0"/>
              <a:t>Minden pók termel </a:t>
            </a:r>
            <a:r>
              <a:rPr lang="hu-HU" dirty="0" smtClean="0">
                <a:hlinkClick r:id="rId2" tooltip="Pókhálóselyem (a lap nem létezik)"/>
              </a:rPr>
              <a:t>pókhálóselymet</a:t>
            </a:r>
            <a:r>
              <a:rPr lang="hu-HU" dirty="0" smtClean="0"/>
              <a:t>, egy vékony, erős </a:t>
            </a:r>
            <a:r>
              <a:rPr lang="hu-HU" dirty="0" smtClean="0">
                <a:hlinkClick r:id="rId3" tooltip="Protein"/>
              </a:rPr>
              <a:t>proteinszármazékot</a:t>
            </a:r>
            <a:r>
              <a:rPr lang="hu-HU" dirty="0" smtClean="0"/>
              <a:t>, amit (a legtöbb esetben) a hasuk végében lévő </a:t>
            </a:r>
            <a:r>
              <a:rPr lang="hu-HU" dirty="0" smtClean="0">
                <a:hlinkClick r:id="rId4" tooltip="Mirigy"/>
              </a:rPr>
              <a:t>mirigyek</a:t>
            </a:r>
            <a:r>
              <a:rPr lang="hu-HU" dirty="0" smtClean="0"/>
              <a:t>termelnek, választanak ki. Sok fajuk használja ezt fel arra, hogy zsákmányát elejtse. Ennek ellenére több faj háló nélkül vadászik. A selymet felhasználják még közlekedésre, fészekkészítésre, </a:t>
            </a:r>
            <a:r>
              <a:rPr lang="hu-HU" dirty="0" smtClean="0">
                <a:hlinkClick r:id="rId5" tooltip="Sperma"/>
              </a:rPr>
              <a:t>sperma</a:t>
            </a:r>
            <a:r>
              <a:rPr lang="hu-HU" dirty="0" smtClean="0"/>
              <a:t> tárolására és az áldozat becsomagolására.</a:t>
            </a:r>
            <a:endParaRPr lang="th-TH" dirty="0"/>
          </a:p>
        </p:txBody>
      </p:sp>
      <p:pic>
        <p:nvPicPr>
          <p:cNvPr id="2051" name="Picture 3" descr="C:\Documents and Settings\Elev\Desktop\Bogya Szilvi-X.B\pokok\tn_aid7310_20090719104202_432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357562"/>
            <a:ext cx="3810000" cy="2867025"/>
          </a:xfrm>
          <a:prstGeom prst="rect">
            <a:avLst/>
          </a:prstGeom>
          <a:noFill/>
        </p:spPr>
      </p:pic>
      <p:pic>
        <p:nvPicPr>
          <p:cNvPr id="2052" name="Picture 4" descr="C:\Documents and Settings\Elev\Desktop\Bogya Szilvi-X.B\pokok\agelena_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3357562"/>
            <a:ext cx="3809994" cy="28574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Elev\Desktop\Bogya Szilvi-X.B\pokok\pokok (7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3486150"/>
          </a:xfrm>
          <a:prstGeom prst="rect">
            <a:avLst/>
          </a:prstGeom>
          <a:noFill/>
        </p:spPr>
      </p:pic>
      <p:pic>
        <p:nvPicPr>
          <p:cNvPr id="9219" name="Picture 3" descr="C:\Documents and Settings\Elev\Desktop\Bogya Szilvi-X.B\pokok\letölté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1482" y="3500438"/>
            <a:ext cx="4482518" cy="3357562"/>
          </a:xfrm>
          <a:prstGeom prst="rect">
            <a:avLst/>
          </a:prstGeom>
          <a:noFill/>
        </p:spPr>
      </p:pic>
      <p:pic>
        <p:nvPicPr>
          <p:cNvPr id="9220" name="Picture 4" descr="C:\Documents and Settings\Elev\Desktop\Bogya Szilvi-X.B\pokok\letöltés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9" y="0"/>
            <a:ext cx="4500562" cy="3500438"/>
          </a:xfrm>
          <a:prstGeom prst="rect">
            <a:avLst/>
          </a:prstGeom>
          <a:noFill/>
        </p:spPr>
      </p:pic>
      <p:pic>
        <p:nvPicPr>
          <p:cNvPr id="9221" name="Picture 5" descr="C:\Documents and Settings\Elev\Desktop\Bogya Szilvi-X.B\pokok\pokok (7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0438"/>
            <a:ext cx="4662453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772400" cy="1362456"/>
          </a:xfrm>
        </p:spPr>
        <p:txBody>
          <a:bodyPr/>
          <a:lstStyle/>
          <a:p>
            <a:r>
              <a:rPr lang="hu-HU" dirty="0" smtClean="0"/>
              <a:t>Anatómia</a:t>
            </a:r>
            <a:endParaRPr lang="th-TH" dirty="0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5643602" cy="4929222"/>
          </a:xfrm>
        </p:spPr>
        <p:txBody>
          <a:bodyPr>
            <a:normAutofit/>
          </a:bodyPr>
          <a:lstStyle/>
          <a:p>
            <a:r>
              <a:rPr lang="hu-HU" dirty="0" smtClean="0"/>
              <a:t>A </a:t>
            </a:r>
            <a:r>
              <a:rPr lang="hu-HU" dirty="0" smtClean="0">
                <a:hlinkClick r:id="rId2" tooltip="Rovarok"/>
              </a:rPr>
              <a:t>rovaroktól</a:t>
            </a:r>
            <a:r>
              <a:rPr lang="hu-HU" dirty="0" smtClean="0"/>
              <a:t> eltérően három helyett mindössze két testtájjal rendelkeznek. Egy egyesült fej-törzs résszel, amit </a:t>
            </a:r>
            <a:r>
              <a:rPr lang="hu-HU" dirty="0" smtClean="0">
                <a:hlinkClick r:id="rId3" tooltip="Fejt (a lap nem létezik)"/>
              </a:rPr>
              <a:t>fejtornak</a:t>
            </a:r>
            <a:r>
              <a:rPr lang="hu-HU" dirty="0" smtClean="0"/>
              <a:t> vagy proszómának</a:t>
            </a:r>
            <a:r>
              <a:rPr lang="hu-HU" i="1" dirty="0" smtClean="0"/>
              <a:t>(cephalothorax)</a:t>
            </a:r>
            <a:r>
              <a:rPr lang="hu-HU" dirty="0" smtClean="0"/>
              <a:t> neveznek, és egy hassal, azaz opisztoszómával. A természetben azonban erre is akad kivétel, a bérgyilkos pókok személyében, amelyeknek a fejtor részük látszólag teljesen elkülönül két önálló egységre. Néhány primitívebb fajtól eltekintve </a:t>
            </a:r>
            <a:r>
              <a:rPr lang="hu-HU" i="1" dirty="0" smtClean="0"/>
              <a:t>(Liphistiidae</a:t>
            </a:r>
            <a:r>
              <a:rPr lang="hu-HU" dirty="0" smtClean="0"/>
              <a:t> család) a hasuk kívülről nem szegmentált.</a:t>
            </a:r>
            <a:endParaRPr lang="th-TH" dirty="0"/>
          </a:p>
        </p:txBody>
      </p:sp>
      <p:pic>
        <p:nvPicPr>
          <p:cNvPr id="3074" name="Picture 2" descr="C:\Documents and Settings\Elev\Desktop\Bogya Szilvi-X.B\pokok\180px-Archindae_character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2096" y="0"/>
            <a:ext cx="2601904" cy="2157431"/>
          </a:xfrm>
          <a:prstGeom prst="rect">
            <a:avLst/>
          </a:prstGeom>
          <a:noFill/>
        </p:spPr>
      </p:pic>
      <p:pic>
        <p:nvPicPr>
          <p:cNvPr id="3075" name="Picture 3" descr="C:\Documents and Settings\Elev\Desktop\Bogya Szilvi-X.B\pokok\letölté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1542" y="3714728"/>
            <a:ext cx="3042458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1"/>
          <p:cNvSpPr>
            <a:spLocks noGrp="1"/>
          </p:cNvSpPr>
          <p:nvPr>
            <p:ph type="body" idx="1"/>
          </p:nvPr>
        </p:nvSpPr>
        <p:spPr>
          <a:xfrm>
            <a:off x="214282" y="357166"/>
            <a:ext cx="7772400" cy="2071702"/>
          </a:xfrm>
        </p:spPr>
        <p:txBody>
          <a:bodyPr>
            <a:normAutofit/>
          </a:bodyPr>
          <a:lstStyle/>
          <a:p>
            <a:r>
              <a:rPr lang="hu-HU" dirty="0" smtClean="0"/>
              <a:t>Minden pók nyolc lábbal rendelkezik, habár néhány hangyautánzó az első párt az antenna imitálására használja. Szemük egyszerű, nem összetett lencséből áll, ezért a legtöbbjük csak a sötét/világos átmenetet képes megkülönböztetni.</a:t>
            </a:r>
            <a:endParaRPr lang="th-TH" dirty="0"/>
          </a:p>
        </p:txBody>
      </p:sp>
      <p:pic>
        <p:nvPicPr>
          <p:cNvPr id="5122" name="Picture 2" descr="C:\Documents and Settings\Elev\Desktop\Bogya Szilvi-X.B\pokok\20091027evarchac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86058"/>
            <a:ext cx="3500462" cy="2863021"/>
          </a:xfrm>
          <a:prstGeom prst="rect">
            <a:avLst/>
          </a:prstGeom>
          <a:noFill/>
        </p:spPr>
      </p:pic>
      <p:pic>
        <p:nvPicPr>
          <p:cNvPr id="5123" name="Picture 3" descr="C:\Documents and Settings\Elev\Desktop\Bogya Szilvi-X.B\pokok\letölté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496"/>
            <a:ext cx="3071834" cy="2599722"/>
          </a:xfrm>
          <a:prstGeom prst="rect">
            <a:avLst/>
          </a:prstGeom>
          <a:noFill/>
        </p:spPr>
      </p:pic>
      <p:sp>
        <p:nvSpPr>
          <p:cNvPr id="7" name="CasetăText 6"/>
          <p:cNvSpPr txBox="1"/>
          <p:nvPr/>
        </p:nvSpPr>
        <p:spPr>
          <a:xfrm>
            <a:off x="2643174" y="5857892"/>
            <a:ext cx="2038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dirty="0" smtClean="0">
                <a:solidFill>
                  <a:srgbClr val="FFC000"/>
                </a:solidFill>
              </a:rPr>
              <a:t>Szemeik</a:t>
            </a:r>
            <a:endParaRPr lang="th-TH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4071966" cy="5786478"/>
          </a:xfrm>
        </p:spPr>
        <p:txBody>
          <a:bodyPr/>
          <a:lstStyle/>
          <a:p>
            <a:r>
              <a:rPr lang="hu-HU" dirty="0" smtClean="0"/>
              <a:t>A legtöbb esetben nyolc szemmel rendelkeznek, amelyek jellegzetes elhelyezkedési mintázata a fajok azonosításában is jelentős. A</a:t>
            </a:r>
            <a:r>
              <a:rPr lang="hu-HU" i="1" dirty="0" smtClean="0"/>
              <a:t>Haplogynae</a:t>
            </a:r>
            <a:r>
              <a:rPr lang="hu-HU" dirty="0" smtClean="0"/>
              <a:t> családba tartozók hat, a </a:t>
            </a:r>
            <a:r>
              <a:rPr lang="hu-HU" i="1" dirty="0" smtClean="0"/>
              <a:t>Tetrablemma</a:t>
            </a:r>
            <a:r>
              <a:rPr lang="hu-HU" dirty="0" smtClean="0"/>
              <a:t> családba sorolhatók négy, míg a </a:t>
            </a:r>
            <a:r>
              <a:rPr lang="hu-HU" i="1" dirty="0" smtClean="0"/>
              <a:t>Caponiidae</a:t>
            </a:r>
            <a:r>
              <a:rPr lang="hu-HU" dirty="0" smtClean="0"/>
              <a:t> tagjai csak kettővel rendelkeznek.</a:t>
            </a:r>
            <a:endParaRPr lang="th-TH" dirty="0"/>
          </a:p>
        </p:txBody>
      </p:sp>
      <p:sp>
        <p:nvSpPr>
          <p:cNvPr id="4" name="Dreptunghi 3"/>
          <p:cNvSpPr/>
          <p:nvPr/>
        </p:nvSpPr>
        <p:spPr>
          <a:xfrm>
            <a:off x="500034" y="4429132"/>
            <a:ext cx="40005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200" dirty="0" smtClean="0"/>
              <a:t>De </a:t>
            </a:r>
            <a:r>
              <a:rPr lang="hu-HU" sz="2200" dirty="0"/>
              <a:t>az is előfordul, hogy nem is rendelkeznek látószervvel, mint a barlanglakó fajok</a:t>
            </a:r>
            <a:endParaRPr lang="th-TH" sz="2200" dirty="0"/>
          </a:p>
        </p:txBody>
      </p:sp>
      <p:pic>
        <p:nvPicPr>
          <p:cNvPr id="6146" name="Picture 2" descr="C:\Documents and Settings\Elev\Desktop\Bogya Szilvi-X.B\pokok\letölté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643182"/>
            <a:ext cx="3000396" cy="21288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500042"/>
            <a:ext cx="3184392" cy="5929354"/>
          </a:xfrm>
        </p:spPr>
        <p:txBody>
          <a:bodyPr/>
          <a:lstStyle/>
          <a:p>
            <a:r>
              <a:rPr lang="hu-HU" dirty="0" smtClean="0"/>
              <a:t>Néhány család vadászó pókjai, mint az </a:t>
            </a:r>
            <a:r>
              <a:rPr lang="hu-HU" dirty="0" smtClean="0">
                <a:hlinkClick r:id="rId2" tooltip="Ugrópókok (a lap nem létezik)"/>
              </a:rPr>
              <a:t>ugrópókok</a:t>
            </a:r>
            <a:r>
              <a:rPr lang="hu-HU" dirty="0" smtClean="0"/>
              <a:t> és a </a:t>
            </a:r>
            <a:r>
              <a:rPr lang="hu-HU" dirty="0" smtClean="0">
                <a:hlinkClick r:id="rId3" tooltip="Farkaspókok"/>
              </a:rPr>
              <a:t>farkaspókok</a:t>
            </a:r>
            <a:r>
              <a:rPr lang="hu-HU" dirty="0" smtClean="0"/>
              <a:t> azonban kitűnő látással rendelkeznek. Az ugrópókok még a színeket is képesek megkülönböztetni.</a:t>
            </a:r>
            <a:endParaRPr lang="th-TH" dirty="0"/>
          </a:p>
        </p:txBody>
      </p:sp>
      <p:pic>
        <p:nvPicPr>
          <p:cNvPr id="7170" name="Picture 2" descr="C:\Documents and Settings\Elev\Desktop\Bogya Szilvi-X.B\pokok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786190"/>
            <a:ext cx="3000396" cy="2781483"/>
          </a:xfrm>
          <a:prstGeom prst="rect">
            <a:avLst/>
          </a:prstGeom>
          <a:noFill/>
        </p:spPr>
      </p:pic>
      <p:pic>
        <p:nvPicPr>
          <p:cNvPr id="7171" name="Picture 3" descr="C:\Documents and Settings\Elev\Desktop\Bogya Szilvi-X.B\pokok\letöltés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57166"/>
            <a:ext cx="3143272" cy="2643206"/>
          </a:xfrm>
          <a:prstGeom prst="rect">
            <a:avLst/>
          </a:prstGeom>
          <a:noFill/>
        </p:spPr>
      </p:pic>
      <p:sp>
        <p:nvSpPr>
          <p:cNvPr id="6" name="Dreptunghi 5"/>
          <p:cNvSpPr/>
          <p:nvPr/>
        </p:nvSpPr>
        <p:spPr>
          <a:xfrm>
            <a:off x="4786314" y="4143380"/>
            <a:ext cx="41433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200" dirty="0" err="1"/>
              <a:t>Néha</a:t>
            </a:r>
            <a:r>
              <a:rPr lang="ro-RO" sz="2200" dirty="0"/>
              <a:t> </a:t>
            </a:r>
            <a:r>
              <a:rPr lang="ro-RO" sz="2200" dirty="0" err="1"/>
              <a:t>az</a:t>
            </a:r>
            <a:r>
              <a:rPr lang="ro-RO" sz="2200" dirty="0"/>
              <a:t> </a:t>
            </a:r>
            <a:r>
              <a:rPr lang="ro-RO" sz="2200" dirty="0" err="1"/>
              <a:t>egyik</a:t>
            </a:r>
            <a:r>
              <a:rPr lang="ro-RO" sz="2200" dirty="0"/>
              <a:t> </a:t>
            </a:r>
            <a:r>
              <a:rPr lang="ro-RO" sz="2200" dirty="0" err="1"/>
              <a:t>pár</a:t>
            </a:r>
            <a:r>
              <a:rPr lang="ro-RO" sz="2200" dirty="0"/>
              <a:t> </a:t>
            </a:r>
            <a:r>
              <a:rPr lang="ro-RO" sz="2200" dirty="0" err="1"/>
              <a:t>szem</a:t>
            </a:r>
            <a:r>
              <a:rPr lang="ro-RO" sz="2200" dirty="0"/>
              <a:t> </a:t>
            </a:r>
            <a:r>
              <a:rPr lang="ro-RO" sz="2200" dirty="0" err="1"/>
              <a:t>sokkal</a:t>
            </a:r>
            <a:r>
              <a:rPr lang="ro-RO" sz="2200" dirty="0"/>
              <a:t> </a:t>
            </a:r>
            <a:r>
              <a:rPr lang="ro-RO" sz="2200" dirty="0" err="1"/>
              <a:t>fejlettebb</a:t>
            </a:r>
            <a:r>
              <a:rPr lang="ro-RO" sz="2200" dirty="0"/>
              <a:t>, mint a </a:t>
            </a:r>
            <a:r>
              <a:rPr lang="ro-RO" sz="2200" dirty="0" err="1"/>
              <a:t>többi</a:t>
            </a:r>
            <a:endParaRPr lang="th-TH" sz="22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404</Words>
  <Application>Microsoft Office PowerPoint</Application>
  <PresentationFormat>Expunere pe ecran (4:3)</PresentationFormat>
  <Paragraphs>71</Paragraphs>
  <Slides>21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21</vt:i4>
      </vt:variant>
    </vt:vector>
  </HeadingPairs>
  <TitlesOfParts>
    <vt:vector size="22" baseType="lpstr">
      <vt:lpstr>Flux</vt:lpstr>
      <vt:lpstr>Pókok Aranae</vt:lpstr>
      <vt:lpstr>Diapozitivul 2</vt:lpstr>
      <vt:lpstr>Néhány dolog:</vt:lpstr>
      <vt:lpstr>Diapozitivul 4</vt:lpstr>
      <vt:lpstr>Diapozitivul 5</vt:lpstr>
      <vt:lpstr>Anatómia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Néhány család</vt:lpstr>
      <vt:lpstr>Szaporodás</vt:lpstr>
      <vt:lpstr>Diapozitivul 16</vt:lpstr>
      <vt:lpstr>Mintázat </vt:lpstr>
      <vt:lpstr>Fejlődés</vt:lpstr>
      <vt:lpstr>A pókok kannibalizmusa</vt:lpstr>
      <vt:lpstr>A pók mint étel </vt:lpstr>
      <vt:lpstr>Diapozitivul 21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Pókok</dc:title>
  <dc:creator>DarkUser</dc:creator>
  <cp:lastModifiedBy>user</cp:lastModifiedBy>
  <cp:revision>16</cp:revision>
  <dcterms:created xsi:type="dcterms:W3CDTF">2012-05-03T09:27:27Z</dcterms:created>
  <dcterms:modified xsi:type="dcterms:W3CDTF">2012-05-10T10:32:04Z</dcterms:modified>
</cp:coreProperties>
</file>