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2" r:id="rId6"/>
    <p:sldId id="264" r:id="rId7"/>
    <p:sldId id="278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o-R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Foaie1!$B$1</c:f>
              <c:strCache>
                <c:ptCount val="1"/>
                <c:pt idx="0">
                  <c:v>Hív vírus</c:v>
                </c:pt>
              </c:strCache>
            </c:strRef>
          </c:tx>
          <c:invertIfNegative val="0"/>
          <c:cat>
            <c:strRef>
              <c:f>Foaie1!$A$2:$A$4</c:f>
              <c:strCache>
                <c:ptCount val="3"/>
                <c:pt idx="0">
                  <c:v>ferfi</c:v>
                </c:pt>
                <c:pt idx="1">
                  <c:v>no</c:v>
                </c:pt>
                <c:pt idx="2">
                  <c:v>Összes</c:v>
                </c:pt>
              </c:strCache>
            </c:strRef>
          </c:cat>
          <c:val>
            <c:numRef>
              <c:f>Foaie1!$B$2:$B$4</c:f>
              <c:numCache>
                <c:formatCode>General</c:formatCode>
                <c:ptCount val="3"/>
                <c:pt idx="0">
                  <c:v>39.700000000000003</c:v>
                </c:pt>
                <c:pt idx="1">
                  <c:v>11.3</c:v>
                </c:pt>
                <c:pt idx="2">
                  <c:v>26</c:v>
                </c:pt>
              </c:numCache>
            </c:numRef>
          </c:val>
        </c:ser>
        <c:ser>
          <c:idx val="1"/>
          <c:order val="1"/>
          <c:tx>
            <c:strRef>
              <c:f>Foaie1!$C$1</c:f>
              <c:strCache>
                <c:ptCount val="1"/>
                <c:pt idx="0">
                  <c:v>Aids</c:v>
                </c:pt>
              </c:strCache>
            </c:strRef>
          </c:tx>
          <c:invertIfNegative val="0"/>
          <c:cat>
            <c:strRef>
              <c:f>Foaie1!$A$2:$A$4</c:f>
              <c:strCache>
                <c:ptCount val="3"/>
                <c:pt idx="0">
                  <c:v>ferfi</c:v>
                </c:pt>
                <c:pt idx="1">
                  <c:v>no</c:v>
                </c:pt>
                <c:pt idx="2">
                  <c:v>Összes</c:v>
                </c:pt>
              </c:strCache>
            </c:strRef>
          </c:cat>
          <c:val>
            <c:numRef>
              <c:f>Foaie1!$C$2:$C$4</c:f>
              <c:numCache>
                <c:formatCode>General</c:formatCode>
                <c:ptCount val="3"/>
                <c:pt idx="0">
                  <c:v>12.3</c:v>
                </c:pt>
                <c:pt idx="1">
                  <c:v>2.1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5546880"/>
        <c:axId val="85548416"/>
        <c:axId val="24665600"/>
      </c:bar3DChart>
      <c:catAx>
        <c:axId val="85546880"/>
        <c:scaling>
          <c:orientation val="minMax"/>
        </c:scaling>
        <c:delete val="0"/>
        <c:axPos val="b"/>
        <c:majorTickMark val="out"/>
        <c:minorTickMark val="none"/>
        <c:tickLblPos val="nextTo"/>
        <c:crossAx val="85548416"/>
        <c:crosses val="autoZero"/>
        <c:auto val="1"/>
        <c:lblAlgn val="ctr"/>
        <c:lblOffset val="100"/>
        <c:noMultiLvlLbl val="0"/>
      </c:catAx>
      <c:valAx>
        <c:axId val="85548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546880"/>
        <c:crosses val="autoZero"/>
        <c:crossBetween val="between"/>
      </c:valAx>
      <c:serAx>
        <c:axId val="24665600"/>
        <c:scaling>
          <c:orientation val="minMax"/>
        </c:scaling>
        <c:delete val="0"/>
        <c:axPos val="b"/>
        <c:majorTickMark val="out"/>
        <c:minorTickMark val="none"/>
        <c:tickLblPos val="nextTo"/>
        <c:crossAx val="855484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o-RO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EADD68-5241-462E-ACB0-DA4F657CBFE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D8C9A5AB-A5F7-451B-809E-F19D2EB66842}">
      <dgm:prSet phldrT="[Text]"/>
      <dgm:spPr/>
      <dgm:t>
        <a:bodyPr/>
        <a:lstStyle/>
        <a:p>
          <a:r>
            <a:rPr lang="hu-HU" dirty="0" smtClean="0"/>
            <a:t>Budapest</a:t>
          </a:r>
          <a:endParaRPr lang="th-TH" dirty="0"/>
        </a:p>
      </dgm:t>
    </dgm:pt>
    <dgm:pt modelId="{8AD50746-F741-458A-9E55-0C6AA9968013}" type="parTrans" cxnId="{F774B5B3-21CC-4709-865D-9B960408040B}">
      <dgm:prSet/>
      <dgm:spPr/>
      <dgm:t>
        <a:bodyPr/>
        <a:lstStyle/>
        <a:p>
          <a:endParaRPr lang="th-TH"/>
        </a:p>
      </dgm:t>
    </dgm:pt>
    <dgm:pt modelId="{9C0B3611-26DB-41B2-A020-18089C58340D}" type="sibTrans" cxnId="{F774B5B3-21CC-4709-865D-9B960408040B}">
      <dgm:prSet/>
      <dgm:spPr/>
      <dgm:t>
        <a:bodyPr/>
        <a:lstStyle/>
        <a:p>
          <a:endParaRPr lang="th-TH"/>
        </a:p>
      </dgm:t>
    </dgm:pt>
    <dgm:pt modelId="{641295A9-0CD3-47BE-9743-EB9EDB4A81A8}">
      <dgm:prSet phldrT="[Text]"/>
      <dgm:spPr/>
      <dgm:t>
        <a:bodyPr/>
        <a:lstStyle/>
        <a:p>
          <a:r>
            <a:rPr lang="hu-HU" dirty="0" smtClean="0"/>
            <a:t>Szent László korház</a:t>
          </a:r>
          <a:endParaRPr lang="th-TH" dirty="0"/>
        </a:p>
      </dgm:t>
    </dgm:pt>
    <dgm:pt modelId="{020C705D-555F-4283-9F5C-714F574576B7}" type="parTrans" cxnId="{024FA117-11E4-4B40-8597-8938E317DA48}">
      <dgm:prSet/>
      <dgm:spPr/>
      <dgm:t>
        <a:bodyPr/>
        <a:lstStyle/>
        <a:p>
          <a:endParaRPr lang="th-TH"/>
        </a:p>
      </dgm:t>
    </dgm:pt>
    <dgm:pt modelId="{421EA23D-57BC-458B-BA6C-9088C792720A}" type="sibTrans" cxnId="{024FA117-11E4-4B40-8597-8938E317DA48}">
      <dgm:prSet/>
      <dgm:spPr/>
      <dgm:t>
        <a:bodyPr/>
        <a:lstStyle/>
        <a:p>
          <a:endParaRPr lang="th-TH"/>
        </a:p>
      </dgm:t>
    </dgm:pt>
    <dgm:pt modelId="{27674353-9692-4B24-A638-D8F30C5B884E}">
      <dgm:prSet phldrT="[Text]"/>
      <dgm:spPr/>
      <dgm:t>
        <a:bodyPr/>
        <a:lstStyle/>
        <a:p>
          <a:r>
            <a:rPr lang="hu-HU" dirty="0" smtClean="0"/>
            <a:t>Szent Sebestyén Kft</a:t>
          </a:r>
          <a:endParaRPr lang="th-TH" dirty="0"/>
        </a:p>
      </dgm:t>
    </dgm:pt>
    <dgm:pt modelId="{C1C25760-120E-487F-B8DF-B6CE044E3828}" type="parTrans" cxnId="{D5D7F408-9A76-47A5-826B-9B44F2966776}">
      <dgm:prSet/>
      <dgm:spPr/>
      <dgm:t>
        <a:bodyPr/>
        <a:lstStyle/>
        <a:p>
          <a:endParaRPr lang="th-TH"/>
        </a:p>
      </dgm:t>
    </dgm:pt>
    <dgm:pt modelId="{9BD92D12-8662-4698-A9C6-0EAB3FEC0152}" type="sibTrans" cxnId="{D5D7F408-9A76-47A5-826B-9B44F2966776}">
      <dgm:prSet/>
      <dgm:spPr/>
      <dgm:t>
        <a:bodyPr/>
        <a:lstStyle/>
        <a:p>
          <a:endParaRPr lang="th-TH"/>
        </a:p>
      </dgm:t>
    </dgm:pt>
    <dgm:pt modelId="{702FEAC1-B018-40D9-9F42-4F3DE0DFCF17}" type="pres">
      <dgm:prSet presAssocID="{8BEADD68-5241-462E-ACB0-DA4F657CBFE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9AD4BB31-7DF4-4863-A70B-4DA71A2B4926}" type="pres">
      <dgm:prSet presAssocID="{D8C9A5AB-A5F7-451B-809E-F19D2EB66842}" presName="parentLin" presStyleCnt="0"/>
      <dgm:spPr/>
    </dgm:pt>
    <dgm:pt modelId="{CA9E0AE8-144C-4698-B963-2F0F9190029C}" type="pres">
      <dgm:prSet presAssocID="{D8C9A5AB-A5F7-451B-809E-F19D2EB66842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64A82F28-677E-47C5-B769-0677922F1504}" type="pres">
      <dgm:prSet presAssocID="{D8C9A5AB-A5F7-451B-809E-F19D2EB6684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68DADCE-BA42-4D69-BAF8-A1BD18DE26F5}" type="pres">
      <dgm:prSet presAssocID="{D8C9A5AB-A5F7-451B-809E-F19D2EB66842}" presName="negativeSpace" presStyleCnt="0"/>
      <dgm:spPr/>
    </dgm:pt>
    <dgm:pt modelId="{DA334936-C2CB-4126-BB45-474A27472425}" type="pres">
      <dgm:prSet presAssocID="{D8C9A5AB-A5F7-451B-809E-F19D2EB66842}" presName="childText" presStyleLbl="conFgAcc1" presStyleIdx="0" presStyleCnt="3" custLinFactNeighborY="-55344">
        <dgm:presLayoutVars>
          <dgm:bulletEnabled val="1"/>
        </dgm:presLayoutVars>
      </dgm:prSet>
      <dgm:spPr/>
    </dgm:pt>
    <dgm:pt modelId="{210F3831-D0A2-420E-ABA1-488DEB6F75EB}" type="pres">
      <dgm:prSet presAssocID="{9C0B3611-26DB-41B2-A020-18089C58340D}" presName="spaceBetweenRectangles" presStyleCnt="0"/>
      <dgm:spPr/>
    </dgm:pt>
    <dgm:pt modelId="{C2A86D72-F08A-43DD-943E-CD001CD591E4}" type="pres">
      <dgm:prSet presAssocID="{641295A9-0CD3-47BE-9743-EB9EDB4A81A8}" presName="parentLin" presStyleCnt="0"/>
      <dgm:spPr/>
    </dgm:pt>
    <dgm:pt modelId="{10F3A0B0-8A9D-4B57-B72D-DCE30E9DD9B5}" type="pres">
      <dgm:prSet presAssocID="{641295A9-0CD3-47BE-9743-EB9EDB4A81A8}" presName="parentLeftMargin" presStyleLbl="node1" presStyleIdx="0" presStyleCnt="3"/>
      <dgm:spPr/>
      <dgm:t>
        <a:bodyPr/>
        <a:lstStyle/>
        <a:p>
          <a:endParaRPr lang="th-TH"/>
        </a:p>
      </dgm:t>
    </dgm:pt>
    <dgm:pt modelId="{637F64FF-F41F-41A7-9190-F0992F042FA5}" type="pres">
      <dgm:prSet presAssocID="{641295A9-0CD3-47BE-9743-EB9EDB4A81A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8D5F2C8-B007-4992-9D1D-A29A54268617}" type="pres">
      <dgm:prSet presAssocID="{641295A9-0CD3-47BE-9743-EB9EDB4A81A8}" presName="negativeSpace" presStyleCnt="0"/>
      <dgm:spPr/>
    </dgm:pt>
    <dgm:pt modelId="{DF7E6019-F512-4D38-B083-BB368D785882}" type="pres">
      <dgm:prSet presAssocID="{641295A9-0CD3-47BE-9743-EB9EDB4A81A8}" presName="childText" presStyleLbl="conFgAcc1" presStyleIdx="1" presStyleCnt="3">
        <dgm:presLayoutVars>
          <dgm:bulletEnabled val="1"/>
        </dgm:presLayoutVars>
      </dgm:prSet>
      <dgm:spPr/>
    </dgm:pt>
    <dgm:pt modelId="{DD3B89CB-DC68-46B6-9B39-D65DECDF97BF}" type="pres">
      <dgm:prSet presAssocID="{421EA23D-57BC-458B-BA6C-9088C792720A}" presName="spaceBetweenRectangles" presStyleCnt="0"/>
      <dgm:spPr/>
    </dgm:pt>
    <dgm:pt modelId="{E53B04A1-1A4A-4ABC-8581-61F3F62FCE90}" type="pres">
      <dgm:prSet presAssocID="{27674353-9692-4B24-A638-D8F30C5B884E}" presName="parentLin" presStyleCnt="0"/>
      <dgm:spPr/>
    </dgm:pt>
    <dgm:pt modelId="{0AC80901-EF5A-40C1-BEF4-2A2B9DBAB98D}" type="pres">
      <dgm:prSet presAssocID="{27674353-9692-4B24-A638-D8F30C5B884E}" presName="parentLeftMargin" presStyleLbl="node1" presStyleIdx="1" presStyleCnt="3"/>
      <dgm:spPr/>
      <dgm:t>
        <a:bodyPr/>
        <a:lstStyle/>
        <a:p>
          <a:endParaRPr lang="th-TH"/>
        </a:p>
      </dgm:t>
    </dgm:pt>
    <dgm:pt modelId="{F922C769-A6E2-43EE-B879-CBCF7987C289}" type="pres">
      <dgm:prSet presAssocID="{27674353-9692-4B24-A638-D8F30C5B884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626D22A-E895-44F3-A12A-7A0F1A38E6FF}" type="pres">
      <dgm:prSet presAssocID="{27674353-9692-4B24-A638-D8F30C5B884E}" presName="negativeSpace" presStyleCnt="0"/>
      <dgm:spPr/>
    </dgm:pt>
    <dgm:pt modelId="{D2FBE84D-FD4B-4139-B764-7BC751DF74DA}" type="pres">
      <dgm:prSet presAssocID="{27674353-9692-4B24-A638-D8F30C5B884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B3DC3C9-2F71-4AB8-9640-5CB361817177}" type="presOf" srcId="{8BEADD68-5241-462E-ACB0-DA4F657CBFE0}" destId="{702FEAC1-B018-40D9-9F42-4F3DE0DFCF17}" srcOrd="0" destOrd="0" presId="urn:microsoft.com/office/officeart/2005/8/layout/list1"/>
    <dgm:cxn modelId="{A9975ADA-A498-433B-8E5D-F61288543DCC}" type="presOf" srcId="{641295A9-0CD3-47BE-9743-EB9EDB4A81A8}" destId="{637F64FF-F41F-41A7-9190-F0992F042FA5}" srcOrd="1" destOrd="0" presId="urn:microsoft.com/office/officeart/2005/8/layout/list1"/>
    <dgm:cxn modelId="{05FCA87D-6B4B-4BAA-A5F7-3AC5EED99863}" type="presOf" srcId="{27674353-9692-4B24-A638-D8F30C5B884E}" destId="{0AC80901-EF5A-40C1-BEF4-2A2B9DBAB98D}" srcOrd="0" destOrd="0" presId="urn:microsoft.com/office/officeart/2005/8/layout/list1"/>
    <dgm:cxn modelId="{324CFD2C-562A-4B65-8252-FE898C6A0D73}" type="presOf" srcId="{D8C9A5AB-A5F7-451B-809E-F19D2EB66842}" destId="{64A82F28-677E-47C5-B769-0677922F1504}" srcOrd="1" destOrd="0" presId="urn:microsoft.com/office/officeart/2005/8/layout/list1"/>
    <dgm:cxn modelId="{7EE11C0E-558A-4F8A-B70A-4D72BBC4D601}" type="presOf" srcId="{D8C9A5AB-A5F7-451B-809E-F19D2EB66842}" destId="{CA9E0AE8-144C-4698-B963-2F0F9190029C}" srcOrd="0" destOrd="0" presId="urn:microsoft.com/office/officeart/2005/8/layout/list1"/>
    <dgm:cxn modelId="{024FA117-11E4-4B40-8597-8938E317DA48}" srcId="{8BEADD68-5241-462E-ACB0-DA4F657CBFE0}" destId="{641295A9-0CD3-47BE-9743-EB9EDB4A81A8}" srcOrd="1" destOrd="0" parTransId="{020C705D-555F-4283-9F5C-714F574576B7}" sibTransId="{421EA23D-57BC-458B-BA6C-9088C792720A}"/>
    <dgm:cxn modelId="{F774B5B3-21CC-4709-865D-9B960408040B}" srcId="{8BEADD68-5241-462E-ACB0-DA4F657CBFE0}" destId="{D8C9A5AB-A5F7-451B-809E-F19D2EB66842}" srcOrd="0" destOrd="0" parTransId="{8AD50746-F741-458A-9E55-0C6AA9968013}" sibTransId="{9C0B3611-26DB-41B2-A020-18089C58340D}"/>
    <dgm:cxn modelId="{D5D7F408-9A76-47A5-826B-9B44F2966776}" srcId="{8BEADD68-5241-462E-ACB0-DA4F657CBFE0}" destId="{27674353-9692-4B24-A638-D8F30C5B884E}" srcOrd="2" destOrd="0" parTransId="{C1C25760-120E-487F-B8DF-B6CE044E3828}" sibTransId="{9BD92D12-8662-4698-A9C6-0EAB3FEC0152}"/>
    <dgm:cxn modelId="{CD88A527-F477-4F06-BCB9-3AD99094AA45}" type="presOf" srcId="{27674353-9692-4B24-A638-D8F30C5B884E}" destId="{F922C769-A6E2-43EE-B879-CBCF7987C289}" srcOrd="1" destOrd="0" presId="urn:microsoft.com/office/officeart/2005/8/layout/list1"/>
    <dgm:cxn modelId="{77B4B36A-0ED0-4A94-B7C0-61CDD7805BC6}" type="presOf" srcId="{641295A9-0CD3-47BE-9743-EB9EDB4A81A8}" destId="{10F3A0B0-8A9D-4B57-B72D-DCE30E9DD9B5}" srcOrd="0" destOrd="0" presId="urn:microsoft.com/office/officeart/2005/8/layout/list1"/>
    <dgm:cxn modelId="{C69B568B-ADE5-49D0-9790-6B81F81E08B1}" type="presParOf" srcId="{702FEAC1-B018-40D9-9F42-4F3DE0DFCF17}" destId="{9AD4BB31-7DF4-4863-A70B-4DA71A2B4926}" srcOrd="0" destOrd="0" presId="urn:microsoft.com/office/officeart/2005/8/layout/list1"/>
    <dgm:cxn modelId="{170CAF71-FBBF-41E5-9858-F046820D49F5}" type="presParOf" srcId="{9AD4BB31-7DF4-4863-A70B-4DA71A2B4926}" destId="{CA9E0AE8-144C-4698-B963-2F0F9190029C}" srcOrd="0" destOrd="0" presId="urn:microsoft.com/office/officeart/2005/8/layout/list1"/>
    <dgm:cxn modelId="{CA6790EF-36D5-4A92-8556-CE98A57E3440}" type="presParOf" srcId="{9AD4BB31-7DF4-4863-A70B-4DA71A2B4926}" destId="{64A82F28-677E-47C5-B769-0677922F1504}" srcOrd="1" destOrd="0" presId="urn:microsoft.com/office/officeart/2005/8/layout/list1"/>
    <dgm:cxn modelId="{34D799A2-D050-4B89-9626-6BC912276013}" type="presParOf" srcId="{702FEAC1-B018-40D9-9F42-4F3DE0DFCF17}" destId="{568DADCE-BA42-4D69-BAF8-A1BD18DE26F5}" srcOrd="1" destOrd="0" presId="urn:microsoft.com/office/officeart/2005/8/layout/list1"/>
    <dgm:cxn modelId="{F4ED9E7C-D3DA-44FA-8C03-5C9502E02CF8}" type="presParOf" srcId="{702FEAC1-B018-40D9-9F42-4F3DE0DFCF17}" destId="{DA334936-C2CB-4126-BB45-474A27472425}" srcOrd="2" destOrd="0" presId="urn:microsoft.com/office/officeart/2005/8/layout/list1"/>
    <dgm:cxn modelId="{CBFD8536-DE36-44F4-A3C5-06B2C296BEC1}" type="presParOf" srcId="{702FEAC1-B018-40D9-9F42-4F3DE0DFCF17}" destId="{210F3831-D0A2-420E-ABA1-488DEB6F75EB}" srcOrd="3" destOrd="0" presId="urn:microsoft.com/office/officeart/2005/8/layout/list1"/>
    <dgm:cxn modelId="{D298564D-7E20-4937-AC9A-F7847620D7B1}" type="presParOf" srcId="{702FEAC1-B018-40D9-9F42-4F3DE0DFCF17}" destId="{C2A86D72-F08A-43DD-943E-CD001CD591E4}" srcOrd="4" destOrd="0" presId="urn:microsoft.com/office/officeart/2005/8/layout/list1"/>
    <dgm:cxn modelId="{4CE547FF-9995-4A7D-82F8-775A837DE888}" type="presParOf" srcId="{C2A86D72-F08A-43DD-943E-CD001CD591E4}" destId="{10F3A0B0-8A9D-4B57-B72D-DCE30E9DD9B5}" srcOrd="0" destOrd="0" presId="urn:microsoft.com/office/officeart/2005/8/layout/list1"/>
    <dgm:cxn modelId="{C11D70C8-5E52-44AC-8812-18D48EB7649C}" type="presParOf" srcId="{C2A86D72-F08A-43DD-943E-CD001CD591E4}" destId="{637F64FF-F41F-41A7-9190-F0992F042FA5}" srcOrd="1" destOrd="0" presId="urn:microsoft.com/office/officeart/2005/8/layout/list1"/>
    <dgm:cxn modelId="{761AED62-C288-4D82-AC4C-D258DB3A5588}" type="presParOf" srcId="{702FEAC1-B018-40D9-9F42-4F3DE0DFCF17}" destId="{98D5F2C8-B007-4992-9D1D-A29A54268617}" srcOrd="5" destOrd="0" presId="urn:microsoft.com/office/officeart/2005/8/layout/list1"/>
    <dgm:cxn modelId="{FB4D53C8-FE29-4534-9DF7-4AA00A7EA0B8}" type="presParOf" srcId="{702FEAC1-B018-40D9-9F42-4F3DE0DFCF17}" destId="{DF7E6019-F512-4D38-B083-BB368D785882}" srcOrd="6" destOrd="0" presId="urn:microsoft.com/office/officeart/2005/8/layout/list1"/>
    <dgm:cxn modelId="{D9B8D49E-2CC5-4A87-A3C0-7D96CF079B74}" type="presParOf" srcId="{702FEAC1-B018-40D9-9F42-4F3DE0DFCF17}" destId="{DD3B89CB-DC68-46B6-9B39-D65DECDF97BF}" srcOrd="7" destOrd="0" presId="urn:microsoft.com/office/officeart/2005/8/layout/list1"/>
    <dgm:cxn modelId="{BF0BCBA6-6FE1-4A50-BA1A-030B374A233B}" type="presParOf" srcId="{702FEAC1-B018-40D9-9F42-4F3DE0DFCF17}" destId="{E53B04A1-1A4A-4ABC-8581-61F3F62FCE90}" srcOrd="8" destOrd="0" presId="urn:microsoft.com/office/officeart/2005/8/layout/list1"/>
    <dgm:cxn modelId="{4DDC6E18-C057-4BD2-8FDC-002DE8C7CBED}" type="presParOf" srcId="{E53B04A1-1A4A-4ABC-8581-61F3F62FCE90}" destId="{0AC80901-EF5A-40C1-BEF4-2A2B9DBAB98D}" srcOrd="0" destOrd="0" presId="urn:microsoft.com/office/officeart/2005/8/layout/list1"/>
    <dgm:cxn modelId="{1EAB0735-8AE1-4A53-970A-E41F8A79FD97}" type="presParOf" srcId="{E53B04A1-1A4A-4ABC-8581-61F3F62FCE90}" destId="{F922C769-A6E2-43EE-B879-CBCF7987C289}" srcOrd="1" destOrd="0" presId="urn:microsoft.com/office/officeart/2005/8/layout/list1"/>
    <dgm:cxn modelId="{4204183D-50C7-42B5-945F-664E7F88C4D3}" type="presParOf" srcId="{702FEAC1-B018-40D9-9F42-4F3DE0DFCF17}" destId="{5626D22A-E895-44F3-A12A-7A0F1A38E6FF}" srcOrd="9" destOrd="0" presId="urn:microsoft.com/office/officeart/2005/8/layout/list1"/>
    <dgm:cxn modelId="{E9C78BBD-D6B9-444B-AF9C-FD7E5A137C14}" type="presParOf" srcId="{702FEAC1-B018-40D9-9F42-4F3DE0DFCF17}" destId="{D2FBE84D-FD4B-4139-B764-7BC751DF74D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unghi isoscel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h-TH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unghi drept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unghi isoscel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  <p:cxnSp>
        <p:nvCxnSpPr>
          <p:cNvPr id="11" name="Conector drep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rep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h-TH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unghi drept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ector drep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rep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8E42B6F-D1A5-4782-A062-994DDD72E937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h-TH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14B47D4-AA2D-4D9B-A6B9-CEEEC23E3AE4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file:///C:\Documents%20and%20Settings\Elev\My%20Documents\Dora\HIV%20sz&#369;r&#233;s%20&#233;s%20tan&#225;csad&#225;su.doc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Elev\My%20Documents\Dora\Aidsr&#337;l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Elev\My Documents\Dora\ribb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663276">
            <a:off x="3309170" y="-431484"/>
            <a:ext cx="4374854" cy="7546983"/>
          </a:xfrm>
          <a:prstGeom prst="rect">
            <a:avLst/>
          </a:prstGeom>
          <a:noFill/>
        </p:spPr>
      </p:pic>
      <p:sp>
        <p:nvSpPr>
          <p:cNvPr id="7" name="Dreptunghi 6"/>
          <p:cNvSpPr/>
          <p:nvPr/>
        </p:nvSpPr>
        <p:spPr>
          <a:xfrm>
            <a:off x="285720" y="4500570"/>
            <a:ext cx="47149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o-RO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AIDS</a:t>
            </a:r>
            <a:endParaRPr lang="ro-RO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571472" y="6286520"/>
            <a:ext cx="571504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Tünetek</a:t>
            </a:r>
            <a:endParaRPr lang="th-TH" dirty="0"/>
          </a:p>
        </p:txBody>
      </p:sp>
      <p:pic>
        <p:nvPicPr>
          <p:cNvPr id="5" name="Substituent conținut 4" descr="5ej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1357298"/>
            <a:ext cx="6643734" cy="4976388"/>
          </a:xfrm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642910" y="6286520"/>
            <a:ext cx="785818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aids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8001056" cy="6200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571472" y="6215082"/>
            <a:ext cx="714380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aid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7929618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714348" y="6215082"/>
            <a:ext cx="857256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b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8358246" cy="6000792"/>
          </a:xfrm>
        </p:spPr>
      </p:pic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571472" y="6286520"/>
            <a:ext cx="928694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500034" y="367664"/>
            <a:ext cx="3074222" cy="5943600"/>
          </a:xfrm>
        </p:spPr>
        <p:txBody>
          <a:bodyPr>
            <a:normAutofit/>
          </a:bodyPr>
          <a:lstStyle/>
          <a:p>
            <a:r>
              <a:rPr lang="hu-H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AIDS-hírek:</a:t>
            </a:r>
          </a:p>
          <a:p>
            <a:r>
              <a:rPr lang="hu-H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2005. november: előrelépés a HIV-vakcina kutatásában</a:t>
            </a:r>
            <a:endParaRPr lang="th-TH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Substituent conținut 4" descr="HIV-Vaccine-Needl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2976" y="3611368"/>
            <a:ext cx="3786214" cy="2859656"/>
          </a:xfrm>
        </p:spPr>
      </p:pic>
      <p:pic>
        <p:nvPicPr>
          <p:cNvPr id="1026" name="Picture 2" descr="C:\Documents and Settings\Elev\My Documents\Dora\2712828_3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642921"/>
            <a:ext cx="4000528" cy="3429001"/>
          </a:xfrm>
          <a:prstGeom prst="rect">
            <a:avLst/>
          </a:prstGeom>
          <a:noFill/>
        </p:spPr>
      </p:pic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642910" y="621508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714348" y="367664"/>
            <a:ext cx="2859908" cy="5943600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2010 nyarán megjelent :3. évezredben írnak arról, hogy a banán tartalmaz olyan anyagot, ami megakadályozza a fertőzés kialakulását</a:t>
            </a:r>
            <a:endParaRPr lang="th-TH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Substituent conținut 4" descr="rf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058" y="1643050"/>
            <a:ext cx="4572032" cy="4572032"/>
          </a:xfrm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1142976" y="6072206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571472" y="367664"/>
            <a:ext cx="3002784" cy="5943600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2011. szeptember 2-án francia tudósok felfedeztek egy olyan fehérjét,amely gátolja a HIV vírus szaporodását.</a:t>
            </a:r>
            <a:endParaRPr lang="th-TH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Substituent conținut 5" descr="yhnj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30" y="2143116"/>
            <a:ext cx="5205412" cy="4357547"/>
          </a:xfrm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714348" y="6072206"/>
            <a:ext cx="785818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ubstituent conținut 6"/>
          <p:cNvGraphicFramePr>
            <a:graphicFrameLocks noGrp="1"/>
          </p:cNvGraphicFramePr>
          <p:nvPr>
            <p:ph sz="half" idx="1"/>
          </p:nvPr>
        </p:nvGraphicFramePr>
        <p:xfrm>
          <a:off x="214282" y="285728"/>
          <a:ext cx="8143932" cy="510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Buton acțiune: Document 8">
            <a:hlinkClick r:id="rId7" action="ppaction://program" highlightClick="1"/>
          </p:cNvPr>
          <p:cNvSpPr/>
          <p:nvPr/>
        </p:nvSpPr>
        <p:spPr>
          <a:xfrm>
            <a:off x="7215206" y="5643578"/>
            <a:ext cx="1428760" cy="107157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CasetăText 9"/>
          <p:cNvSpPr txBox="1"/>
          <p:nvPr/>
        </p:nvSpPr>
        <p:spPr>
          <a:xfrm>
            <a:off x="642910" y="5572140"/>
            <a:ext cx="3071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b="1" dirty="0" smtClean="0">
                <a:solidFill>
                  <a:schemeClr val="accent2">
                    <a:lumMod val="75000"/>
                  </a:schemeClr>
                </a:solidFill>
              </a:rPr>
              <a:t>Hív szürés és tanácsadás:</a:t>
            </a:r>
            <a:endParaRPr lang="th-TH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 rot="3245158">
            <a:off x="1244681" y="-388480"/>
            <a:ext cx="581024" cy="3017520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December 1</a:t>
            </a:r>
            <a:endParaRPr lang="th-TH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Substituent conținut 6" descr="world_AIDS_day_115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904981" y="1500174"/>
            <a:ext cx="6524671" cy="4893503"/>
          </a:xfrm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428596" y="6429396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Állitsuk meg:</a:t>
            </a:r>
            <a:endParaRPr lang="th-TH" dirty="0"/>
          </a:p>
        </p:txBody>
      </p:sp>
      <p:pic>
        <p:nvPicPr>
          <p:cNvPr id="4" name="Substituent conținut 3" descr="stopAidsLogoSmal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00174"/>
            <a:ext cx="7643866" cy="4872964"/>
          </a:xfrm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642910" y="6215082"/>
            <a:ext cx="857256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285720" y="367664"/>
            <a:ext cx="3288536" cy="5943600"/>
          </a:xfrm>
        </p:spPr>
        <p:txBody>
          <a:bodyPr>
            <a:normAutofit/>
          </a:bodyPr>
          <a:lstStyle/>
          <a:p>
            <a:r>
              <a:rPr lang="hu-H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Az AIDS (szerzett immunhiányos tünetegyüttes) a HIV (emberi immunhiány vírusa) által előidézett, gyakorla</a:t>
            </a:r>
            <a:r>
              <a:rPr lang="en-US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hu-H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tilag 100%-os letalitású tünetegyüttes, </a:t>
            </a:r>
          </a:p>
          <a:p>
            <a:r>
              <a:rPr lang="hu-H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amelyet 1981-ben azonosítottak, de már jóval régebben megjelent.</a:t>
            </a:r>
            <a:endParaRPr lang="th-TH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Substituent conținut 4" descr="images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6248" y="857232"/>
            <a:ext cx="4597973" cy="3857652"/>
          </a:xfrm>
        </p:spPr>
      </p:pic>
      <p:sp>
        <p:nvSpPr>
          <p:cNvPr id="4" name="Buton acțiune: Document 3">
            <a:hlinkClick r:id="rId3" action="ppaction://program" highlightClick="1"/>
          </p:cNvPr>
          <p:cNvSpPr/>
          <p:nvPr/>
        </p:nvSpPr>
        <p:spPr>
          <a:xfrm>
            <a:off x="5857884" y="5143512"/>
            <a:ext cx="928694" cy="142876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428596" y="6215082"/>
            <a:ext cx="642942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99032"/>
          </a:xfrm>
        </p:spPr>
        <p:txBody>
          <a:bodyPr/>
          <a:lstStyle/>
          <a:p>
            <a:r>
              <a:rPr lang="hu-HU" dirty="0" smtClean="0"/>
              <a:t>Együtt az AIDS ellen</a:t>
            </a:r>
            <a:r>
              <a:rPr lang="ro-RO" dirty="0" smtClean="0"/>
              <a:t>!!!</a:t>
            </a:r>
            <a:endParaRPr lang="th-TH" dirty="0"/>
          </a:p>
        </p:txBody>
      </p:sp>
      <p:pic>
        <p:nvPicPr>
          <p:cNvPr id="4" name="Substituent conținut 3" descr="00000189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85860"/>
            <a:ext cx="7715304" cy="4690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tăText 4"/>
          <p:cNvSpPr txBox="1"/>
          <p:nvPr/>
        </p:nvSpPr>
        <p:spPr>
          <a:xfrm>
            <a:off x="3571868" y="6143644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</a:rPr>
              <a:t>Készítette</a:t>
            </a:r>
            <a:r>
              <a:rPr lang="hu-HU" dirty="0" smtClean="0">
                <a:solidFill>
                  <a:schemeClr val="accent2">
                    <a:lumMod val="75000"/>
                  </a:schemeClr>
                </a:solidFill>
              </a:rPr>
              <a:t>:Sólyom Dóra</a:t>
            </a:r>
            <a:endParaRPr lang="th-TH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428596" y="6286520"/>
            <a:ext cx="85725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214282" y="367664"/>
            <a:ext cx="3359974" cy="6133170"/>
          </a:xfrm>
        </p:spPr>
        <p:txBody>
          <a:bodyPr>
            <a:normAutofit fontScale="92500" lnSpcReduction="10000"/>
          </a:bodyPr>
          <a:lstStyle/>
          <a:p>
            <a:r>
              <a:rPr lang="hu-HU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 vírus az immunrendszer sejtjeit, elsősorban a CD4 receptorral rendelkező </a:t>
            </a:r>
          </a:p>
          <a:p>
            <a:r>
              <a:rPr lang="hu-HU" sz="2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T-limfocitákat pusztítja. Az immunrendszer fokozatos leromlása elősegíti az opportunista fertőzések és a daganatok megjelenését. A fertőzés után a tünetek általában évekkel (átlagosan 5 évvel) később jelentkeznek, de időközben a fertőzöttek továbbadhatják a vírust</a:t>
            </a:r>
            <a:r>
              <a:rPr lang="hu-HU" dirty="0" smtClean="0"/>
              <a:t>.</a:t>
            </a:r>
            <a:endParaRPr lang="th-TH" dirty="0"/>
          </a:p>
        </p:txBody>
      </p:sp>
      <p:pic>
        <p:nvPicPr>
          <p:cNvPr id="5" name="Substituent conținut 4" descr="biol_01_img001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14810" y="3357562"/>
            <a:ext cx="4643470" cy="3267098"/>
          </a:xfrm>
        </p:spPr>
      </p:pic>
      <p:pic>
        <p:nvPicPr>
          <p:cNvPr id="2050" name="Picture 2" descr="C:\Documents and Settings\Elev\My Documents\Dora\HIV-laevo-black-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14290"/>
            <a:ext cx="4286280" cy="2786082"/>
          </a:xfrm>
          <a:prstGeom prst="rect">
            <a:avLst/>
          </a:prstGeom>
          <a:noFill/>
        </p:spPr>
      </p:pic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1428728" y="6286520"/>
            <a:ext cx="571504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Buton acțiune: Înapoi sau Anteriorul 6">
            <a:hlinkClick r:id="" action="ppaction://hlinkshowjump?jump=previousslide" highlightClick="1"/>
          </p:cNvPr>
          <p:cNvSpPr/>
          <p:nvPr/>
        </p:nvSpPr>
        <p:spPr>
          <a:xfrm>
            <a:off x="571472" y="6286520"/>
            <a:ext cx="571504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ubstituent conținut 6" descr="aids-298x300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42844" y="357166"/>
            <a:ext cx="4045278" cy="35973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Substituent conținut 8" descr="b77318243b99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214810" y="857232"/>
            <a:ext cx="4389886" cy="5715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1285852" y="6072206"/>
            <a:ext cx="571504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428596" y="6072206"/>
            <a:ext cx="571504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1"/>
          <p:cNvSpPr>
            <a:spLocks noGrp="1"/>
          </p:cNvSpPr>
          <p:nvPr>
            <p:ph type="body" idx="2"/>
          </p:nvPr>
        </p:nvSpPr>
        <p:spPr>
          <a:xfrm>
            <a:off x="285720" y="357166"/>
            <a:ext cx="3216275" cy="6203950"/>
          </a:xfrm>
        </p:spPr>
        <p:txBody>
          <a:bodyPr/>
          <a:lstStyle/>
          <a:p>
            <a:r>
              <a:rPr lang="hu-H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 vírus átadható direkt nyálkahártya kontaktussal vagy különböző testfolyadékok által, mint a vér, ondó, hüvelyvála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hu-H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dék, előváladék és anyatej.A fertőzés bekövetkezhet közösülés, vérátömlesz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hu-H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tés során, fertőzött injekciós tű által, anya és csecsemő között a terhesség, szülés és szoptatás alatt, vagy ha a fent említett folyadékok valamelyike egy nyálkahártya vagy bőr sérüléssel érintkezik</a:t>
            </a:r>
            <a:r>
              <a:rPr lang="hu-HU" dirty="0" smtClean="0"/>
              <a:t>.</a:t>
            </a:r>
            <a:endParaRPr lang="th-TH" dirty="0"/>
          </a:p>
        </p:txBody>
      </p:sp>
      <p:pic>
        <p:nvPicPr>
          <p:cNvPr id="8" name="Substituent conținut 7" descr="csok_1065018_939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43306" y="285728"/>
            <a:ext cx="4857784" cy="2934673"/>
          </a:xfrm>
        </p:spPr>
      </p:pic>
      <p:pic>
        <p:nvPicPr>
          <p:cNvPr id="4098" name="Picture 2" descr="C:\Documents and Settings\Elev\My Documents\Dora\blood-cel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643314"/>
            <a:ext cx="4572032" cy="2857500"/>
          </a:xfrm>
          <a:prstGeom prst="rect">
            <a:avLst/>
          </a:prstGeom>
          <a:noFill/>
        </p:spPr>
      </p:pic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1428728" y="6500834"/>
            <a:ext cx="500066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Buton acțiune: Înapoi sau Anteriorul 6">
            <a:hlinkClick r:id="" action="ppaction://hlinkshowjump?jump=previousslide" highlightClick="1"/>
          </p:cNvPr>
          <p:cNvSpPr/>
          <p:nvPr/>
        </p:nvSpPr>
        <p:spPr>
          <a:xfrm>
            <a:off x="642910" y="6500834"/>
            <a:ext cx="500066" cy="21431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ubstituent conținut 5" descr="gyogysze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43306" y="642918"/>
            <a:ext cx="5276850" cy="52149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itlu 1"/>
          <p:cNvSpPr>
            <a:spLocks noGrp="1"/>
          </p:cNvSpPr>
          <p:nvPr>
            <p:ph type="body" idx="2"/>
          </p:nvPr>
        </p:nvSpPr>
        <p:spPr>
          <a:xfrm>
            <a:off x="428625" y="368300"/>
            <a:ext cx="3144838" cy="5943600"/>
          </a:xfrm>
        </p:spPr>
        <p:txBody>
          <a:bodyPr>
            <a:normAutofit/>
          </a:bodyPr>
          <a:lstStyle/>
          <a:p>
            <a: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 betegség kezelésére : „gyógyszerkok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télokat”, kombi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nációs terápiát alkalmaznak, vagyis az alábbi szerek különféle szempontok szerint összeállított kombinációját:</a:t>
            </a:r>
            <a:endParaRPr lang="th-TH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1571604" y="6286520"/>
            <a:ext cx="500066" cy="2143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Buton acțiune: Înapoi sau Anteriorul 6">
            <a:hlinkClick r:id="" action="ppaction://hlinkshowjump?jump=previousslide" highlightClick="1"/>
          </p:cNvPr>
          <p:cNvSpPr/>
          <p:nvPr/>
        </p:nvSpPr>
        <p:spPr>
          <a:xfrm>
            <a:off x="785786" y="6286520"/>
            <a:ext cx="500066" cy="21431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dreamstime_4029610testing_and_treatme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072494" cy="6000792"/>
          </a:xfrm>
        </p:spPr>
      </p:pic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1142976" y="5786454"/>
            <a:ext cx="642942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ubstituent conținut 4"/>
          <p:cNvGraphicFramePr>
            <a:graphicFrameLocks noGrp="1"/>
          </p:cNvGraphicFramePr>
          <p:nvPr>
            <p:ph sz="half" idx="1"/>
          </p:nvPr>
        </p:nvGraphicFramePr>
        <p:xfrm>
          <a:off x="500034" y="428590"/>
          <a:ext cx="8286808" cy="6251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1. szakasz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HIV fertőzés utáni 3-4 hét a HIV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vírus lappangási időszaka, a beteg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nem AIDS-es.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2. szakasz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Primer vagy akut HIV tünetegyüttes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– a HIV fertőzést követő 3-6 hétben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smtClean="0">
                          <a:solidFill>
                            <a:srgbClr val="000000"/>
                          </a:solidFill>
                          <a:latin typeface="Tahoma"/>
                        </a:rPr>
                        <a:t>lép </a:t>
                      </a:r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fel. Tünetei: átmeneti nyirokcsomó-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megnagyobbodás, láz, fáradékonyság,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rossz közérzet, izomfájdalom és kanyarószerű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bőrkiütések. A fertőzöttek 1-2 hét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elteltével hirtelen tünetmentessé válnak.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3. szakasz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Krónikus tünetmentes HIV betegség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Semmilyen klinikai tünet nincs,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az immunrendszer funkciója kielégítő,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közben a vírus szaporodása változatlan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mértékben zajlik, a CD4+ T limfociták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száma folyamatosan csökken.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Ez az állapot 3-8 évig tart.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4. szakasz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Tünetes HIV betegség– Megjelenik a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krónikus, megmagyarázhatatlan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hasmenés időszaka, és tovább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tart, mint egy hónap. Nyirokcsomó-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megnagyobbodás, fogyás, lázrohamok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éjjeli izzadás, szájpenész, övsömör.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5. szakasz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Kifejlett HIV betegség, AIDS stádium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 Megjelennek a toxoplazmák az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agyban, gombás fertőzések a bőrön,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bronchitis és/vagy tüdőgyulladás,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Kaposi szarkóma. Ezt a szakaszt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nevezzük AIDS betegségnek. Ennek 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endParaRPr lang="th-TH" sz="1100" b="0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átlagos időtartalma 6 hónaptól 2 évig</a:t>
                      </a:r>
                    </a:p>
                  </a:txBody>
                  <a:tcPr marL="9525" marR="9525" marT="9525" marB="0" anchor="b"/>
                </a:tc>
              </a:tr>
              <a:tr h="201665">
                <a:tc>
                  <a:txBody>
                    <a:bodyPr/>
                    <a:lstStyle/>
                    <a:p>
                      <a:pPr algn="l" fontAlgn="b"/>
                      <a:r>
                        <a:rPr lang="th-TH" sz="11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terjed, melyet halál követ.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CasetăText 5"/>
          <p:cNvSpPr txBox="1"/>
          <p:nvPr/>
        </p:nvSpPr>
        <p:spPr>
          <a:xfrm>
            <a:off x="2500298" y="0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Szakaszai</a:t>
            </a:r>
            <a:endParaRPr lang="th-TH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571472" y="6286520"/>
            <a:ext cx="857256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ubstituent conținut 4"/>
          <p:cNvGraphicFramePr>
            <a:graphicFrameLocks noGrp="1"/>
          </p:cNvGraphicFramePr>
          <p:nvPr>
            <p:ph sz="half" idx="1"/>
          </p:nvPr>
        </p:nvGraphicFramePr>
        <p:xfrm>
          <a:off x="357158" y="285728"/>
          <a:ext cx="8358246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714348" y="6357958"/>
            <a:ext cx="785818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ă">
  <a:themeElements>
    <a:clrScheme name="Vervă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ă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ă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176</TotalTime>
  <Words>439</Words>
  <Application>Microsoft Office PowerPoint</Application>
  <PresentationFormat>Expunere pe ecran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1" baseType="lpstr">
      <vt:lpstr>Vervă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Tünetek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Állitsuk meg:</vt:lpstr>
      <vt:lpstr>Együtt az AIDS ellen!!!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DarkUser</dc:creator>
  <cp:lastModifiedBy>Profesor</cp:lastModifiedBy>
  <cp:revision>22</cp:revision>
  <dcterms:created xsi:type="dcterms:W3CDTF">2012-05-03T09:28:06Z</dcterms:created>
  <dcterms:modified xsi:type="dcterms:W3CDTF">2012-05-17T10:13:12Z</dcterms:modified>
</cp:coreProperties>
</file>