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5" r:id="rId5"/>
    <p:sldId id="266" r:id="rId6"/>
    <p:sldId id="259" r:id="rId7"/>
    <p:sldId id="260" r:id="rId8"/>
    <p:sldId id="261" r:id="rId9"/>
    <p:sldId id="262" r:id="rId10"/>
    <p:sldId id="263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96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aie_de_lucru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o-RO"/>
  <c:chart>
    <c:autoTitleDeleted val="1"/>
    <c:plotArea>
      <c:layout/>
      <c:doughnutChart>
        <c:varyColors val="1"/>
        <c:ser>
          <c:idx val="0"/>
          <c:order val="0"/>
          <c:tx>
            <c:strRef>
              <c:f>Foaie1!$B$1</c:f>
              <c:strCache>
                <c:ptCount val="1"/>
                <c:pt idx="0">
                  <c:v>lakossag</c:v>
                </c:pt>
              </c:strCache>
            </c:strRef>
          </c:tx>
          <c:explosion val="25"/>
          <c:dLbls>
            <c:showPercent val="1"/>
          </c:dLbls>
          <c:cat>
            <c:strRef>
              <c:f>Foaie1!$A$2:$A$5</c:f>
              <c:strCache>
                <c:ptCount val="4"/>
                <c:pt idx="0">
                  <c:v>koreai</c:v>
                </c:pt>
                <c:pt idx="1">
                  <c:v>kinai</c:v>
                </c:pt>
                <c:pt idx="2">
                  <c:v>amerikai</c:v>
                </c:pt>
                <c:pt idx="3">
                  <c:v>japan</c:v>
                </c:pt>
              </c:strCache>
            </c:strRef>
          </c:cat>
          <c:val>
            <c:numRef>
              <c:f>Foaie1!$B$2:$B$5</c:f>
              <c:numCache>
                <c:formatCode>General</c:formatCode>
                <c:ptCount val="4"/>
                <c:pt idx="0">
                  <c:v>52572</c:v>
                </c:pt>
                <c:pt idx="1">
                  <c:v>32687</c:v>
                </c:pt>
                <c:pt idx="2">
                  <c:v>11484</c:v>
                </c:pt>
                <c:pt idx="3">
                  <c:v>6195</c:v>
                </c:pt>
              </c:numCache>
            </c:numRef>
          </c:val>
        </c:ser>
        <c:dLbls>
          <c:showPercent val="1"/>
        </c:dLbls>
        <c:firstSliceAng val="0"/>
        <c:holeSize val="50"/>
      </c:doughnut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o-RO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1F91-9F1A-4434-A251-E3D90E87AB20}" type="datetimeFigureOut">
              <a:rPr lang="ro-RO" smtClean="0"/>
              <a:pPr/>
              <a:t>10.05.2012</a:t>
            </a:fld>
            <a:endParaRPr lang="ro-RO" dirty="0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6D47-AAEB-4462-8DA8-F07C1FC0C82E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1F91-9F1A-4434-A251-E3D90E87AB20}" type="datetimeFigureOut">
              <a:rPr lang="ro-RO" smtClean="0"/>
              <a:pPr/>
              <a:t>10.05.2012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6D47-AAEB-4462-8DA8-F07C1FC0C82E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1F91-9F1A-4434-A251-E3D90E87AB20}" type="datetimeFigureOut">
              <a:rPr lang="ro-RO" smtClean="0"/>
              <a:pPr/>
              <a:t>10.05.2012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6D47-AAEB-4462-8DA8-F07C1FC0C82E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1F91-9F1A-4434-A251-E3D90E87AB20}" type="datetimeFigureOut">
              <a:rPr lang="ro-RO" smtClean="0"/>
              <a:pPr/>
              <a:t>10.05.2012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6D47-AAEB-4462-8DA8-F07C1FC0C82E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1F91-9F1A-4434-A251-E3D90E87AB20}" type="datetimeFigureOut">
              <a:rPr lang="ro-RO" smtClean="0"/>
              <a:pPr/>
              <a:t>10.05.2012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6D47-AAEB-4462-8DA8-F07C1FC0C82E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1F91-9F1A-4434-A251-E3D90E87AB20}" type="datetimeFigureOut">
              <a:rPr lang="ro-RO" smtClean="0"/>
              <a:pPr/>
              <a:t>10.05.2012</a:t>
            </a:fld>
            <a:endParaRPr lang="ro-RO" dirty="0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6D47-AAEB-4462-8DA8-F07C1FC0C82E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1F91-9F1A-4434-A251-E3D90E87AB20}" type="datetimeFigureOut">
              <a:rPr lang="ro-RO" smtClean="0"/>
              <a:pPr/>
              <a:t>10.05.2012</a:t>
            </a:fld>
            <a:endParaRPr lang="ro-RO" dirty="0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6D47-AAEB-4462-8DA8-F07C1FC0C82E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1F91-9F1A-4434-A251-E3D90E87AB20}" type="datetimeFigureOut">
              <a:rPr lang="ro-RO" smtClean="0"/>
              <a:pPr/>
              <a:t>10.05.2012</a:t>
            </a:fld>
            <a:endParaRPr lang="ro-RO" dirty="0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6D47-AAEB-4462-8DA8-F07C1FC0C82E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1F91-9F1A-4434-A251-E3D90E87AB20}" type="datetimeFigureOut">
              <a:rPr lang="ro-RO" smtClean="0"/>
              <a:pPr/>
              <a:t>10.05.2012</a:t>
            </a:fld>
            <a:endParaRPr lang="ro-RO" dirty="0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6D47-AAEB-4462-8DA8-F07C1FC0C82E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1F91-9F1A-4434-A251-E3D90E87AB20}" type="datetimeFigureOut">
              <a:rPr lang="ro-RO" smtClean="0"/>
              <a:pPr/>
              <a:t>10.05.2012</a:t>
            </a:fld>
            <a:endParaRPr lang="ro-RO" dirty="0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6D47-AAEB-4462-8DA8-F07C1FC0C82E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cu un colţ tăiat şi rotunjit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unghi drep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1F91-9F1A-4434-A251-E3D90E87AB20}" type="datetimeFigureOut">
              <a:rPr lang="ro-RO" smtClean="0"/>
              <a:pPr/>
              <a:t>10.05.2012</a:t>
            </a:fld>
            <a:endParaRPr lang="ro-RO" dirty="0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5F96D47-AAEB-4462-8DA8-F07C1FC0C82E}" type="slidenum">
              <a:rPr lang="ro-RO" smtClean="0"/>
              <a:pPr/>
              <a:t>‹#›</a:t>
            </a:fld>
            <a:endParaRPr lang="ro-RO" dirty="0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dirty="0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10" name="Formă liberă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ă liberă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ă liberă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ED1F91-9F1A-4434-A251-E3D90E87AB20}" type="datetimeFigureOut">
              <a:rPr lang="ro-RO" smtClean="0"/>
              <a:pPr/>
              <a:t>10.05.2012</a:t>
            </a:fld>
            <a:endParaRPr lang="ro-RO" dirty="0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o-RO" dirty="0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F96D47-AAEB-4462-8DA8-F07C1FC0C82E}" type="slidenum">
              <a:rPr lang="ro-RO" smtClean="0"/>
              <a:pPr/>
              <a:t>‹#›</a:t>
            </a:fld>
            <a:endParaRPr lang="ro-RO" dirty="0"/>
          </a:p>
        </p:txBody>
      </p:sp>
      <p:grpSp>
        <p:nvGrpSpPr>
          <p:cNvPr id="2" name="Grupar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ă liberă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ă liberă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hu.wikipedia.org/wiki/K%C3%B6zigazgat%C3%A1s" TargetMode="External"/><Relationship Id="rId7" Type="http://schemas.openxmlformats.org/officeDocument/2006/relationships/hyperlink" Target="http://hu.wikipedia.org/wiki/Kik%C3%B6t%C5%91" TargetMode="External"/><Relationship Id="rId2" Type="http://schemas.openxmlformats.org/officeDocument/2006/relationships/hyperlink" Target="http://hu.wikipedia.org/wiki/Orsz%C3%A1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u.wikipedia.org/wiki/Vas%C3%BAt" TargetMode="External"/><Relationship Id="rId5" Type="http://schemas.openxmlformats.org/officeDocument/2006/relationships/hyperlink" Target="http://hu.wikipedia.org/wiki/P%C3%A9nz%C3%BCgy" TargetMode="External"/><Relationship Id="rId10" Type="http://schemas.openxmlformats.org/officeDocument/2006/relationships/image" Target="../media/image10.jpeg"/><Relationship Id="rId4" Type="http://schemas.openxmlformats.org/officeDocument/2006/relationships/hyperlink" Target="http://hu.wikipedia.org/wiki/Gazdas%C3%A1gi_rendszer" TargetMode="External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Nagysebess%C3%A9g%C5%B1_vas%C3%BAt" TargetMode="External"/><Relationship Id="rId2" Type="http://schemas.openxmlformats.org/officeDocument/2006/relationships/hyperlink" Target="http://hu.wikipedia.org/wiki/KT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0" y="214290"/>
            <a:ext cx="6072198" cy="1071570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S</a:t>
            </a:r>
            <a:r>
              <a:rPr lang="hu-HU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ZÖUL</a:t>
            </a:r>
            <a:endParaRPr lang="ro-RO" sz="8000" dirty="0">
              <a:solidFill>
                <a:schemeClr val="tx1">
                  <a:lumMod val="95000"/>
                  <a:lumOff val="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785918" y="1142984"/>
            <a:ext cx="6400800" cy="1752600"/>
          </a:xfrm>
        </p:spPr>
        <p:txBody>
          <a:bodyPr>
            <a:normAutofit/>
          </a:bodyPr>
          <a:lstStyle/>
          <a:p>
            <a:r>
              <a:rPr lang="ko-KR" altLang="en-US" sz="4000" b="1" dirty="0">
                <a:solidFill>
                  <a:schemeClr val="tx1"/>
                </a:solidFill>
                <a:latin typeface="Viner Hand ITC" pitchFamily="66" charset="0"/>
              </a:rPr>
              <a:t>서울 특별시</a:t>
            </a:r>
            <a:endParaRPr lang="ro-RO" sz="4000" b="1" dirty="0">
              <a:solidFill>
                <a:schemeClr val="tx1"/>
              </a:solidFill>
              <a:latin typeface="Viner Hand ITC" pitchFamily="66" charset="0"/>
            </a:endParaRPr>
          </a:p>
        </p:txBody>
      </p:sp>
      <p:sp>
        <p:nvSpPr>
          <p:cNvPr id="5" name="Buton acțiune: Sfârșit 4">
            <a:hlinkClick r:id="" action="ppaction://hlinkshowjump?jump=lastslide" highlightClick="1"/>
          </p:cNvPr>
          <p:cNvSpPr/>
          <p:nvPr/>
        </p:nvSpPr>
        <p:spPr>
          <a:xfrm>
            <a:off x="8286744" y="6072182"/>
            <a:ext cx="857256" cy="78581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/>
          <a:p>
            <a:pPr algn="ctr"/>
            <a:r>
              <a:rPr lang="hu-HU" dirty="0" smtClean="0"/>
              <a:t>Színházak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214282" y="1357298"/>
            <a:ext cx="8229600" cy="2136462"/>
          </a:xfrm>
        </p:spPr>
        <p:txBody>
          <a:bodyPr/>
          <a:lstStyle/>
          <a:p>
            <a:pPr>
              <a:buNone/>
            </a:pPr>
            <a:r>
              <a:rPr lang="hu-HU" dirty="0" smtClean="0"/>
              <a:t>  Koreai nemzeti színház: 1973-ban alapították, 1500 főt képes befogadni. Repertoárjában tánc- és zeneelőadások szerepelnek.Szedzsong kulturális központ: 4000 főt képes befogadni. Operákat, koncerteket rendeznek.</a:t>
            </a:r>
          </a:p>
          <a:p>
            <a:endParaRPr lang="ro-RO" dirty="0"/>
          </a:p>
        </p:txBody>
      </p:sp>
      <p:pic>
        <p:nvPicPr>
          <p:cNvPr id="4" name="Imagine 3" descr="szinha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3000372"/>
            <a:ext cx="4916642" cy="368748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14396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>Múzeumok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0" y="571480"/>
            <a:ext cx="8229600" cy="3960492"/>
          </a:xfrm>
        </p:spPr>
        <p:txBody>
          <a:bodyPr/>
          <a:lstStyle/>
          <a:p>
            <a:pPr>
              <a:buNone/>
            </a:pPr>
            <a:r>
              <a:rPr lang="hu-HU" dirty="0" smtClean="0"/>
              <a:t>Dél-koreai Képzőművészeti galéria</a:t>
            </a:r>
          </a:p>
          <a:p>
            <a:pPr>
              <a:buNone/>
            </a:pPr>
            <a:r>
              <a:rPr lang="hu-HU" dirty="0" smtClean="0"/>
              <a:t>Nemzeti múzeum: Csoszon-dinasztiabeli tárgyak is megtalálhatók.Nemzeti folkmúzeum</a:t>
            </a:r>
          </a:p>
          <a:p>
            <a:endParaRPr lang="ro-RO" dirty="0"/>
          </a:p>
        </p:txBody>
      </p:sp>
      <p:pic>
        <p:nvPicPr>
          <p:cNvPr id="4" name="Imagine 3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2143116"/>
            <a:ext cx="6286512" cy="471488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57248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>Legnagyobb szórakoztató helyek</a:t>
            </a:r>
            <a:endParaRPr lang="ro-RO" dirty="0"/>
          </a:p>
        </p:txBody>
      </p:sp>
      <p:pic>
        <p:nvPicPr>
          <p:cNvPr id="4" name="Substituent conținut 3" descr="Seoul, Lotte World Amusement Park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000108"/>
            <a:ext cx="7786742" cy="5158716"/>
          </a:xfrm>
        </p:spPr>
      </p:pic>
      <p:sp>
        <p:nvSpPr>
          <p:cNvPr id="5" name="CasetăText 4"/>
          <p:cNvSpPr txBox="1"/>
          <p:nvPr/>
        </p:nvSpPr>
        <p:spPr>
          <a:xfrm>
            <a:off x="3428992" y="6273225"/>
            <a:ext cx="21545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3200" dirty="0" smtClean="0">
                <a:latin typeface="+mj-lt"/>
              </a:rPr>
              <a:t>Lotte World</a:t>
            </a:r>
            <a:endParaRPr lang="ro-RO" sz="3200" dirty="0"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/>
          <a:lstStyle/>
          <a:p>
            <a:r>
              <a:rPr lang="hu-HU" dirty="0" smtClean="0"/>
              <a:t>Entertainment-ek</a:t>
            </a:r>
            <a:endParaRPr lang="ro-RO" dirty="0"/>
          </a:p>
        </p:txBody>
      </p:sp>
      <p:pic>
        <p:nvPicPr>
          <p:cNvPr id="4" name="Substituent conținut 3" descr="cub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500173"/>
            <a:ext cx="7072362" cy="5289537"/>
          </a:xfrm>
        </p:spPr>
      </p:pic>
      <p:sp>
        <p:nvSpPr>
          <p:cNvPr id="5" name="CasetăText 4"/>
          <p:cNvSpPr txBox="1"/>
          <p:nvPr/>
        </p:nvSpPr>
        <p:spPr>
          <a:xfrm>
            <a:off x="7429520" y="6211669"/>
            <a:ext cx="1714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600" b="1" dirty="0" smtClean="0"/>
              <a:t>CUBE</a:t>
            </a:r>
            <a:endParaRPr lang="ro-RO" sz="3600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pic>
        <p:nvPicPr>
          <p:cNvPr id="6" name="Substituent conținut 5" descr="20100209_yghead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339871" cy="5786454"/>
          </a:xfrm>
        </p:spPr>
      </p:pic>
      <p:pic>
        <p:nvPicPr>
          <p:cNvPr id="7" name="Imagine 6" descr="jyp-entertainment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429000"/>
            <a:ext cx="4352925" cy="2886075"/>
          </a:xfrm>
          <a:prstGeom prst="rect">
            <a:avLst/>
          </a:prstGeom>
        </p:spPr>
      </p:pic>
      <p:sp>
        <p:nvSpPr>
          <p:cNvPr id="5" name="CasetăText 4"/>
          <p:cNvSpPr txBox="1"/>
          <p:nvPr/>
        </p:nvSpPr>
        <p:spPr>
          <a:xfrm>
            <a:off x="5857884" y="2714620"/>
            <a:ext cx="1357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JYP</a:t>
            </a:r>
            <a:endParaRPr lang="ro-RO" sz="4000" dirty="0"/>
          </a:p>
        </p:txBody>
      </p:sp>
      <p:sp>
        <p:nvSpPr>
          <p:cNvPr id="8" name="CasetăText 7"/>
          <p:cNvSpPr txBox="1"/>
          <p:nvPr/>
        </p:nvSpPr>
        <p:spPr>
          <a:xfrm>
            <a:off x="1357290" y="5929330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YG</a:t>
            </a:r>
            <a:endParaRPr lang="ro-RO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229600" cy="1143000"/>
          </a:xfrm>
        </p:spPr>
        <p:txBody>
          <a:bodyPr/>
          <a:lstStyle/>
          <a:p>
            <a:r>
              <a:rPr lang="en-US" dirty="0" smtClean="0"/>
              <a:t>H</a:t>
            </a:r>
            <a:r>
              <a:rPr lang="hu-HU" dirty="0" smtClean="0"/>
              <a:t>íres ételek</a:t>
            </a:r>
            <a:endParaRPr lang="ro-RO" dirty="0"/>
          </a:p>
        </p:txBody>
      </p:sp>
      <p:pic>
        <p:nvPicPr>
          <p:cNvPr id="4" name="Substituent conținut 3" descr="fgx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4876" y="3540433"/>
            <a:ext cx="4429124" cy="3317567"/>
          </a:xfrm>
        </p:spPr>
      </p:pic>
      <p:pic>
        <p:nvPicPr>
          <p:cNvPr id="5" name="Imagine 4" descr="SeoulFoo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3991" y="357166"/>
            <a:ext cx="3650009" cy="2739654"/>
          </a:xfrm>
          <a:prstGeom prst="rect">
            <a:avLst/>
          </a:prstGeom>
        </p:spPr>
      </p:pic>
      <p:pic>
        <p:nvPicPr>
          <p:cNvPr id="6" name="Imagine 5" descr="seoul-food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214422"/>
            <a:ext cx="5501506" cy="3889737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hu-HU" dirty="0" smtClean="0"/>
              <a:t>Szöul utcái</a:t>
            </a:r>
            <a:endParaRPr lang="ro-RO" dirty="0"/>
          </a:p>
        </p:txBody>
      </p:sp>
      <p:pic>
        <p:nvPicPr>
          <p:cNvPr id="4" name="Substituent conținut 3" descr="seoul-light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00108"/>
            <a:ext cx="7786710" cy="5840032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5" name="Imagine 4" descr="6960796513_b60e466e2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21338" cy="4229100"/>
          </a:xfrm>
          <a:prstGeom prst="rect">
            <a:avLst/>
          </a:prstGeom>
        </p:spPr>
      </p:pic>
      <p:pic>
        <p:nvPicPr>
          <p:cNvPr id="6" name="Imagine 5" descr="Korea-Seoul-Street-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0"/>
            <a:ext cx="3714744" cy="5857892"/>
          </a:xfrm>
          <a:prstGeom prst="rect">
            <a:avLst/>
          </a:prstGeom>
        </p:spPr>
      </p:pic>
      <p:pic>
        <p:nvPicPr>
          <p:cNvPr id="8" name="Substituent conținut 7" descr="3944763908_a944e6bee9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0" y="3289300"/>
            <a:ext cx="6350000" cy="356870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14282" y="0"/>
            <a:ext cx="7858180" cy="928670"/>
          </a:xfrm>
        </p:spPr>
        <p:txBody>
          <a:bodyPr/>
          <a:lstStyle/>
          <a:p>
            <a:r>
              <a:rPr lang="hu-HU" dirty="0" smtClean="0"/>
              <a:t>Testvértelepülései</a:t>
            </a:r>
            <a:endParaRPr lang="ro-RO" dirty="0"/>
          </a:p>
        </p:txBody>
      </p:sp>
      <p:graphicFrame>
        <p:nvGraphicFramePr>
          <p:cNvPr id="10" name="Substituent conținut 9"/>
          <p:cNvGraphicFramePr>
            <a:graphicFrameLocks noGrp="1"/>
          </p:cNvGraphicFramePr>
          <p:nvPr>
            <p:ph idx="1"/>
          </p:nvPr>
        </p:nvGraphicFramePr>
        <p:xfrm>
          <a:off x="500034" y="1000108"/>
          <a:ext cx="82296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Tokió,</a:t>
                      </a:r>
                      <a:r>
                        <a:rPr lang="hu-HU" baseline="0" dirty="0" smtClean="0"/>
                        <a:t> Japán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1988</a:t>
                      </a:r>
                      <a:r>
                        <a:rPr lang="hu-HU" baseline="0" dirty="0" smtClean="0"/>
                        <a:t> szeptember 3.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Bangkok, Tahiföld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2006</a:t>
                      </a:r>
                      <a:r>
                        <a:rPr lang="hu-HU" baseline="0" dirty="0" smtClean="0"/>
                        <a:t> június 16.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Peking, Kína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1993</a:t>
                      </a:r>
                      <a:r>
                        <a:rPr lang="hu-HU" baseline="0" dirty="0" smtClean="0"/>
                        <a:t> október 23.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Tajpej,  Tajvan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1968 marcius 23.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Ankara, Törökország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1971 agusztus 23.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Honolulu, USA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1973</a:t>
                      </a:r>
                      <a:r>
                        <a:rPr lang="hu-HU" baseline="0" dirty="0" smtClean="0"/>
                        <a:t> október 22.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Sao Paulo,Brazilia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1977 aprilis 20.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Moszkva,</a:t>
                      </a:r>
                      <a:r>
                        <a:rPr lang="hu-HU" baseline="0" dirty="0" smtClean="0"/>
                        <a:t> Oroszország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1991 július 13.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Párizs, Franciaország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1991 november</a:t>
                      </a:r>
                      <a:r>
                        <a:rPr lang="hu-HU" baseline="0" dirty="0" smtClean="0"/>
                        <a:t> 12.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Hanoi, Vietnám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1996</a:t>
                      </a:r>
                      <a:r>
                        <a:rPr lang="hu-HU" baseline="0" dirty="0" smtClean="0"/>
                        <a:t> május 1.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Varsó, Lengyelország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1996</a:t>
                      </a:r>
                      <a:r>
                        <a:rPr lang="hu-HU" baseline="0" dirty="0" smtClean="0"/>
                        <a:t> június  20.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Róma, Olaszország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2000 március 18.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Athén, Görögország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2006</a:t>
                      </a:r>
                      <a:r>
                        <a:rPr lang="hu-HU" baseline="0" dirty="0" smtClean="0"/>
                        <a:t> marcius 16.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Ulánbátor, Mongólia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1995 oktober 6.</a:t>
                      </a:r>
                      <a:endParaRPr lang="ro-RO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158" y="500043"/>
            <a:ext cx="8229600" cy="300039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hu-H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hu-H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A</a:t>
            </a:r>
            <a:r>
              <a:rPr lang="hu-H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hu-H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Koreai Köztársaság</a:t>
            </a:r>
            <a:r>
              <a:rPr lang="hu-H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(</a:t>
            </a:r>
            <a:r>
              <a:rPr lang="hu-H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Dél-Korea)fővárosa </a:t>
            </a:r>
            <a:r>
              <a:rPr lang="hu-H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és </a:t>
            </a:r>
            <a:r>
              <a:rPr lang="hu-H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egyben legnagyobb </a:t>
            </a:r>
            <a:r>
              <a:rPr lang="hu-HU" dirty="0">
                <a:solidFill>
                  <a:schemeClr val="tx1">
                    <a:lumMod val="95000"/>
                    <a:lumOff val="5000"/>
                  </a:schemeClr>
                </a:solidFill>
              </a:rPr>
              <a:t>városa is, </a:t>
            </a:r>
            <a:r>
              <a:rPr lang="hu-H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tartományi</a:t>
            </a:r>
            <a:r>
              <a:rPr lang="hu-H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jogú város a </a:t>
            </a:r>
            <a:r>
              <a:rPr lang="hu-H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Koreai-félsziget</a:t>
            </a:r>
            <a:r>
              <a:rPr lang="hu-H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nyugati, középső részén. A 2005-ös adatok szerint </a:t>
            </a:r>
            <a:r>
              <a:rPr lang="hu-H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élővárosokkal</a:t>
            </a:r>
            <a:r>
              <a:rPr lang="hu-H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együtt 20 156 800 lakosa van</a:t>
            </a:r>
            <a:r>
              <a:rPr lang="hu-H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hu-HU" dirty="0" smtClean="0"/>
              <a:t>    A Sárga-tengerbe torkolló Han-folyó partján terül el. Északról és délről erdős hegyek övezik. A folyót követő síkságot dombok, meredek szigethegyek szakítják meg.</a:t>
            </a:r>
            <a:endParaRPr lang="ro-RO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Imagine 3" descr="Kép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06165"/>
            <a:ext cx="9144000" cy="325183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42854" y="357166"/>
            <a:ext cx="7686732" cy="1285884"/>
          </a:xfrm>
        </p:spPr>
        <p:txBody>
          <a:bodyPr>
            <a:noAutofit/>
          </a:bodyPr>
          <a:lstStyle/>
          <a:p>
            <a:r>
              <a:rPr lang="ko-KR" altLang="en-US" sz="6000" dirty="0" smtClean="0"/>
              <a:t>여러분의 관심에 감사</a:t>
            </a:r>
            <a:endParaRPr lang="ro-RO" sz="6000" dirty="0"/>
          </a:p>
        </p:txBody>
      </p:sp>
      <p:pic>
        <p:nvPicPr>
          <p:cNvPr id="4" name="Substituent conținut 3" descr="167112_149315618458749_100001409362647_304550_6571792_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714488"/>
            <a:ext cx="6572296" cy="3855747"/>
          </a:xfrm>
        </p:spPr>
      </p:pic>
      <p:sp>
        <p:nvSpPr>
          <p:cNvPr id="5" name="CasetăText 4"/>
          <p:cNvSpPr txBox="1"/>
          <p:nvPr/>
        </p:nvSpPr>
        <p:spPr>
          <a:xfrm>
            <a:off x="6072198" y="6488668"/>
            <a:ext cx="2908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Készitette: Lucza Bernadett</a:t>
            </a:r>
            <a:endParaRPr lang="ro-RO" dirty="0"/>
          </a:p>
        </p:txBody>
      </p:sp>
      <p:sp>
        <p:nvSpPr>
          <p:cNvPr id="6" name="Buton acțiune: Începere 5">
            <a:hlinkClick r:id="" action="ppaction://hlinkshowjump?jump=firstslide" highlightClick="1"/>
          </p:cNvPr>
          <p:cNvSpPr/>
          <p:nvPr/>
        </p:nvSpPr>
        <p:spPr>
          <a:xfrm>
            <a:off x="0" y="6286520"/>
            <a:ext cx="642910" cy="57148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704104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>Történelme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214282" y="1357298"/>
            <a:ext cx="8229600" cy="20002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hu-HU" dirty="0" smtClean="0"/>
              <a:t> A város Hanszong (</a:t>
            </a:r>
            <a:r>
              <a:rPr lang="ko-KR" altLang="en-US" dirty="0" smtClean="0"/>
              <a:t>한성</a:t>
            </a:r>
            <a:r>
              <a:rPr lang="en-US" altLang="ko-KR" dirty="0" smtClean="0"/>
              <a:t>, „</a:t>
            </a:r>
            <a:r>
              <a:rPr lang="hu-HU" dirty="0" smtClean="0"/>
              <a:t>erődváros”) néven is ismert volt. A városban a nagy palotaépítési korszak a 11. és 14. század között zajlott. Ekkor építették a ma is álló Cshanggjonggungot. Ezen kívül számos nyári rezidencia épült. Ekkoriban a főváros Keszong volt.</a:t>
            </a:r>
            <a:endParaRPr lang="ro-RO" dirty="0"/>
          </a:p>
        </p:txBody>
      </p:sp>
      <p:pic>
        <p:nvPicPr>
          <p:cNvPr id="6" name="Imagine 5" descr="224443_image2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86124"/>
            <a:ext cx="4653910" cy="3571876"/>
          </a:xfrm>
          <a:prstGeom prst="rect">
            <a:avLst/>
          </a:prstGeom>
        </p:spPr>
      </p:pic>
      <p:pic>
        <p:nvPicPr>
          <p:cNvPr id="7" name="Imagine 6" descr="1361049079_94ff8bd2f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4" y="3286125"/>
            <a:ext cx="5064116" cy="357187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ubstituent conținut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 smtClean="0"/>
              <a:t>Lakosság</a:t>
            </a:r>
            <a:br>
              <a:rPr lang="hu-HU" dirty="0" smtClean="0"/>
            </a:br>
            <a:r>
              <a:rPr lang="pt-BR" sz="3100" dirty="0" smtClean="0">
                <a:solidFill>
                  <a:schemeClr val="tx1"/>
                </a:solidFill>
              </a:rPr>
              <a:t> A város népsűrűsége 17 000 fő/km²</a:t>
            </a:r>
            <a:endParaRPr lang="ro-RO" dirty="0">
              <a:solidFill>
                <a:schemeClr val="tx1"/>
              </a:solidFill>
            </a:endParaRPr>
          </a:p>
        </p:txBody>
      </p:sp>
      <p:graphicFrame>
        <p:nvGraphicFramePr>
          <p:cNvPr id="10" name="Substituent conținut 9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775542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>Közlekedés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1500198"/>
          </a:xfrm>
        </p:spPr>
        <p:txBody>
          <a:bodyPr/>
          <a:lstStyle/>
          <a:p>
            <a:pPr>
              <a:buNone/>
            </a:pPr>
            <a:r>
              <a:rPr lang="hu-HU" dirty="0" smtClean="0"/>
              <a:t>    Szöul az </a:t>
            </a:r>
            <a:r>
              <a:rPr lang="hu-HU" dirty="0" smtClean="0">
                <a:hlinkClick r:id="rId2" tooltip="Ország"/>
              </a:rPr>
              <a:t>ország</a:t>
            </a:r>
            <a:r>
              <a:rPr lang="hu-HU" dirty="0" smtClean="0"/>
              <a:t> </a:t>
            </a:r>
            <a:r>
              <a:rPr lang="hu-HU" dirty="0" smtClean="0">
                <a:hlinkClick r:id="rId3" tooltip="Közigazgatás"/>
              </a:rPr>
              <a:t>közigazgatási</a:t>
            </a:r>
            <a:r>
              <a:rPr lang="hu-HU" dirty="0" smtClean="0"/>
              <a:t>, </a:t>
            </a:r>
            <a:r>
              <a:rPr lang="hu-HU" dirty="0" smtClean="0">
                <a:hlinkClick r:id="rId4" tooltip="Gazdasági rendszer"/>
              </a:rPr>
              <a:t>gazdasági</a:t>
            </a:r>
            <a:r>
              <a:rPr lang="hu-HU" dirty="0" smtClean="0"/>
              <a:t> és kulturális központja. Jelentős </a:t>
            </a:r>
            <a:r>
              <a:rPr lang="hu-HU" dirty="0" smtClean="0">
                <a:hlinkClick r:id="rId5" tooltip="Pénzügy"/>
              </a:rPr>
              <a:t>pénzügyi</a:t>
            </a:r>
            <a:r>
              <a:rPr lang="hu-HU" dirty="0" smtClean="0"/>
              <a:t> központ, fontos </a:t>
            </a:r>
            <a:r>
              <a:rPr lang="hu-HU" dirty="0" smtClean="0">
                <a:hlinkClick r:id="rId6" tooltip="Vasút"/>
              </a:rPr>
              <a:t>vasúti</a:t>
            </a:r>
            <a:r>
              <a:rPr lang="hu-HU" dirty="0" smtClean="0"/>
              <a:t> és közúti csomópont forgalmas </a:t>
            </a:r>
            <a:r>
              <a:rPr lang="hu-HU" dirty="0" smtClean="0">
                <a:hlinkClick r:id="rId7" tooltip="Kikötő"/>
              </a:rPr>
              <a:t>kikötővel</a:t>
            </a:r>
            <a:r>
              <a:rPr lang="hu-HU" dirty="0" smtClean="0"/>
              <a:t>.</a:t>
            </a:r>
            <a:endParaRPr lang="ro-RO" dirty="0"/>
          </a:p>
        </p:txBody>
      </p:sp>
      <p:pic>
        <p:nvPicPr>
          <p:cNvPr id="4" name="Imagine 3" descr="SeoulNight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282" y="2786058"/>
            <a:ext cx="4619298" cy="3071834"/>
          </a:xfrm>
          <a:prstGeom prst="rect">
            <a:avLst/>
          </a:prstGeom>
        </p:spPr>
      </p:pic>
      <p:pic>
        <p:nvPicPr>
          <p:cNvPr id="5" name="Imagine 4" descr="DSC00311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31204" y="2500306"/>
            <a:ext cx="4212796" cy="2815551"/>
          </a:xfrm>
          <a:prstGeom prst="rect">
            <a:avLst/>
          </a:prstGeom>
        </p:spPr>
      </p:pic>
      <p:pic>
        <p:nvPicPr>
          <p:cNvPr id="6" name="Imagine 5" descr="kepek_busan2_1267456516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14744" y="4222194"/>
            <a:ext cx="3500462" cy="263580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285720" y="428604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hu-HU" dirty="0" smtClean="0"/>
              <a:t>   2 vonallal rendelkezik, melyek Szöult összekötik Incson és Kjongki tartománnyal és Csongnam tartomány északi részével. A városi tanács matematikusokat foglalkoztat abból a célból, hogy összehangolják a földalatti és a buszok menetrendjeit. A különböző földalatti vonalakat működtető társaságok: Korail, Szöuli Metró és a Szöuli Városi Gyors Közlekedési Társaság</a:t>
            </a:r>
            <a:endParaRPr lang="ro-RO" dirty="0"/>
          </a:p>
        </p:txBody>
      </p:sp>
      <p:pic>
        <p:nvPicPr>
          <p:cNvPr id="4" name="Imagine 3" descr="szöul_sr001_homlokf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714752"/>
            <a:ext cx="3900549" cy="2928958"/>
          </a:xfrm>
          <a:prstGeom prst="rect">
            <a:avLst/>
          </a:prstGeom>
        </p:spPr>
      </p:pic>
      <p:pic>
        <p:nvPicPr>
          <p:cNvPr id="5" name="Imagine 4" descr="szöul_sr001_interior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3643314"/>
            <a:ext cx="3944100" cy="2961660"/>
          </a:xfrm>
          <a:prstGeom prst="rect">
            <a:avLst/>
          </a:prstGeom>
        </p:spPr>
      </p:pic>
      <p:pic>
        <p:nvPicPr>
          <p:cNvPr id="6" name="Imagine 5" descr="szöul_sr001_interio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264" y="3357562"/>
            <a:ext cx="2369918" cy="350043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158" y="642918"/>
            <a:ext cx="8229600" cy="4389120"/>
          </a:xfrm>
        </p:spPr>
        <p:txBody>
          <a:bodyPr/>
          <a:lstStyle/>
          <a:p>
            <a:r>
              <a:rPr lang="hu-HU" dirty="0" smtClean="0"/>
              <a:t>A főbb városokkal vonatok kötik össze. A legtöbb városba a </a:t>
            </a:r>
            <a:r>
              <a:rPr lang="hu-HU" dirty="0" smtClean="0">
                <a:hlinkClick r:id="rId2" tooltip="KTX"/>
              </a:rPr>
              <a:t>KTX</a:t>
            </a:r>
            <a:r>
              <a:rPr lang="hu-HU" dirty="0" smtClean="0"/>
              <a:t> </a:t>
            </a:r>
            <a:r>
              <a:rPr lang="hu-HU" dirty="0" smtClean="0">
                <a:hlinkClick r:id="rId3" tooltip="Nagysebességű vasút"/>
              </a:rPr>
              <a:t>nagysebességű vonatjai</a:t>
            </a:r>
            <a:r>
              <a:rPr lang="hu-HU" dirty="0" smtClean="0"/>
              <a:t> is járnak, melyek normál sebessége több mint 300 km/h.</a:t>
            </a:r>
            <a:endParaRPr lang="ro-RO" dirty="0"/>
          </a:p>
        </p:txBody>
      </p:sp>
      <p:pic>
        <p:nvPicPr>
          <p:cNvPr id="4" name="Imagine 3" descr="carriles_de_or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2071678"/>
            <a:ext cx="8072494" cy="464168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">
  <a:themeElements>
    <a:clrScheme name="Flux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150</TotalTime>
  <Words>292</Words>
  <Application>Microsoft Office PowerPoint</Application>
  <PresentationFormat>Expunere pe ecran (4:3)</PresentationFormat>
  <Paragraphs>56</Paragraphs>
  <Slides>20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20</vt:i4>
      </vt:variant>
    </vt:vector>
  </HeadingPairs>
  <TitlesOfParts>
    <vt:vector size="21" baseType="lpstr">
      <vt:lpstr>Flux</vt:lpstr>
      <vt:lpstr>SZÖUL</vt:lpstr>
      <vt:lpstr>Diapozitivul 2</vt:lpstr>
      <vt:lpstr>Történelme</vt:lpstr>
      <vt:lpstr>Diapozitivul 4</vt:lpstr>
      <vt:lpstr>Diapozitivul 5</vt:lpstr>
      <vt:lpstr>Lakosság  A város népsűrűsége 17 000 fő/km²</vt:lpstr>
      <vt:lpstr>Közlekedés</vt:lpstr>
      <vt:lpstr>Diapozitivul 8</vt:lpstr>
      <vt:lpstr>Diapozitivul 9</vt:lpstr>
      <vt:lpstr>Színházak</vt:lpstr>
      <vt:lpstr>Múzeumok</vt:lpstr>
      <vt:lpstr>Legnagyobb szórakoztató helyek</vt:lpstr>
      <vt:lpstr>Diapozitivul 13</vt:lpstr>
      <vt:lpstr>Entertainment-ek</vt:lpstr>
      <vt:lpstr>Diapozitivul 15</vt:lpstr>
      <vt:lpstr>Híres ételek</vt:lpstr>
      <vt:lpstr>Szöul utcái</vt:lpstr>
      <vt:lpstr>Diapozitivul 18</vt:lpstr>
      <vt:lpstr>Testvértelepülései</vt:lpstr>
      <vt:lpstr>여러분의 관심에 감사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SZÖUL</dc:title>
  <dc:creator>user</dc:creator>
  <cp:lastModifiedBy>user</cp:lastModifiedBy>
  <cp:revision>17</cp:revision>
  <dcterms:created xsi:type="dcterms:W3CDTF">2012-05-03T09:22:51Z</dcterms:created>
  <dcterms:modified xsi:type="dcterms:W3CDTF">2012-05-10T10:33:16Z</dcterms:modified>
</cp:coreProperties>
</file>