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1" r:id="rId5"/>
    <p:sldId id="263" r:id="rId6"/>
    <p:sldId id="264" r:id="rId7"/>
    <p:sldId id="262" r:id="rId8"/>
    <p:sldId id="265" r:id="rId9"/>
    <p:sldId id="266" r:id="rId10"/>
    <p:sldId id="267" r:id="rId11"/>
    <p:sldId id="259" r:id="rId12"/>
    <p:sldId id="26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5D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9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ă liberă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ormă liberă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6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486D6-3DFD-47BF-B73F-33BEE6E044A7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7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4D2DE-C991-4863-8B6B-31EF715BE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32B5A-1686-45B7-B909-A88466C7EC26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5" name="Substituent subsol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7EDEC-AB0A-4694-BB60-E5C349937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70C63-714A-4105-BA53-E4A588DA41B8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5" name="Substituent subsol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E94E0-403C-4EF8-ACE6-8147CCE8B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7467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E1E8F-AA9E-46E8-908A-FF42DD378E02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4" name="Substituent subsol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număr diapozitiv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27984-5493-40D7-B104-1CDCA4E54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AD60C-8CB7-4C88-9714-A82D755346CD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6" name="Substituent subsol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6D991-9153-48E0-A008-1CFAB2FE57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2EEA2-106B-4D2F-90CE-69EC414D5237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5" name="Substituent subsol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60E0B-CFF5-4AC2-BB51-FA0F05C17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ă liberă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ormă liberă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93B3B-8B2B-43D8-B610-406BDA5FC610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7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E8365-668F-47FC-BED0-5EEA3FF49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22963-305D-437D-BBF7-58214323393A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6" name="Substituent subsol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71874-A87C-47E9-8D16-157E46D4C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E7CD3-7E2F-4215-B594-DED15598EBCD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422FE-5F52-434F-B1E2-E7C1EEE9A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0E88F-21E6-494C-9B6E-DF8C93DA7BD1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4" name="Substituent subsol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ubstituent număr diapozitiv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18BB9-1D3C-489F-9DB2-2BADEDE73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F3B80-7800-4735-B6B0-F7BCF3CB3BA9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3" name="Substituent subsol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ubstituent număr diapozitiv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DCC7A-3E24-4B4B-88E8-C6F8FD0FB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BAA9D-A7DE-49CC-8A9E-A7D8287FACB3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486A0-A237-44B7-859F-2AD91520D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69FDC-810C-4111-ADFD-B410E9F44A77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CDB08-2354-46C1-A727-E28E312F68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ă liberă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ormă liberă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Substituent titlu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o-RO" smtClean="0"/>
              <a:t>Faceți clic pentru a edita stilul de titlu Coordonator</a:t>
            </a:r>
            <a:endParaRPr lang="en-US" smtClean="0"/>
          </a:p>
        </p:txBody>
      </p:sp>
      <p:sp>
        <p:nvSpPr>
          <p:cNvPr id="1029" name="Substituent text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0FAD3F-2E05-4BBA-A172-5E6DA5813C6C}" type="datetimeFigureOut">
              <a:rPr lang="en-US"/>
              <a:pPr>
                <a:defRPr/>
              </a:pPr>
              <a:t>10/12/2010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13A17D-8540-4DDB-ABBC-50DA96BCB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78" r:id="rId2"/>
    <p:sldLayoutId id="2147483687" r:id="rId3"/>
    <p:sldLayoutId id="2147483679" r:id="rId4"/>
    <p:sldLayoutId id="2147483688" r:id="rId5"/>
    <p:sldLayoutId id="2147483680" r:id="rId6"/>
    <p:sldLayoutId id="2147483681" r:id="rId7"/>
    <p:sldLayoutId id="2147483689" r:id="rId8"/>
    <p:sldLayoutId id="2147483690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o/#hl=ro" TargetMode="External"/><Relationship Id="rId2" Type="http://schemas.openxmlformats.org/officeDocument/2006/relationships/hyperlink" Target="http://office.microsoft.com/hu-hu/excel-help/CH006252829.aspx?page=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apollo-einstein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Subtitlu 2"/>
          <p:cNvSpPr>
            <a:spLocks noGrp="1"/>
          </p:cNvSpPr>
          <p:nvPr>
            <p:ph type="subTitle" idx="1"/>
          </p:nvPr>
        </p:nvSpPr>
        <p:spPr>
          <a:xfrm>
            <a:off x="2916238" y="2420938"/>
            <a:ext cx="6227762" cy="792162"/>
          </a:xfrm>
        </p:spPr>
        <p:txBody>
          <a:bodyPr/>
          <a:lstStyle/>
          <a:p>
            <a:pPr algn="ctr" eaLnBrk="1" hangingPunct="1"/>
            <a:r>
              <a:rPr lang="hu-HU" sz="4000" smtClean="0">
                <a:latin typeface="Arial Rounded MT Bold" pitchFamily="34" charset="0"/>
              </a:rPr>
              <a:t>Matematikai fügvények</a:t>
            </a:r>
            <a:endParaRPr lang="en-US" sz="4000" smtClean="0">
              <a:latin typeface="Arial Rounded MT Bold" pitchFamily="34" charset="0"/>
            </a:endParaRPr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4643438" y="981075"/>
            <a:ext cx="396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1042988" y="3260725"/>
            <a:ext cx="7848600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Gill Sans Ultra Bold" pitchFamily="34" charset="0"/>
              </a:rPr>
              <a:t>                         5.CSOPORT:PAP EDINA</a:t>
            </a:r>
          </a:p>
          <a:p>
            <a:pPr>
              <a:spcBef>
                <a:spcPct val="50000"/>
              </a:spcBef>
            </a:pPr>
            <a:r>
              <a:rPr lang="en-US" sz="2000" b="1">
                <a:latin typeface="Gill Sans Ultra Bold" pitchFamily="34" charset="0"/>
              </a:rPr>
              <a:t>                                                        PAP RACHEL</a:t>
            </a:r>
          </a:p>
          <a:p>
            <a:pPr>
              <a:spcBef>
                <a:spcPct val="50000"/>
              </a:spcBef>
            </a:pPr>
            <a:r>
              <a:rPr lang="en-US" sz="2000" b="1">
                <a:latin typeface="Gill Sans Ultra Bold" pitchFamily="34" charset="0"/>
              </a:rPr>
              <a:t>                                                                 PAP MATILD</a:t>
            </a:r>
          </a:p>
          <a:p>
            <a:pPr>
              <a:spcBef>
                <a:spcPct val="50000"/>
              </a:spcBef>
            </a:pPr>
            <a:r>
              <a:rPr lang="en-US" sz="2000" b="1">
                <a:latin typeface="Gill Sans Ultra Bold" pitchFamily="34" charset="0"/>
              </a:rPr>
              <a:t>                                                 PUSOK BERNADETT</a:t>
            </a:r>
          </a:p>
          <a:p>
            <a:pPr>
              <a:spcBef>
                <a:spcPct val="50000"/>
              </a:spcBef>
            </a:pPr>
            <a:r>
              <a:rPr lang="en-US" sz="2000" b="1">
                <a:latin typeface="Gill Sans Ultra Bold" pitchFamily="34" charset="0"/>
              </a:rPr>
              <a:t>                                                              ROMAN SOFIA</a:t>
            </a:r>
          </a:p>
          <a:p>
            <a:pPr>
              <a:spcBef>
                <a:spcPct val="50000"/>
              </a:spcBef>
            </a:pPr>
            <a:r>
              <a:rPr lang="en-US" sz="2000" b="1">
                <a:latin typeface="Gill Sans Ultra Bold" pitchFamily="34" charset="0"/>
              </a:rPr>
              <a:t>“CSEREY-GOGA” ISKOLACSOPORT KRASZNA</a:t>
            </a:r>
          </a:p>
          <a:p>
            <a:pPr>
              <a:spcBef>
                <a:spcPct val="50000"/>
              </a:spcBef>
            </a:pPr>
            <a:r>
              <a:rPr lang="en-US" sz="2000" b="1">
                <a:latin typeface="Gill Sans Ultra Bold" pitchFamily="34" charset="0"/>
              </a:rPr>
              <a:t>OSZTALY:X.B.</a:t>
            </a:r>
          </a:p>
          <a:p>
            <a:pPr>
              <a:spcBef>
                <a:spcPct val="50000"/>
              </a:spcBef>
            </a:pPr>
            <a:r>
              <a:rPr lang="en-US" sz="2000" b="1">
                <a:latin typeface="Gill Sans Ultra Bold" pitchFamily="34" charset="0"/>
              </a:rPr>
              <a:t>TANARNO:GASPAR EDIT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  <p:bldP spid="13314" grpI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/>
          </p:cNvSpPr>
          <p:nvPr>
            <p:ph type="body" sz="half" idx="1"/>
          </p:nvPr>
        </p:nvSpPr>
        <p:spPr>
          <a:xfrm>
            <a:off x="0" y="0"/>
            <a:ext cx="3657600" cy="4525963"/>
          </a:xfrm>
        </p:spPr>
        <p:txBody>
          <a:bodyPr/>
          <a:lstStyle/>
          <a:p>
            <a:pPr eaLnBrk="1" hangingPunct="1"/>
            <a:r>
              <a:rPr lang="en-US" sz="2600" smtClean="0">
                <a:latin typeface="Edwardian Script ITC" pitchFamily="66" charset="0"/>
              </a:rPr>
              <a:t>Pelda:</a:t>
            </a:r>
          </a:p>
          <a:p>
            <a:pPr eaLnBrk="1" hangingPunct="1"/>
            <a:endParaRPr lang="en-US" sz="2600" smtClean="0">
              <a:latin typeface="Edwardian Script ITC" pitchFamily="66" charset="0"/>
            </a:endParaRPr>
          </a:p>
          <a:p>
            <a:pPr eaLnBrk="1" hangingPunct="1"/>
            <a:endParaRPr lang="en-US" sz="2600" smtClean="0">
              <a:latin typeface="Edwardian Script ITC" pitchFamily="66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z="2600" smtClean="0"/>
              <a:t>1</a:t>
            </a:r>
          </a:p>
          <a:p>
            <a:pPr eaLnBrk="1" hangingPunct="1">
              <a:buFont typeface="Wingdings 2" pitchFamily="18" charset="2"/>
              <a:buNone/>
            </a:pPr>
            <a:endParaRPr lang="en-US" sz="2600" smtClean="0"/>
          </a:p>
          <a:p>
            <a:pPr eaLnBrk="1" hangingPunct="1">
              <a:buFont typeface="Wingdings 2" pitchFamily="18" charset="2"/>
              <a:buNone/>
            </a:pPr>
            <a:endParaRPr lang="en-US" sz="260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2600" smtClean="0"/>
              <a:t>2</a:t>
            </a:r>
          </a:p>
          <a:p>
            <a:pPr eaLnBrk="1" hangingPunct="1">
              <a:buFont typeface="Wingdings 2" pitchFamily="18" charset="2"/>
              <a:buNone/>
            </a:pPr>
            <a:endParaRPr lang="en-US" sz="2600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2600" smtClean="0"/>
              <a:t>3</a:t>
            </a:r>
          </a:p>
        </p:txBody>
      </p:sp>
      <p:graphicFrame>
        <p:nvGraphicFramePr>
          <p:cNvPr id="31770" name="Group 26"/>
          <p:cNvGraphicFramePr>
            <a:graphicFrameLocks noGrp="1"/>
          </p:cNvGraphicFramePr>
          <p:nvPr>
            <p:ph sz="half" idx="2"/>
          </p:nvPr>
        </p:nvGraphicFramePr>
        <p:xfrm>
          <a:off x="1187450" y="0"/>
          <a:ext cx="4968875" cy="4525964"/>
        </p:xfrm>
        <a:graphic>
          <a:graphicData uri="http://schemas.openxmlformats.org/drawingml/2006/table">
            <a:tbl>
              <a:tblPr/>
              <a:tblGrid>
                <a:gridCol w="2235200"/>
                <a:gridCol w="2733675"/>
              </a:tblGrid>
              <a:tr h="1131888"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Képlet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Leírás (eredmény)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=FACTDOUBLE(6)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dupla faktoriálisa (48)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=FACTDOUBLE(7)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 dupla faktoriálisa (105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587" name="Picture 12" descr="cr01h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3488" y="3905250"/>
            <a:ext cx="28305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ubstituent conținut 2"/>
          <p:cNvSpPr>
            <a:spLocks noGrp="1"/>
          </p:cNvSpPr>
          <p:nvPr>
            <p:ph idx="1"/>
          </p:nvPr>
        </p:nvSpPr>
        <p:spPr>
          <a:xfrm>
            <a:off x="0" y="1557338"/>
            <a:ext cx="8715375" cy="4143375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  <a:hlinkClick r:id="rId2"/>
              </a:rPr>
              <a:t>http://office.microsoft.com/hu-hu/excel-help/CH006252829.aspx?page=3</a:t>
            </a:r>
            <a:endParaRPr lang="en-US" smtClean="0">
              <a:solidFill>
                <a:schemeClr val="hlink"/>
              </a:solidFill>
            </a:endParaRPr>
          </a:p>
          <a:p>
            <a:pPr eaLnBrk="1" hangingPunct="1"/>
            <a:r>
              <a:rPr lang="en-US" smtClean="0">
                <a:solidFill>
                  <a:schemeClr val="hlink"/>
                </a:solidFill>
                <a:hlinkClick r:id="rId3"/>
              </a:rPr>
              <a:t>http://www.google.ro/#hl=ro</a:t>
            </a:r>
            <a:endParaRPr lang="en-US" smtClean="0">
              <a:solidFill>
                <a:schemeClr val="hlink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mtClean="0">
                <a:solidFill>
                  <a:schemeClr val="hlink"/>
                </a:solidFill>
              </a:rPr>
              <a:t>&amp;source=hp&amp;biw=1024&amp;bih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>
                <a:solidFill>
                  <a:schemeClr val="hlink"/>
                </a:solidFill>
              </a:rPr>
              <a:t>=518&amp;q=computer+clipart&amp;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>
                <a:solidFill>
                  <a:schemeClr val="hlink"/>
                </a:solidFill>
              </a:rPr>
              <a:t>aq=f&amp;aqi=g1&amp;aql=&amp;oq=&amp;g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>
                <a:solidFill>
                  <a:schemeClr val="hlink"/>
                </a:solidFill>
              </a:rPr>
              <a:t>14f</a:t>
            </a:r>
          </a:p>
        </p:txBody>
      </p:sp>
      <p:sp>
        <p:nvSpPr>
          <p:cNvPr id="4" name="CasetăText 3"/>
          <p:cNvSpPr txBox="1"/>
          <p:nvPr/>
        </p:nvSpPr>
        <p:spPr>
          <a:xfrm>
            <a:off x="611188" y="260350"/>
            <a:ext cx="7358062" cy="1006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6000" dirty="0">
                <a:solidFill>
                  <a:schemeClr val="accent2">
                    <a:lumMod val="60000"/>
                    <a:lumOff val="40000"/>
                  </a:schemeClr>
                </a:solidFill>
                <a:latin typeface="Blackadder ITC" pitchFamily="82" charset="0"/>
              </a:rPr>
              <a:t>Könyvészet:</a:t>
            </a:r>
            <a:endParaRPr lang="en-US" sz="6000" dirty="0">
              <a:solidFill>
                <a:schemeClr val="accent2">
                  <a:lumMod val="60000"/>
                  <a:lumOff val="40000"/>
                </a:schemeClr>
              </a:solidFill>
              <a:latin typeface="Blackadder ITC" pitchFamily="82" charset="0"/>
            </a:endParaRPr>
          </a:p>
        </p:txBody>
      </p:sp>
      <p:pic>
        <p:nvPicPr>
          <p:cNvPr id="25603" name="Picture 4" descr="Free-Clipart-of-Comput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2835275"/>
            <a:ext cx="38862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/>
          </p:cNvSpPr>
          <p:nvPr>
            <p:ph type="body" idx="1"/>
          </p:nvPr>
        </p:nvSpPr>
        <p:spPr>
          <a:xfrm>
            <a:off x="5580063" y="1412875"/>
            <a:ext cx="3563937" cy="47863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4800" b="1" smtClean="0">
                <a:solidFill>
                  <a:schemeClr val="bg1"/>
                </a:solidFill>
              </a:rPr>
              <a:t>Egysegben                              az </a:t>
            </a:r>
          </a:p>
          <a:p>
            <a:pPr>
              <a:buFont typeface="Wingdings 2" pitchFamily="18" charset="2"/>
              <a:buNone/>
            </a:pPr>
            <a:r>
              <a:rPr lang="en-US" sz="4800" b="1" smtClean="0">
                <a:solidFill>
                  <a:schemeClr val="bg1"/>
                </a:solidFill>
              </a:rPr>
              <a:t>ERO!!!</a:t>
            </a:r>
          </a:p>
        </p:txBody>
      </p:sp>
      <p:pic>
        <p:nvPicPr>
          <p:cNvPr id="26626" name="Picture 4" descr="igy tal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5383213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5" descr="informatika4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4365625"/>
            <a:ext cx="2476500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9286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sz="6000" dirty="0" smtClean="0">
                <a:latin typeface="Edwardian Script ITC" pitchFamily="66" charset="0"/>
              </a:rPr>
              <a:t>Matematikai fügvények: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14313" y="857250"/>
            <a:ext cx="8715375" cy="578643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hu-HU" sz="2600" b="1" i="1" u="sng" smtClean="0">
                <a:solidFill>
                  <a:srgbClr val="B3A2C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ABS</a:t>
            </a:r>
            <a:r>
              <a:rPr lang="hu-HU" sz="2600" b="1" i="1" u="sng" smtClean="0">
                <a:solidFill>
                  <a:srgbClr val="B3A2C7"/>
                </a:solidFill>
              </a:rPr>
              <a:t>(abszolút érték):</a:t>
            </a:r>
            <a:r>
              <a:rPr lang="hu-HU" sz="2600" smtClean="0"/>
              <a:t>Egy szám abszolút értékét adja eredményül. Egy szám abszolút értéke maga a szám, előjel nélkül.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hu-HU" u="sng" smtClean="0">
                <a:latin typeface="Blackadder ITC" pitchFamily="82" charset="0"/>
              </a:rPr>
              <a:t>Példa:</a:t>
            </a:r>
            <a:r>
              <a:rPr lang="hu-HU" smtClean="0">
                <a:latin typeface="Blackadder ITC" pitchFamily="82" charset="0"/>
              </a:rPr>
              <a:t> </a:t>
            </a:r>
            <a:r>
              <a:rPr lang="en-US" sz="2600" smtClean="0"/>
              <a:t>=ABS(2) </a:t>
            </a:r>
            <a:r>
              <a:rPr lang="hu-HU" sz="2600" smtClean="0"/>
              <a:t>     </a:t>
            </a:r>
            <a:r>
              <a:rPr lang="en-US" sz="2600" smtClean="0"/>
              <a:t>A 2 abszolút értéke (2) </a:t>
            </a:r>
            <a:endParaRPr lang="hu-HU" sz="2600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hu-HU" sz="2600" smtClean="0"/>
              <a:t>		 </a:t>
            </a:r>
            <a:r>
              <a:rPr lang="en-US" sz="2600" smtClean="0"/>
              <a:t>=ABS(-2) </a:t>
            </a:r>
            <a:r>
              <a:rPr lang="hu-HU" sz="2600" smtClean="0"/>
              <a:t>   </a:t>
            </a:r>
            <a:r>
              <a:rPr lang="en-US" sz="2600" smtClean="0"/>
              <a:t>A -2 abszolút értéke (2) </a:t>
            </a:r>
            <a:r>
              <a:rPr lang="hu-HU" sz="2600" smtClean="0"/>
              <a:t>        	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hu-HU" sz="2600" smtClean="0"/>
              <a:t>		 </a:t>
            </a:r>
            <a:r>
              <a:rPr lang="en-US" sz="2600" smtClean="0"/>
              <a:t>=ABS(A2) </a:t>
            </a:r>
            <a:r>
              <a:rPr lang="hu-HU" sz="2600" smtClean="0"/>
              <a:t>  </a:t>
            </a:r>
            <a:r>
              <a:rPr lang="en-US" sz="2600" smtClean="0"/>
              <a:t>A -4 abszolút értéke (4)</a:t>
            </a:r>
            <a:endParaRPr lang="hu-HU" sz="26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hu-HU" sz="2600" b="1" i="1" u="sng" smtClean="0">
                <a:solidFill>
                  <a:srgbClr val="B3A2C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SQRT</a:t>
            </a:r>
            <a:r>
              <a:rPr lang="hu-HU" sz="2600" b="1" i="1" u="sng" smtClean="0">
                <a:solidFill>
                  <a:srgbClr val="B3A2C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(gyök)</a:t>
            </a:r>
            <a:r>
              <a:rPr lang="hu-HU" sz="2600" smtClean="0">
                <a:solidFill>
                  <a:srgbClr val="B3A2C7"/>
                </a:solidFill>
              </a:rPr>
              <a:t>:</a:t>
            </a:r>
            <a:r>
              <a:rPr lang="en-US" sz="2600" smtClean="0"/>
              <a:t>Egy szám pozitív négyzetgyökét adja meg. Ha a szám negatív, akkor a GYÖK függvény a #SZÁM! hibaértéket adja eredményül</a:t>
            </a:r>
            <a:r>
              <a:rPr lang="hu-HU" sz="2600" smtClean="0"/>
              <a:t>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hu-HU" u="sng" smtClean="0">
                <a:latin typeface="Blackadder ITC" pitchFamily="82" charset="0"/>
              </a:rPr>
              <a:t>Példa:</a:t>
            </a:r>
            <a:r>
              <a:rPr lang="hu-HU" smtClean="0">
                <a:latin typeface="Blackadder ITC" pitchFamily="82" charset="0"/>
              </a:rPr>
              <a:t> </a:t>
            </a:r>
            <a:r>
              <a:rPr lang="en-US" sz="2600" smtClean="0"/>
              <a:t>=GYÖK(16) </a:t>
            </a:r>
            <a:r>
              <a:rPr lang="hu-HU" sz="2600" smtClean="0"/>
              <a:t>           </a:t>
            </a:r>
            <a:r>
              <a:rPr lang="en-US" sz="2600" smtClean="0"/>
              <a:t>   </a:t>
            </a:r>
            <a:r>
              <a:rPr lang="hu-HU" sz="2600" smtClean="0"/>
              <a:t> </a:t>
            </a:r>
            <a:r>
              <a:rPr lang="en-US" sz="2600" smtClean="0"/>
              <a:t>16 négyzetgyöke (4) </a:t>
            </a:r>
            <a:endParaRPr lang="hu-HU" sz="2600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hu-HU" sz="2600" smtClean="0"/>
              <a:t>          </a:t>
            </a:r>
            <a:r>
              <a:rPr lang="en-US" sz="2600" smtClean="0"/>
              <a:t>=GYÖK(A2) </a:t>
            </a:r>
            <a:r>
              <a:rPr lang="hu-HU" sz="2600" smtClean="0"/>
              <a:t>            </a:t>
            </a:r>
            <a:r>
              <a:rPr lang="en-US" sz="2600" smtClean="0"/>
              <a:t>  </a:t>
            </a:r>
            <a:r>
              <a:rPr lang="hu-HU" sz="2600" smtClean="0"/>
              <a:t> </a:t>
            </a:r>
            <a:r>
              <a:rPr lang="en-US" sz="2600" smtClean="0"/>
              <a:t>A fenti szám négyzetgyöke, mivel a</a:t>
            </a:r>
            <a:r>
              <a:rPr lang="hu-HU" sz="2600" smtClean="0"/>
              <a:t> </a:t>
            </a:r>
            <a:r>
              <a:rPr lang="en-US" sz="2600" smtClean="0"/>
              <a:t>szám negatív, hibaértéket kapunk (#SZÁM!) </a:t>
            </a:r>
            <a:r>
              <a:rPr lang="hu-HU" sz="2600" smtClean="0"/>
              <a:t>              	</a:t>
            </a:r>
            <a:r>
              <a:rPr lang="en-US" sz="2600" smtClean="0"/>
              <a:t>=GYÖK(ABS(A2)) </a:t>
            </a:r>
            <a:r>
              <a:rPr lang="hu-HU" sz="2600" smtClean="0"/>
              <a:t>    </a:t>
            </a:r>
            <a:r>
              <a:rPr lang="en-US" sz="2600" smtClean="0"/>
              <a:t>A fenti szám abszolút értékének négyzetgyöke (4)</a:t>
            </a:r>
            <a:endParaRPr lang="hu-HU" smtClean="0">
              <a:latin typeface="Blackadder ITC" pitchFamily="82" charset="0"/>
            </a:endParaRPr>
          </a:p>
        </p:txBody>
      </p:sp>
      <p:pic>
        <p:nvPicPr>
          <p:cNvPr id="16387" name="Picture 4" descr="XHNxcnR7XCxcLH0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4581525"/>
            <a:ext cx="132556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canva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37525" y="5805488"/>
            <a:ext cx="1006475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1"/>
          </p:nvPr>
        </p:nvSpPr>
        <p:spPr>
          <a:xfrm>
            <a:off x="179388" y="260350"/>
            <a:ext cx="8640762" cy="6408738"/>
          </a:xfrm>
        </p:spPr>
        <p:txBody>
          <a:bodyPr/>
          <a:lstStyle/>
          <a:p>
            <a:pPr eaLnBrk="1" hangingPunct="1"/>
            <a:r>
              <a:rPr lang="en-US" smtClean="0"/>
              <a:t>FACT-Egy szám faktoriálisát adja eredményül. A faktoriális értéke: 1*2*3*...* szám. Az a nem negatív szám, amelynek a faktoriálisát keressük. Ha szám nem egész, akkor a függvény egésszé csonkítja.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800" smtClean="0">
                <a:latin typeface="Edwardian Script ITC" pitchFamily="66" charset="0"/>
              </a:rPr>
              <a:t>Pelda:</a:t>
            </a:r>
            <a:r>
              <a:rPr lang="en-US" smtClean="0"/>
              <a:t> =FAKT(5)5 faktoriális, azaz 1*2*3 (120)        =FAKT(1,9)1,9 egész részének faktoriálisa (1)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		      =FAKT(0)0 faktoriális (1)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=FAKT(-1)A negatív számok hibaértéket adnak (#SZÁM!)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		      =FAKT(1)1 faktoriális (1)</a:t>
            </a:r>
          </a:p>
        </p:txBody>
      </p:sp>
      <p:pic>
        <p:nvPicPr>
          <p:cNvPr id="17410" name="Picture 3" descr="computer_cartoon_02X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27900" y="4953000"/>
            <a:ext cx="18161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>
          <a:xfrm>
            <a:off x="250825" y="260350"/>
            <a:ext cx="8569325" cy="64087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Reszosszeg-Listában vagy adatbázisban részösszeget ad eredményül. Részösszegeket tartalmazó listák létrehozása általában az </a:t>
            </a:r>
            <a:r>
              <a:rPr lang="en-US" b="1" smtClean="0"/>
              <a:t>Adatok</a:t>
            </a:r>
            <a:r>
              <a:rPr lang="en-US" smtClean="0"/>
              <a:t> menü </a:t>
            </a:r>
            <a:r>
              <a:rPr lang="en-US" b="1" smtClean="0"/>
              <a:t>Részösszegek</a:t>
            </a:r>
            <a:r>
              <a:rPr lang="en-US" smtClean="0"/>
              <a:t> parancsával egyszerűbben végrehajtható. Az így létrehozott lista azután egy RÉSZÖSSZEG függvénnyel módosítható.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mtClean="0">
                <a:latin typeface="Edwardian Script ITC" pitchFamily="66" charset="0"/>
              </a:rPr>
              <a:t>Keplet:</a:t>
            </a:r>
            <a:r>
              <a:rPr lang="en-US" b="1" smtClean="0"/>
              <a:t>RÉSZÖSSZEG</a:t>
            </a:r>
            <a:r>
              <a:rPr lang="en-US" smtClean="0"/>
              <a:t>(</a:t>
            </a:r>
            <a:r>
              <a:rPr lang="en-US" b="1" smtClean="0"/>
              <a:t>függv_szám</a:t>
            </a:r>
            <a:r>
              <a:rPr lang="en-US" smtClean="0"/>
              <a:t>;</a:t>
            </a:r>
            <a:r>
              <a:rPr lang="en-US" b="1" smtClean="0"/>
              <a:t>hiv1</a:t>
            </a:r>
            <a:r>
              <a:rPr lang="en-US" smtClean="0"/>
              <a:t>;hiv2;...)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b="1" smtClean="0"/>
              <a:t>Függv_szám:</a:t>
            </a:r>
            <a:r>
              <a:rPr lang="en-US" smtClean="0"/>
              <a:t>     Szám, értéke 1 és 11 (a rejtett értékek befoglalása esetén) vagy 101 és 111 (a rejtett értékek figyelmen kívül hagyása esetén) közötti lehet. A részösszegképzésnél használt függvényt határozza meg az alábbi táblázat szerint: </a:t>
            </a:r>
          </a:p>
        </p:txBody>
      </p:sp>
      <p:pic>
        <p:nvPicPr>
          <p:cNvPr id="18434" name="Picture 4" descr="computer_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81975" y="5734050"/>
            <a:ext cx="9620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727" name="Group 127"/>
          <p:cNvGraphicFramePr>
            <a:graphicFrameLocks noGrp="1"/>
          </p:cNvGraphicFramePr>
          <p:nvPr>
            <p:ph/>
          </p:nvPr>
        </p:nvGraphicFramePr>
        <p:xfrm>
          <a:off x="468313" y="0"/>
          <a:ext cx="7467600" cy="6603048"/>
        </p:xfrm>
        <a:graphic>
          <a:graphicData uri="http://schemas.openxmlformats.org/drawingml/2006/table">
            <a:tbl>
              <a:tblPr/>
              <a:tblGrid>
                <a:gridCol w="2489200"/>
                <a:gridCol w="2489200"/>
                <a:gridCol w="2489200"/>
              </a:tblGrid>
              <a:tr h="696913"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Függv_szám</a:t>
                      </a:r>
                      <a:b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 rejtett értékek befoglalása)</a:t>
                      </a: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Függv_szám</a:t>
                      </a:r>
                      <a:b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 rejtett értékek figyelmen kívül hagyása)</a:t>
                      </a: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Függvény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ATLAG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DARAB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DARAB2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SZORZAT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SZORAS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SZORASP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SZUM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511" name="Picture 56" descr="canv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250" y="5772150"/>
            <a:ext cx="10477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5"/>
          <p:cNvSpPr>
            <a:spLocks noGrp="1"/>
          </p:cNvSpPr>
          <p:nvPr>
            <p:ph type="body" idx="1"/>
          </p:nvPr>
        </p:nvSpPr>
        <p:spPr>
          <a:xfrm>
            <a:off x="250825" y="188913"/>
            <a:ext cx="8569325" cy="64087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600" b="1" smtClean="0"/>
              <a:t>Adatok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600" b="1" smtClean="0"/>
              <a:t>   </a:t>
            </a:r>
            <a:r>
              <a:rPr lang="en-US" sz="2600" smtClean="0"/>
              <a:t>120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600" smtClean="0"/>
              <a:t>   10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600" smtClean="0"/>
              <a:t>   150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600" smtClean="0"/>
              <a:t>    23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600" b="1" smtClean="0"/>
              <a:t>   Képlet                              Leírás(eredmény) </a:t>
            </a:r>
            <a:r>
              <a:rPr lang="en-US" sz="2600" smtClean="0"/>
              <a:t>=RÉSZÖSSZEG              -Az elozo oszlop      	            	 (9;A2:A5) 		      részösszege a 						      SZUM függvény 						      használatával (303) =RÉSZÖSSZEG               - Az elozo oszlop      		 (1;A2:A5)                    részösszege az     					                 ÁTLAG függvény        					     használatával (75,75)</a:t>
            </a:r>
          </a:p>
        </p:txBody>
      </p:sp>
      <p:pic>
        <p:nvPicPr>
          <p:cNvPr id="20482" name="Picture 3" descr="Computer_Clipart_Graph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60350"/>
            <a:ext cx="2160587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computer-virus-bugs-clip-art-thumb31676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5263" y="5529263"/>
            <a:ext cx="1328737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en-US" smtClean="0"/>
              <a:t>PI-A pi matematikai állandó 15 számjegy pontosságú értékét (3,14159265358979) adja eredményül.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>
                <a:latin typeface="Edwardian Script ITC" pitchFamily="66" charset="0"/>
              </a:rPr>
              <a:t>Pelda:</a:t>
            </a:r>
            <a:r>
              <a:rPr lang="en-US" smtClean="0"/>
              <a:t>=PI()A pi értéke (3,14159265358979)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        =PI()/2A pi/2 értéke (1,570796327)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        =PI()*(A2^2)A fenti sugarú kör területe (28,27433388)</a:t>
            </a:r>
          </a:p>
          <a:p>
            <a:pPr eaLnBrk="1" hangingPunct="1"/>
            <a:r>
              <a:rPr lang="en-US" smtClean="0"/>
              <a:t>SQRTPI:A (szám * pi) négyzetgyökét adja eredményül.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>
                <a:latin typeface="Edwardian Script ITC" pitchFamily="66" charset="0"/>
              </a:rPr>
              <a:t>Keplet:</a:t>
            </a:r>
            <a:r>
              <a:rPr lang="en-US" b="1" smtClean="0"/>
              <a:t>SQRTPI</a:t>
            </a:r>
            <a:r>
              <a:rPr lang="en-US" smtClean="0"/>
              <a:t>(</a:t>
            </a:r>
            <a:r>
              <a:rPr lang="en-US" b="1" smtClean="0"/>
              <a:t>szám</a:t>
            </a:r>
            <a:r>
              <a:rPr lang="en-US" smtClean="0"/>
              <a:t>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b="1" smtClean="0">
                <a:latin typeface="Edwardian Script ITC" pitchFamily="66" charset="0"/>
              </a:rPr>
              <a:t>Szám:</a:t>
            </a:r>
            <a:r>
              <a:rPr lang="en-US" smtClean="0"/>
              <a:t>Az az szám, amellyel pi értékét megszorozzuk.</a:t>
            </a:r>
            <a:endParaRPr lang="en-US" smtClean="0">
              <a:latin typeface="Edwardian Script ITC" pitchFamily="66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b="1" smtClean="0">
                <a:latin typeface="Edwardian Script ITC" pitchFamily="66" charset="0"/>
              </a:rPr>
              <a:t>Megjegyzés:</a:t>
            </a:r>
            <a:r>
              <a:rPr lang="en-US" smtClean="0"/>
              <a:t>Ha a szám &lt; 0, akkor a függvény a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 #SZÁM! hibaértéket adja eredményül.</a:t>
            </a:r>
          </a:p>
        </p:txBody>
      </p:sp>
      <p:pic>
        <p:nvPicPr>
          <p:cNvPr id="21506" name="Picture 3" descr="computer_repair_clipart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8788" y="5765800"/>
            <a:ext cx="1065212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98" name="Group 26"/>
          <p:cNvGraphicFramePr>
            <a:graphicFrameLocks noGrp="1"/>
          </p:cNvGraphicFramePr>
          <p:nvPr>
            <p:ph sz="half" idx="2"/>
          </p:nvPr>
        </p:nvGraphicFramePr>
        <p:xfrm>
          <a:off x="3348038" y="0"/>
          <a:ext cx="5472112" cy="2735264"/>
        </p:xfrm>
        <a:graphic>
          <a:graphicData uri="http://schemas.openxmlformats.org/drawingml/2006/table">
            <a:tbl>
              <a:tblPr/>
              <a:tblGrid>
                <a:gridCol w="1697037"/>
                <a:gridCol w="3775075"/>
              </a:tblGrid>
              <a:tr h="684213"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Képlet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Leírás (eredmény)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=SQRTPI(1)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 négyzetgyöke (1,772454)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=SQRTPI(2)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19100" marR="0" lvl="0" indent="-3825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2*pi négyzetgyöke (2,506628)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38" name="Text Box 30"/>
          <p:cNvSpPr txBox="1">
            <a:spLocks noChangeArrowheads="1"/>
          </p:cNvSpPr>
          <p:nvPr/>
        </p:nvSpPr>
        <p:spPr bwMode="auto">
          <a:xfrm>
            <a:off x="179388" y="188913"/>
            <a:ext cx="19081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Edwardian Script ITC" pitchFamily="66" charset="0"/>
              </a:rPr>
              <a:t>Pelda:</a:t>
            </a:r>
          </a:p>
        </p:txBody>
      </p:sp>
      <p:sp>
        <p:nvSpPr>
          <p:cNvPr id="22539" name="Text Box 31"/>
          <p:cNvSpPr txBox="1">
            <a:spLocks noChangeArrowheads="1"/>
          </p:cNvSpPr>
          <p:nvPr/>
        </p:nvSpPr>
        <p:spPr bwMode="auto">
          <a:xfrm>
            <a:off x="0" y="981075"/>
            <a:ext cx="1403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2540" name="Text Box 32"/>
          <p:cNvSpPr txBox="1">
            <a:spLocks noChangeArrowheads="1"/>
          </p:cNvSpPr>
          <p:nvPr/>
        </p:nvSpPr>
        <p:spPr bwMode="auto">
          <a:xfrm>
            <a:off x="2484438" y="836613"/>
            <a:ext cx="647700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2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3</a:t>
            </a:r>
          </a:p>
        </p:txBody>
      </p:sp>
      <p:sp>
        <p:nvSpPr>
          <p:cNvPr id="22541" name="Text Box 33"/>
          <p:cNvSpPr txBox="1">
            <a:spLocks noChangeArrowheads="1"/>
          </p:cNvSpPr>
          <p:nvPr/>
        </p:nvSpPr>
        <p:spPr bwMode="auto">
          <a:xfrm>
            <a:off x="827088" y="4076700"/>
            <a:ext cx="6840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2542" name="Text Box 34"/>
          <p:cNvSpPr txBox="1">
            <a:spLocks noChangeArrowheads="1"/>
          </p:cNvSpPr>
          <p:nvPr/>
        </p:nvSpPr>
        <p:spPr bwMode="auto">
          <a:xfrm>
            <a:off x="179388" y="3644900"/>
            <a:ext cx="8964612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/>
              <a:t> FACTDOUBLE:</a:t>
            </a:r>
            <a:r>
              <a:rPr lang="en-US" sz="2400"/>
              <a:t>Egy szám dupla faktoriálisát adja eredményül.</a:t>
            </a:r>
            <a:r>
              <a:rPr lang="en-US"/>
              <a:t> </a:t>
            </a:r>
          </a:p>
          <a:p>
            <a:pPr>
              <a:spcBef>
                <a:spcPct val="50000"/>
              </a:spcBef>
            </a:pPr>
            <a:r>
              <a:rPr lang="en-US" sz="3200">
                <a:latin typeface="Edwardian Script ITC" pitchFamily="66" charset="0"/>
              </a:rPr>
              <a:t>Keplet:</a:t>
            </a:r>
            <a:r>
              <a:rPr lang="en-US" b="1"/>
              <a:t>FACTDOUBLE</a:t>
            </a:r>
            <a:r>
              <a:rPr lang="en-US"/>
              <a:t>(</a:t>
            </a:r>
            <a:r>
              <a:rPr lang="en-US" b="1"/>
              <a:t>szám</a:t>
            </a:r>
            <a:r>
              <a:rPr lang="en-US"/>
              <a:t>) 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Edwardian Script ITC" pitchFamily="66" charset="0"/>
              </a:rPr>
              <a:t>Szám:</a:t>
            </a:r>
            <a:r>
              <a:rPr lang="en-US" sz="2400"/>
              <a:t> Az a nem negatív szám, amelynek dupla faktoriálisát keressük. Ha szám nem egész szám, akkor a függvény egész értékre csonkítja. </a:t>
            </a:r>
          </a:p>
        </p:txBody>
      </p:sp>
      <p:pic>
        <p:nvPicPr>
          <p:cNvPr id="22543" name="Picture 16" descr="computer_clip_art_2__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17319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/>
          </p:cNvSpPr>
          <p:nvPr>
            <p:ph type="body" idx="1"/>
          </p:nvPr>
        </p:nvSpPr>
        <p:spPr>
          <a:xfrm>
            <a:off x="179388" y="188913"/>
            <a:ext cx="8713787" cy="6480175"/>
          </a:xfrm>
        </p:spPr>
        <p:txBody>
          <a:bodyPr/>
          <a:lstStyle/>
          <a:p>
            <a:pPr eaLnBrk="1" hangingPunct="1"/>
            <a:r>
              <a:rPr lang="en-US" b="1" smtClean="0"/>
              <a:t>Megjegyzés</a:t>
            </a: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Ha a szám nem numerikus, akkor a FACTDOUBLE függvény #ÉRTÉK! hibaértéket ad eredményül.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Ha a szám negatív, akkor a FACTDOUBLE függvény a #SZÁM! hibaértéket adja vissza.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Ha a szám páros: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  n!!=n(n-2)(n-4)…(4)(2)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Ha a szám páratlan: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 n!!=(n-2)(n-4)…(3)(1)</a:t>
            </a:r>
          </a:p>
        </p:txBody>
      </p:sp>
      <p:pic>
        <p:nvPicPr>
          <p:cNvPr id="23554" name="Picture 3" descr="12464-sheep-using-a-computer-clipart-by-dj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2288" y="3783013"/>
            <a:ext cx="3541712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5twaSF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10188"/>
            <a:ext cx="1547813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h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228</TotalTime>
  <Words>476</Words>
  <Application>Microsoft Office PowerPoint</Application>
  <PresentationFormat>Expunere pe ecran (4:3)</PresentationFormat>
  <Paragraphs>128</Paragraphs>
  <Slides>12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12</vt:i4>
      </vt:variant>
    </vt:vector>
  </HeadingPairs>
  <TitlesOfParts>
    <vt:vector size="13" baseType="lpstr">
      <vt:lpstr>Tehnic</vt:lpstr>
      <vt:lpstr>Diapozitivul 1</vt:lpstr>
      <vt:lpstr>Matematikai fügvények:</vt:lpstr>
      <vt:lpstr>Diapozitivul 3</vt:lpstr>
      <vt:lpstr>Diapozitivul 4</vt:lpstr>
      <vt:lpstr>Diapozitivul 5</vt:lpstr>
      <vt:lpstr>Diapozitivul 6</vt:lpstr>
      <vt:lpstr>Diapozitivul 7</vt:lpstr>
      <vt:lpstr>Diapozitivul 8</vt:lpstr>
      <vt:lpstr>Diapozitivul 9</vt:lpstr>
      <vt:lpstr>Diapozitivul 10</vt:lpstr>
      <vt:lpstr>Diapozitivul 11</vt:lpstr>
      <vt:lpstr>Diapozitivul 12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5.csoport:pap Edina        Pap matild        pap rachel        pusok bernadett               roman sofia Iskola: ‘cserey-goga’ iskolacsoport kraszna oSztaly:</dc:title>
  <dc:creator>PAP</dc:creator>
  <cp:lastModifiedBy>user</cp:lastModifiedBy>
  <cp:revision>9</cp:revision>
  <dcterms:created xsi:type="dcterms:W3CDTF">2010-10-07T12:39:25Z</dcterms:created>
  <dcterms:modified xsi:type="dcterms:W3CDTF">2010-10-12T07:13:03Z</dcterms:modified>
</cp:coreProperties>
</file>