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6" r:id="rId12"/>
    <p:sldId id="26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ev\Desktop\Desktop\Desktop\Desktop\Desktop\Documents\kicsikuty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o-R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Foaie1!$B$3</c:f>
              <c:strCache>
                <c:ptCount val="1"/>
                <c:pt idx="0">
                  <c:v>Vitaminok</c:v>
                </c:pt>
              </c:strCache>
            </c:strRef>
          </c:tx>
          <c:invertIfNegative val="0"/>
          <c:cat>
            <c:numRef>
              <c:f>Foaie1!$A$4:$A$15</c:f>
              <c:numCache>
                <c:formatCode>General</c:formatCode>
                <c:ptCount val="12"/>
              </c:numCache>
            </c:numRef>
          </c:cat>
          <c:val>
            <c:numRef>
              <c:f>Foaie1!$B$4:$B$15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Foaie1!$C$3</c:f>
              <c:strCache>
                <c:ptCount val="1"/>
                <c:pt idx="0">
                  <c:v>Ajánlott napi mennyiség</c:v>
                </c:pt>
              </c:strCache>
            </c:strRef>
          </c:tx>
          <c:invertIfNegative val="0"/>
          <c:cat>
            <c:numRef>
              <c:f>Foaie1!$A$4:$A$15</c:f>
              <c:numCache>
                <c:formatCode>General</c:formatCode>
                <c:ptCount val="12"/>
              </c:numCache>
            </c:numRef>
          </c:cat>
          <c:val>
            <c:numRef>
              <c:f>Foaie1!$C$4:$C$15</c:f>
              <c:numCache>
                <c:formatCode>General</c:formatCode>
                <c:ptCount val="12"/>
                <c:pt idx="0">
                  <c:v>400</c:v>
                </c:pt>
                <c:pt idx="1">
                  <c:v>10</c:v>
                </c:pt>
                <c:pt idx="2">
                  <c:v>6</c:v>
                </c:pt>
                <c:pt idx="3">
                  <c:v>15</c:v>
                </c:pt>
                <c:pt idx="4">
                  <c:v>0.5</c:v>
                </c:pt>
                <c:pt idx="5">
                  <c:v>100</c:v>
                </c:pt>
                <c:pt idx="6">
                  <c:v>0.7</c:v>
                </c:pt>
                <c:pt idx="7">
                  <c:v>50</c:v>
                </c:pt>
                <c:pt idx="8">
                  <c:v>0.5</c:v>
                </c:pt>
                <c:pt idx="9">
                  <c:v>0.8</c:v>
                </c:pt>
                <c:pt idx="10">
                  <c:v>9</c:v>
                </c:pt>
                <c:pt idx="1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8603008"/>
        <c:axId val="86286720"/>
        <c:axId val="0"/>
      </c:bar3DChart>
      <c:catAx>
        <c:axId val="58603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6286720"/>
        <c:crosses val="autoZero"/>
        <c:auto val="1"/>
        <c:lblAlgn val="ctr"/>
        <c:lblOffset val="100"/>
        <c:noMultiLvlLbl val="0"/>
      </c:catAx>
      <c:valAx>
        <c:axId val="86286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6030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o-RO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Faceți clic pe pictogramă pentru a adăuga o imagine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AE7EF7-9572-4269-839D-8A7126C66675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D7F746-2D46-4C78-A80C-E71E98FEB8E7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airpointkozmetika.files.wordpress.com/2008/09/vitamin2.pn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hu.wikipedia.org/wiki/Antibiotiku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hu.wikipedia.org/wiki/D-vitami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hu.wikipedia.org/wiki/E-vitami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357453"/>
          </a:xfrm>
        </p:spPr>
        <p:txBody>
          <a:bodyPr>
            <a:noAutofit/>
          </a:bodyPr>
          <a:lstStyle/>
          <a:p>
            <a:r>
              <a:rPr lang="ro-RO" sz="9600" b="1" i="1" dirty="0" err="1" smtClean="0">
                <a:latin typeface="Bell MT" pitchFamily="18" charset="0"/>
              </a:rPr>
              <a:t>Vitaminok</a:t>
            </a:r>
            <a:endParaRPr lang="ro-RO" sz="9600" b="1" i="1" dirty="0">
              <a:latin typeface="Bell MT" pitchFamily="18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>
                <a:latin typeface="Comic Sans MS" pitchFamily="66" charset="0"/>
              </a:rPr>
              <a:t>K</a:t>
            </a:r>
            <a:r>
              <a:rPr lang="hu-HU" sz="2800" dirty="0" smtClean="0">
                <a:latin typeface="Comic Sans MS" pitchFamily="66" charset="0"/>
              </a:rPr>
              <a:t>észítette:Józsa Szende</a:t>
            </a:r>
          </a:p>
          <a:p>
            <a:r>
              <a:rPr lang="hu-HU" sz="2800" dirty="0" smtClean="0">
                <a:latin typeface="Comic Sans MS" pitchFamily="66" charset="0"/>
              </a:rPr>
              <a:t>                       Román Orsolya</a:t>
            </a:r>
            <a:endParaRPr lang="ro-RO" sz="28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0" y="285728"/>
            <a:ext cx="7786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/>
              <a:t>C-vitamin:csont ,fog,porc,kötőszövet kollegénfehérje,szintézise</a:t>
            </a:r>
            <a:endParaRPr lang="ro-RO" dirty="0"/>
          </a:p>
        </p:txBody>
      </p:sp>
      <p:pic>
        <p:nvPicPr>
          <p:cNvPr id="4098" name="Picture 2" descr="http://www.edenkert.hu/egzotikus-gyumolcsok/mandarin/4446/mandarin-vitaminok-gyumolcs_width/mandarin-vitaminok-gyumolc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5048252" cy="5072098"/>
          </a:xfrm>
          <a:prstGeom prst="rect">
            <a:avLst/>
          </a:prstGeom>
          <a:noFill/>
        </p:spPr>
      </p:pic>
      <p:pic>
        <p:nvPicPr>
          <p:cNvPr id="4100" name="Picture 4" descr="http://www.nlcafe.hu/data/cikk/8/72600/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071546"/>
            <a:ext cx="3009900" cy="2143125"/>
          </a:xfrm>
          <a:prstGeom prst="rect">
            <a:avLst/>
          </a:prstGeom>
          <a:noFill/>
        </p:spPr>
      </p:pic>
      <p:pic>
        <p:nvPicPr>
          <p:cNvPr id="4102" name="Picture 6" descr="http://vegafood.freeblog.hu/files/oran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143248"/>
            <a:ext cx="2500330" cy="311466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285720" y="214290"/>
            <a:ext cx="74295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/>
              <a:t>B-vitamin:szénhidrát anyagcsere</a:t>
            </a:r>
          </a:p>
          <a:p>
            <a:r>
              <a:rPr lang="hu-HU" dirty="0" smtClean="0"/>
              <a:t>                    zsirsavszintézis</a:t>
            </a:r>
            <a:endParaRPr lang="ro-RO" dirty="0"/>
          </a:p>
        </p:txBody>
      </p:sp>
      <p:pic>
        <p:nvPicPr>
          <p:cNvPr id="3076" name="Picture 4" descr="http://www.gratula.hu/Orvosok/wp-content/uploads/fruits-1024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4467225" cy="5143536"/>
          </a:xfrm>
          <a:prstGeom prst="rect">
            <a:avLst/>
          </a:prstGeom>
          <a:noFill/>
        </p:spPr>
      </p:pic>
      <p:pic>
        <p:nvPicPr>
          <p:cNvPr id="3078" name="Picture 6" descr="http://bolthely.hu/tarhely/egeszsegmegorzes/almahat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71480"/>
            <a:ext cx="3929058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fogyas.info/kep/vitamin150x2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57166"/>
            <a:ext cx="1857388" cy="2428892"/>
          </a:xfrm>
          <a:prstGeom prst="rect">
            <a:avLst/>
          </a:prstGeom>
          <a:noFill/>
        </p:spPr>
      </p:pic>
      <p:pic>
        <p:nvPicPr>
          <p:cNvPr id="21510" name="Picture 6" descr="http://www.modell-leszek.hu/wp-content/uploads/2009/10/Vitamin-Supplemen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857496"/>
            <a:ext cx="2643174" cy="3500462"/>
          </a:xfrm>
          <a:prstGeom prst="rect">
            <a:avLst/>
          </a:prstGeom>
          <a:noFill/>
        </p:spPr>
      </p:pic>
      <p:pic>
        <p:nvPicPr>
          <p:cNvPr id="21512" name="Picture 8" descr="http://www.hatoanyagabc.abbcenter.com/weboldal/hatoanyagabc/cikkek/1324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357826"/>
            <a:ext cx="5286412" cy="1500174"/>
          </a:xfrm>
          <a:prstGeom prst="rect">
            <a:avLst/>
          </a:prstGeom>
          <a:noFill/>
        </p:spPr>
      </p:pic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500034" y="500042"/>
          <a:ext cx="5357850" cy="4429157"/>
        </p:xfrm>
        <a:graphic>
          <a:graphicData uri="http://schemas.openxmlformats.org/drawingml/2006/table">
            <a:tbl>
              <a:tblPr/>
              <a:tblGrid>
                <a:gridCol w="2678925"/>
                <a:gridCol w="2678925"/>
              </a:tblGrid>
              <a:tr h="4539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Vitaminok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 dirty="0" err="1">
                          <a:latin typeface="Calibri"/>
                          <a:ea typeface="Calibri"/>
                          <a:cs typeface="Times New Roman"/>
                        </a:rPr>
                        <a:t>Ajánlott</a:t>
                      </a:r>
                      <a:r>
                        <a:rPr lang="ro-RO" sz="1100" dirty="0">
                          <a:latin typeface="Calibri"/>
                          <a:ea typeface="Calibri"/>
                          <a:cs typeface="Times New Roman"/>
                        </a:rPr>
                        <a:t> napi </a:t>
                      </a:r>
                      <a:r>
                        <a:rPr lang="ro-RO" sz="1100" dirty="0" err="1">
                          <a:latin typeface="Calibri"/>
                          <a:ea typeface="Calibri"/>
                          <a:cs typeface="Times New Roman"/>
                        </a:rPr>
                        <a:t>mennyiség</a:t>
                      </a:r>
                      <a:endParaRPr lang="ro-RO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1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A-vitamin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D-vitamin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E-vitamin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400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K-vitamin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B6-vitamin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Folsav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B12-vitamin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0,7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C-vitamin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B1-vitamin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B2-vitamin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Niacin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0,8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latin typeface="Calibri"/>
                          <a:ea typeface="Calibri"/>
                          <a:cs typeface="Times New Roman"/>
                        </a:rPr>
                        <a:t>Pantoténsav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1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.blog.hu/el/eljtudatosan/image/vitamino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857232"/>
            <a:ext cx="5165451" cy="4922847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ă 3"/>
          <p:cNvGraphicFramePr/>
          <p:nvPr/>
        </p:nvGraphicFramePr>
        <p:xfrm>
          <a:off x="214282" y="500042"/>
          <a:ext cx="5286411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6626" name="Picture 2" descr="http://pink.ize.hu/_files/pics/00006/000062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785794"/>
            <a:ext cx="2976558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kozmetikaportal.hu/gallery/thumbs/1264_8176608_380_4423a5e9f343e7119613878b094515f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3619500" cy="2714625"/>
          </a:xfrm>
          <a:prstGeom prst="rect">
            <a:avLst/>
          </a:prstGeom>
          <a:noFill/>
        </p:spPr>
      </p:pic>
      <p:pic>
        <p:nvPicPr>
          <p:cNvPr id="27652" name="Picture 4" descr="http://www.medilife.hu/admin_upload/fooldal_slider_images/5_vitamin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3571868" cy="3095626"/>
          </a:xfrm>
          <a:prstGeom prst="rect">
            <a:avLst/>
          </a:prstGeom>
          <a:noFill/>
        </p:spPr>
      </p:pic>
      <p:pic>
        <p:nvPicPr>
          <p:cNvPr id="27654" name="Picture 6" descr="http://www.naturalvitamin.hu/lib/tiny_mce/plugins/imagemanager/files/zoldseg-gyumolc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0"/>
            <a:ext cx="5334000" cy="3867150"/>
          </a:xfrm>
          <a:prstGeom prst="rect">
            <a:avLst/>
          </a:prstGeom>
          <a:noFill/>
        </p:spPr>
      </p:pic>
      <p:pic>
        <p:nvPicPr>
          <p:cNvPr id="27656" name="Picture 8" descr="http://www.mamanet.hu/images/stories/gyumolcssalata-300x2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143380"/>
            <a:ext cx="4857784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terhesseg.com/terhesseg/terhesseg_kepek/terhesseg_vitamin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"/>
            <a:ext cx="9144000" cy="674372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3.enternet.hu/hapeter/kelbi/eletmod/oeti%20egeszseghaj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4000500" cy="6357982"/>
          </a:xfrm>
          <a:prstGeom prst="rect">
            <a:avLst/>
          </a:prstGeom>
          <a:noFill/>
        </p:spPr>
      </p:pic>
      <p:pic>
        <p:nvPicPr>
          <p:cNvPr id="29700" name="Picture 4" descr="http://www.gyorsfogyokura.net/uploads/201111/vitaminok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57166"/>
            <a:ext cx="2381250" cy="2143125"/>
          </a:xfrm>
          <a:prstGeom prst="rect">
            <a:avLst/>
          </a:prstGeom>
          <a:noFill/>
        </p:spPr>
      </p:pic>
      <p:pic>
        <p:nvPicPr>
          <p:cNvPr id="29704" name="Picture 8" descr="http://www.drnatura.hu/drnatura/images/vitamin/vitamin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4752"/>
            <a:ext cx="24765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://www.biotechusa.hu/cikkek/images/stories/vitamin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7134225" cy="61055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bolthely.hu/tarhely/arcanum/dreamstimefree_634092_160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3810000" cy="2857500"/>
          </a:xfrm>
          <a:prstGeom prst="rect">
            <a:avLst/>
          </a:prstGeom>
          <a:noFill/>
        </p:spPr>
      </p:pic>
      <p:pic>
        <p:nvPicPr>
          <p:cNvPr id="31748" name="Picture 4" descr="http://www.szatmar.ro/files/tiny_mce/Klarissz/vitaminok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000372"/>
            <a:ext cx="4714876" cy="3438525"/>
          </a:xfrm>
          <a:prstGeom prst="rect">
            <a:avLst/>
          </a:prstGeom>
          <a:noFill/>
        </p:spPr>
      </p:pic>
      <p:pic>
        <p:nvPicPr>
          <p:cNvPr id="31750" name="Picture 6" descr="http://kiralysportletesitmeny.hu/content/fruit_st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14290"/>
            <a:ext cx="4071934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500034" y="214290"/>
            <a:ext cx="3357586" cy="5883285"/>
          </a:xfrm>
        </p:spPr>
        <p:txBody>
          <a:bodyPr>
            <a:normAutofit fontScale="77500" lnSpcReduction="20000"/>
          </a:bodyPr>
          <a:lstStyle/>
          <a:p>
            <a:r>
              <a:rPr lang="hu-HU" sz="2800" dirty="0" smtClean="0"/>
              <a:t>Az emberi szervezetbe a vitaminokat többnyire táplálékkal vesszük fel. A vitaminok közül néhány a kémiailag hozzájuk hasonló szerkezetű anyagból, az elővitaminokból (provitaminok) képződnek. Léteznek antivitaminok (vitamin-antagonista), olyan anyagok, melyek valamilyen vitamint kivonnak az enzimekből.</a:t>
            </a:r>
          </a:p>
          <a:p>
            <a:endParaRPr lang="ro-RO" dirty="0"/>
          </a:p>
        </p:txBody>
      </p:sp>
      <p:pic>
        <p:nvPicPr>
          <p:cNvPr id="13316" name="Picture 4" descr="http://vitamin.dynanix.com/kepek/vitamin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14290"/>
            <a:ext cx="4786346" cy="4572032"/>
          </a:xfrm>
          <a:prstGeom prst="rect">
            <a:avLst/>
          </a:prstGeom>
          <a:noFill/>
        </p:spPr>
      </p:pic>
      <p:pic>
        <p:nvPicPr>
          <p:cNvPr id="13318" name="Picture 6" descr="http://www.vitaminok.info/basic_items/paprika_p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786322"/>
            <a:ext cx="4762500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428596" y="285728"/>
            <a:ext cx="6429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600" b="1" dirty="0" smtClean="0"/>
              <a:t>A táplálékaink legfontosabb összetevői a fehérjék, a szénhidrátok, a zsírok, a vitaminok, az ásványi anyagok, valamint a víz</a:t>
            </a:r>
            <a:endParaRPr lang="ro-RO" sz="3600" b="1" dirty="0"/>
          </a:p>
        </p:txBody>
      </p:sp>
      <p:pic>
        <p:nvPicPr>
          <p:cNvPr id="32770" name="Picture 2" descr="http://m.blog.hu/vi/vitamin-egeszseg/image/sz%C3%A9p%20b%C5%91r%20%C3%A9s%20a%20vitamino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571744"/>
            <a:ext cx="3600450" cy="3919525"/>
          </a:xfrm>
          <a:prstGeom prst="rect">
            <a:avLst/>
          </a:prstGeom>
          <a:noFill/>
        </p:spPr>
      </p:pic>
      <p:pic>
        <p:nvPicPr>
          <p:cNvPr id="32772" name="Picture 4" descr="http://www.femcafe.hu/files/images/96904-c-vitamin-teszt-bi-d00011DA8aa61e1ffda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429000"/>
            <a:ext cx="3143250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	</a:t>
            </a:r>
            <a:r>
              <a:rPr lang="hu-HU" sz="4800" dirty="0" smtClean="0">
                <a:latin typeface="Cooper Black" pitchFamily="18" charset="0"/>
              </a:rPr>
              <a:t>A vitaminok két fo csoportja:</a:t>
            </a:r>
            <a:endParaRPr lang="ro-RO" sz="4800" dirty="0">
              <a:latin typeface="Cooper Black" pitchFamily="18" charset="0"/>
            </a:endParaRPr>
          </a:p>
        </p:txBody>
      </p:sp>
      <p:sp>
        <p:nvSpPr>
          <p:cNvPr id="9" name="Dreptunghi 8"/>
          <p:cNvSpPr/>
          <p:nvPr/>
        </p:nvSpPr>
        <p:spPr>
          <a:xfrm>
            <a:off x="642910" y="1928802"/>
            <a:ext cx="4357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>
                <a:latin typeface="Aharoni" pitchFamily="2" charset="-79"/>
                <a:cs typeface="Aharoni" pitchFamily="2" charset="-79"/>
              </a:rPr>
              <a:t> </a:t>
            </a:r>
            <a:endParaRPr lang="ro-RO" dirty="0"/>
          </a:p>
        </p:txBody>
      </p:sp>
      <p:sp>
        <p:nvSpPr>
          <p:cNvPr id="10" name="Dreptunghi 9"/>
          <p:cNvSpPr/>
          <p:nvPr/>
        </p:nvSpPr>
        <p:spPr>
          <a:xfrm>
            <a:off x="142844" y="2071679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>
                <a:latin typeface="Andalus" pitchFamily="2" charset="-78"/>
                <a:cs typeface="Andalus" pitchFamily="2" charset="-78"/>
              </a:rPr>
              <a:t>1.Zsírban oldódó vitaminok (lipovitaminok),</a:t>
            </a:r>
            <a:r>
              <a:rPr lang="hu-HU" dirty="0" smtClean="0">
                <a:latin typeface="Andalus" pitchFamily="2" charset="-78"/>
                <a:cs typeface="Andalus" pitchFamily="2" charset="-78"/>
              </a:rPr>
              <a:t> </a:t>
            </a:r>
          </a:p>
          <a:p>
            <a:r>
              <a:rPr lang="hu-HU" b="1" dirty="0" smtClean="0">
                <a:latin typeface="Andalus" pitchFamily="2" charset="-78"/>
                <a:cs typeface="Andalus" pitchFamily="2" charset="-78"/>
              </a:rPr>
              <a:t>2.Vízben oldódó vitaminok</a:t>
            </a:r>
            <a:r>
              <a:rPr lang="hu-HU" dirty="0" smtClean="0">
                <a:latin typeface="Andalus" pitchFamily="2" charset="-78"/>
                <a:cs typeface="Andalus" pitchFamily="2" charset="-78"/>
              </a:rPr>
              <a:t> </a:t>
            </a:r>
            <a:endParaRPr lang="hu-HU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1029" name="Picture 5" descr="http://www.tuja.hu/gyumolcs/husossom-ter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8"/>
            <a:ext cx="4762500" cy="3571876"/>
          </a:xfrm>
          <a:prstGeom prst="rect">
            <a:avLst/>
          </a:prstGeom>
          <a:noFill/>
        </p:spPr>
      </p:pic>
      <p:pic>
        <p:nvPicPr>
          <p:cNvPr id="1035" name="Picture 11" descr="http://hairpointkozmetika.files.wordpress.com/2008/09/vitamin2.png?w=51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714620"/>
            <a:ext cx="3500462" cy="36290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600" b="1" i="1" dirty="0" smtClean="0">
                <a:latin typeface="Berlin Sans FB Demi" pitchFamily="34" charset="0"/>
              </a:rPr>
              <a:t>Vitaminhiány</a:t>
            </a:r>
            <a:endParaRPr lang="ro-RO" sz="6600" b="1" i="1" dirty="0">
              <a:latin typeface="Berlin Sans FB Demi" pitchFamily="34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28596" y="1500175"/>
            <a:ext cx="4000528" cy="350046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hu-HU" sz="3300" dirty="0" smtClean="0"/>
              <a:t>Kiderült egyes vitamin jellegű anyagokról, bár ennek ellenkezőjét gondolhatnánk, hogy más állatfajok számára egyáltalán nem nélkülözhetetlenek. Az emberben a B</a:t>
            </a:r>
            <a:r>
              <a:rPr lang="hu-HU" sz="3300" baseline="-25000" dirty="0" smtClean="0"/>
              <a:t>12</a:t>
            </a:r>
            <a:r>
              <a:rPr lang="hu-HU" sz="3300" dirty="0" smtClean="0"/>
              <a:t>- és K-vitamin vitaminhiányos állapotát hiányos étrenddel nem lehet létrehozni, mert a normális bélbaktérium-flóra ezeket képes előállítani. Ha azonban a szervezetben (pl. a tápcsatorna egy részének műtéti eltávolítása miatt) felszívódási zavarok lépnek fel, vagy </a:t>
            </a:r>
            <a:r>
              <a:rPr lang="hu-HU" sz="3300" dirty="0" smtClean="0">
                <a:hlinkClick r:id="rId2" tooltip="Antibiotikum"/>
              </a:rPr>
              <a:t>antibiotikumos</a:t>
            </a:r>
            <a:r>
              <a:rPr lang="hu-HU" sz="3300" dirty="0" smtClean="0"/>
              <a:t> kezelés következtében elpusztul a bél baktériumflórája, kialakulhat a hiánybetegség.</a:t>
            </a:r>
          </a:p>
          <a:p>
            <a:endParaRPr lang="ro-RO" dirty="0"/>
          </a:p>
        </p:txBody>
      </p:sp>
      <p:pic>
        <p:nvPicPr>
          <p:cNvPr id="3074" name="Picture 2" descr="http://egeszseg.origo.hu/res/img/0710/tablettak_46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71612"/>
            <a:ext cx="4381500" cy="2800350"/>
          </a:xfrm>
          <a:prstGeom prst="rect">
            <a:avLst/>
          </a:prstGeom>
          <a:noFill/>
        </p:spPr>
      </p:pic>
      <p:sp>
        <p:nvSpPr>
          <p:cNvPr id="5" name="Dreptunghi 4"/>
          <p:cNvSpPr/>
          <p:nvPr/>
        </p:nvSpPr>
        <p:spPr>
          <a:xfrm>
            <a:off x="4286248" y="4786322"/>
            <a:ext cx="45005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latin typeface="Arial Black" pitchFamily="34" charset="0"/>
              </a:rPr>
              <a:t>        Néhány hiánybetegség:</a:t>
            </a:r>
          </a:p>
          <a:p>
            <a:r>
              <a:rPr lang="hu-HU" dirty="0" smtClean="0"/>
              <a:t>Zsibbadás (B</a:t>
            </a:r>
            <a:r>
              <a:rPr lang="hu-HU" baseline="-25000" dirty="0" smtClean="0"/>
              <a:t>12</a:t>
            </a:r>
            <a:r>
              <a:rPr lang="hu-HU" dirty="0" smtClean="0"/>
              <a:t>-vitamin hiánya) </a:t>
            </a:r>
          </a:p>
          <a:p>
            <a:r>
              <a:rPr lang="hu-HU" dirty="0" smtClean="0"/>
              <a:t>Farkasvakság (A-vitamin hiánya) </a:t>
            </a:r>
          </a:p>
          <a:p>
            <a:r>
              <a:rPr lang="hu-HU" dirty="0" smtClean="0"/>
              <a:t>Beri-beri (B</a:t>
            </a:r>
            <a:r>
              <a:rPr lang="hu-HU" baseline="-25000" dirty="0" smtClean="0"/>
              <a:t>1</a:t>
            </a:r>
            <a:r>
              <a:rPr lang="hu-HU" dirty="0" smtClean="0"/>
              <a:t>-vitamin hiánya) </a:t>
            </a:r>
          </a:p>
          <a:p>
            <a:r>
              <a:rPr lang="hu-HU" dirty="0" smtClean="0"/>
              <a:t>Vészes vérszegénység (B</a:t>
            </a:r>
            <a:r>
              <a:rPr lang="hu-HU" baseline="-25000" dirty="0" smtClean="0"/>
              <a:t>12</a:t>
            </a:r>
            <a:r>
              <a:rPr lang="hu-HU" dirty="0" smtClean="0"/>
              <a:t>-vitamin hiánya) </a:t>
            </a:r>
          </a:p>
          <a:p>
            <a:r>
              <a:rPr lang="hu-HU" dirty="0" smtClean="0"/>
              <a:t>Skorbut (C-vitamin hiánya</a:t>
            </a:r>
            <a:endParaRPr lang="hu-HU" dirty="0"/>
          </a:p>
        </p:txBody>
      </p:sp>
      <p:pic>
        <p:nvPicPr>
          <p:cNvPr id="3076" name="Picture 4" descr="http://www.mamazin.hu/images/stories/vitamino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391025"/>
            <a:ext cx="3238505" cy="225268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 smtClean="0">
                <a:latin typeface="Aharoni" pitchFamily="2" charset="-79"/>
                <a:cs typeface="Aharoni" pitchFamily="2" charset="-79"/>
              </a:rPr>
              <a:t>A vitamin tuladagolása</a:t>
            </a:r>
            <a:endParaRPr lang="ro-RO" i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428736"/>
            <a:ext cx="4043362" cy="5143536"/>
          </a:xfrm>
        </p:spPr>
        <p:txBody>
          <a:bodyPr>
            <a:normAutofit fontScale="32500" lnSpcReduction="20000"/>
          </a:bodyPr>
          <a:lstStyle/>
          <a:p>
            <a:r>
              <a:rPr lang="hu-HU" sz="4400" dirty="0" smtClean="0"/>
              <a:t>Léteznek dokumentációk arra, hogy egyes vitaminok nagy mennyiségű szedésének mellékhatásai vannak. Minél magasabb a túladagolás mértéke, annál erősebbek a mellékhatások.</a:t>
            </a:r>
          </a:p>
          <a:p>
            <a:r>
              <a:rPr lang="hu-HU" sz="4400" dirty="0" smtClean="0"/>
              <a:t>Kizárólag természetes élelmiszer-fogyasztással általában nem érhető el a túladagolás.</a:t>
            </a:r>
          </a:p>
          <a:p>
            <a:r>
              <a:rPr lang="hu-HU" sz="4400" dirty="0" smtClean="0"/>
              <a:t>A vitaminok túladagolása csak ritkán okoz maradandó megbetegedést. Gyakran a vitaminkészítmények adalékanyagai okozzák a mellékhatásokat – néhány esetben maradandót is.</a:t>
            </a:r>
          </a:p>
          <a:p>
            <a:r>
              <a:rPr lang="hu-HU" sz="4400" dirty="0" smtClean="0"/>
              <a:t>A tolerált mennyiség személyfüggő, korreláció mutatkozik a kor, nem, egészségi terheltség és a vitaminszükséglet között.</a:t>
            </a:r>
          </a:p>
          <a:p>
            <a:pPr>
              <a:buNone/>
            </a:pPr>
            <a:endParaRPr lang="hu-HU" sz="4400" dirty="0" smtClean="0"/>
          </a:p>
          <a:p>
            <a:endParaRPr lang="ro-RO" dirty="0"/>
          </a:p>
        </p:txBody>
      </p:sp>
      <p:pic>
        <p:nvPicPr>
          <p:cNvPr id="2050" name="Picture 2" descr="http://users.atw.hu/vitaminegeszseg/images/egeszs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14422"/>
            <a:ext cx="3929090" cy="3357586"/>
          </a:xfrm>
          <a:prstGeom prst="rect">
            <a:avLst/>
          </a:prstGeom>
          <a:noFill/>
        </p:spPr>
      </p:pic>
      <p:pic>
        <p:nvPicPr>
          <p:cNvPr id="2052" name="Picture 4" descr="http://www.etterem.specia.hu/blog/wp-content/uploads/2009/09/web-market-vegetab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572009"/>
            <a:ext cx="3810000" cy="20717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i="1" dirty="0" smtClean="0">
                <a:latin typeface="Berlin Sans FB Demi" pitchFamily="34" charset="0"/>
              </a:rPr>
              <a:t>A vitaminok fajtái</a:t>
            </a:r>
            <a:endParaRPr lang="ro-RO" i="1" dirty="0">
              <a:latin typeface="Berlin Sans FB Demi" pitchFamily="34" charset="0"/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500034" y="1571612"/>
            <a:ext cx="465770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oper Black" pitchFamily="18" charset="0"/>
              </a:rPr>
              <a:t>A-vitamin</a:t>
            </a:r>
            <a:r>
              <a:rPr lang="hu-HU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oper Black" pitchFamily="18" charset="0"/>
              </a:rPr>
              <a:t>: </a:t>
            </a:r>
            <a:r>
              <a:rPr lang="hu-HU" sz="2000" b="1" dirty="0" smtClean="0">
                <a:latin typeface="Cooper Black" pitchFamily="18" charset="0"/>
              </a:rPr>
              <a:t>-</a:t>
            </a:r>
            <a:r>
              <a:rPr lang="hu-HU" sz="1600" dirty="0" smtClean="0">
                <a:latin typeface="Arial Black" pitchFamily="34" charset="0"/>
              </a:rPr>
              <a:t>a szervezet  védekező mehanizmusában vesz részt</a:t>
            </a:r>
          </a:p>
          <a:p>
            <a:r>
              <a:rPr lang="hu-HU" sz="1600" dirty="0" smtClean="0">
                <a:latin typeface="Arial Black" pitchFamily="34" charset="0"/>
              </a:rPr>
              <a:t>                      -csontnő vekedés,növekedés</a:t>
            </a:r>
            <a:endParaRPr lang="hu-HU" sz="1600" dirty="0">
              <a:latin typeface="Arial Black" pitchFamily="34" charset="0"/>
            </a:endParaRPr>
          </a:p>
          <a:p>
            <a:r>
              <a:rPr lang="hu-HU" sz="1600" dirty="0" smtClean="0">
                <a:latin typeface="Arial Black" pitchFamily="34" charset="0"/>
              </a:rPr>
              <a:t>                      -a látas és a szaruhártya épsége          </a:t>
            </a:r>
          </a:p>
          <a:p>
            <a:r>
              <a:rPr lang="hu-HU" sz="1600" dirty="0">
                <a:latin typeface="Arial Black" pitchFamily="34" charset="0"/>
              </a:rPr>
              <a:t> </a:t>
            </a:r>
            <a:r>
              <a:rPr lang="hu-HU" sz="1600" dirty="0" smtClean="0">
                <a:latin typeface="Arial Black" pitchFamily="34" charset="0"/>
              </a:rPr>
              <a:t>                     </a:t>
            </a:r>
            <a:endParaRPr lang="ro-RO" sz="1600" dirty="0">
              <a:latin typeface="Arial Black" pitchFamily="34" charset="0"/>
            </a:endParaRPr>
          </a:p>
        </p:txBody>
      </p:sp>
      <p:pic>
        <p:nvPicPr>
          <p:cNvPr id="18438" name="Picture 6" descr="http://www.aterhesseg.com/terhesseg/terhesseg_kepek/terhesseg_vitamin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71612"/>
            <a:ext cx="4143404" cy="5143536"/>
          </a:xfrm>
          <a:prstGeom prst="rect">
            <a:avLst/>
          </a:prstGeom>
          <a:noFill/>
        </p:spPr>
      </p:pic>
      <p:pic>
        <p:nvPicPr>
          <p:cNvPr id="18440" name="Picture 8" descr="http://olcson-karcsun-gazdagon.hupont.hu/felhasznalok/9323/kepfeltoltes/naturagyogynoveny113639786811363979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0" y="214291"/>
            <a:ext cx="6257940" cy="2500329"/>
          </a:xfrm>
        </p:spPr>
        <p:txBody>
          <a:bodyPr/>
          <a:lstStyle/>
          <a:p>
            <a:r>
              <a:rPr lang="hu-HU" b="1" dirty="0" smtClean="0">
                <a:hlinkClick r:id="rId2" tooltip="D-vitamin"/>
              </a:rPr>
              <a:t>D-vitamin</a:t>
            </a:r>
            <a:r>
              <a:rPr lang="hu-HU" b="1" dirty="0" smtClean="0"/>
              <a:t> :-kálcium beépülése a csontba</a:t>
            </a:r>
          </a:p>
          <a:p>
            <a:r>
              <a:rPr lang="hu-HU" b="1" dirty="0"/>
              <a:t> </a:t>
            </a:r>
            <a:r>
              <a:rPr lang="hu-HU" b="1" dirty="0" smtClean="0"/>
              <a:t>                    -foszforanyagcsere szabályozása </a:t>
            </a:r>
            <a:endParaRPr lang="ro-RO" dirty="0"/>
          </a:p>
        </p:txBody>
      </p:sp>
      <p:pic>
        <p:nvPicPr>
          <p:cNvPr id="19458" name="Picture 2" descr="http://www.naturalvitamin.hu/lib/tiny_mce/plugins/imagemanager/files/zoldseg-gyumolc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000240"/>
            <a:ext cx="5643570" cy="4429156"/>
          </a:xfrm>
          <a:prstGeom prst="rect">
            <a:avLst/>
          </a:prstGeom>
          <a:noFill/>
        </p:spPr>
      </p:pic>
      <p:pic>
        <p:nvPicPr>
          <p:cNvPr id="19460" name="Picture 4" descr="http://www.abbcenter.com/_up/egeszseg_egy_eleten_at/b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285992"/>
            <a:ext cx="2857488" cy="395764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14282" y="285728"/>
            <a:ext cx="8229600" cy="1143008"/>
          </a:xfrm>
        </p:spPr>
        <p:txBody>
          <a:bodyPr/>
          <a:lstStyle/>
          <a:p>
            <a:r>
              <a:rPr lang="hu-HU" b="1" dirty="0" smtClean="0">
                <a:hlinkClick r:id="rId2" tooltip="E-vitamin"/>
              </a:rPr>
              <a:t>E-vitamin</a:t>
            </a:r>
            <a:r>
              <a:rPr lang="hu-HU" b="1" dirty="0" smtClean="0"/>
              <a:t> :-oxigén tartalmu szabadgyökök elleni védekező rendszer alkotóeleme</a:t>
            </a:r>
            <a:endParaRPr lang="ro-RO" dirty="0"/>
          </a:p>
        </p:txBody>
      </p:sp>
      <p:pic>
        <p:nvPicPr>
          <p:cNvPr id="20482" name="Picture 2" descr="http://www.abbcenter.com/weboldal/csaladolo/cikkek/vitamino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2571768" cy="2038350"/>
          </a:xfrm>
          <a:prstGeom prst="rect">
            <a:avLst/>
          </a:prstGeom>
          <a:noFill/>
        </p:spPr>
      </p:pic>
      <p:pic>
        <p:nvPicPr>
          <p:cNvPr id="20484" name="Picture 4" descr="http://wellness-infok.hu/pictures/asvanyi_anyago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357298"/>
            <a:ext cx="4714875" cy="5214974"/>
          </a:xfrm>
          <a:prstGeom prst="rect">
            <a:avLst/>
          </a:prstGeom>
          <a:noFill/>
        </p:spPr>
      </p:pic>
      <p:pic>
        <p:nvPicPr>
          <p:cNvPr id="20486" name="Picture 6" descr="http://napidoktor.hu/napidoki/webimage/9/9/3/wimage/shutterstock_84910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876"/>
            <a:ext cx="350043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428596" y="285728"/>
            <a:ext cx="5072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b="1" i="1" dirty="0" smtClean="0"/>
              <a:t>K-vitamin :-véralvás</a:t>
            </a:r>
            <a:endParaRPr lang="ro-RO" sz="2400" i="1" dirty="0"/>
          </a:p>
        </p:txBody>
      </p:sp>
      <p:pic>
        <p:nvPicPr>
          <p:cNvPr id="25602" name="Picture 2" descr="http://srvimg07.aprod.hu/images_aprodhu/590585_1_644x461/extra-minosegu-termeszetes-vitaminok-gy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785794"/>
            <a:ext cx="6215106" cy="5786478"/>
          </a:xfrm>
          <a:prstGeom prst="rect">
            <a:avLst/>
          </a:prstGeom>
          <a:noFill/>
        </p:spPr>
      </p:pic>
      <p:pic>
        <p:nvPicPr>
          <p:cNvPr id="25604" name="Picture 4" descr="http://www.noiportal.hu/images/cikkek/13218_has_vitamin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00108"/>
            <a:ext cx="2286016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lme">
  <a:themeElements>
    <a:clrScheme name="Culm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ulm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lm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169</TotalTime>
  <Words>348</Words>
  <Application>Microsoft Office PowerPoint</Application>
  <PresentationFormat>Expunere pe ecran (4:3)</PresentationFormat>
  <Paragraphs>60</Paragraphs>
  <Slides>20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1" baseType="lpstr">
      <vt:lpstr>Culme</vt:lpstr>
      <vt:lpstr>Vitaminok</vt:lpstr>
      <vt:lpstr>Prezentare PowerPoint</vt:lpstr>
      <vt:lpstr> A vitaminok két fo csoportja:</vt:lpstr>
      <vt:lpstr>Vitaminhiány</vt:lpstr>
      <vt:lpstr>A vitamin tuladagolása</vt:lpstr>
      <vt:lpstr>A vitaminok fajtái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Vitaminok</dc:title>
  <dc:creator>user</dc:creator>
  <cp:lastModifiedBy>Profesor</cp:lastModifiedBy>
  <cp:revision>18</cp:revision>
  <dcterms:created xsi:type="dcterms:W3CDTF">2012-05-03T09:22:17Z</dcterms:created>
  <dcterms:modified xsi:type="dcterms:W3CDTF">2012-05-17T09:21:57Z</dcterms:modified>
</cp:coreProperties>
</file>