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 mediu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57" autoAdjust="0"/>
    <p:restoredTop sz="94660"/>
  </p:normalViewPr>
  <p:slideViewPr>
    <p:cSldViewPr>
      <p:cViewPr>
        <p:scale>
          <a:sx n="107" d="100"/>
          <a:sy n="107" d="100"/>
        </p:scale>
        <p:origin x="-90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aie_de_lucru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o-RO"/>
  <c:roundedCorners val="0"/>
  <mc:AlternateContent xmlns:mc="http://schemas.openxmlformats.org/markup-compatibility/2006">
    <mc:Choice xmlns:c14="http://schemas.microsoft.com/office/drawing/2007/8/2/chart" Requires="c14">
      <c14:style val="131"/>
    </mc:Choice>
    <mc:Fallback>
      <c:style val="31"/>
    </mc:Fallback>
  </mc:AlternateContent>
  <c:chart>
    <c:title>
      <c:tx>
        <c:rich>
          <a:bodyPr/>
          <a:lstStyle/>
          <a:p>
            <a:pPr>
              <a:defRPr/>
            </a:pPr>
            <a:r>
              <a:rPr lang="hu-HU"/>
              <a:t>Daganat</a:t>
            </a:r>
            <a:endParaRPr lang="en-US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Foaie1!$B$1</c:f>
              <c:strCache>
                <c:ptCount val="1"/>
                <c:pt idx="0">
                  <c:v>Esetszám</c:v>
                </c:pt>
              </c:strCache>
            </c:strRef>
          </c:tx>
          <c:invertIfNegative val="0"/>
          <c:cat>
            <c:strRef>
              <c:f>Foaie1!$A$2:$A$13</c:f>
              <c:strCache>
                <c:ptCount val="12"/>
                <c:pt idx="0">
                  <c:v>Tüdő</c:v>
                </c:pt>
                <c:pt idx="1">
                  <c:v>Kolorektalis</c:v>
                </c:pt>
                <c:pt idx="2">
                  <c:v>Bör</c:v>
                </c:pt>
                <c:pt idx="3">
                  <c:v>Emlő</c:v>
                </c:pt>
                <c:pt idx="4">
                  <c:v>Nyirok és vérkepző rendszer</c:v>
                </c:pt>
                <c:pt idx="5">
                  <c:v>Ajak es Szájüreg</c:v>
                </c:pt>
                <c:pt idx="6">
                  <c:v>Prosztata</c:v>
                </c:pt>
                <c:pt idx="7">
                  <c:v>Gyomor</c:v>
                </c:pt>
                <c:pt idx="8">
                  <c:v>Hugyholyag</c:v>
                </c:pt>
                <c:pt idx="9">
                  <c:v>Vese</c:v>
                </c:pt>
                <c:pt idx="10">
                  <c:v>Hasnyálmirigy</c:v>
                </c:pt>
                <c:pt idx="11">
                  <c:v>Melanoma</c:v>
                </c:pt>
              </c:strCache>
            </c:strRef>
          </c:cat>
          <c:val>
            <c:numRef>
              <c:f>Foaie1!$B$2:$B$13</c:f>
              <c:numCache>
                <c:formatCode>General</c:formatCode>
                <c:ptCount val="12"/>
                <c:pt idx="0">
                  <c:v>8827</c:v>
                </c:pt>
                <c:pt idx="1">
                  <c:v>7600</c:v>
                </c:pt>
                <c:pt idx="2">
                  <c:v>6379</c:v>
                </c:pt>
                <c:pt idx="3">
                  <c:v>5730</c:v>
                </c:pt>
                <c:pt idx="4">
                  <c:v>3034</c:v>
                </c:pt>
                <c:pt idx="5">
                  <c:v>2993</c:v>
                </c:pt>
                <c:pt idx="6">
                  <c:v>2304</c:v>
                </c:pt>
                <c:pt idx="7">
                  <c:v>2175</c:v>
                </c:pt>
                <c:pt idx="8">
                  <c:v>2091</c:v>
                </c:pt>
                <c:pt idx="9">
                  <c:v>1535</c:v>
                </c:pt>
                <c:pt idx="10">
                  <c:v>1466</c:v>
                </c:pt>
                <c:pt idx="11">
                  <c:v>1286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9032960"/>
        <c:axId val="89059328"/>
        <c:axId val="0"/>
      </c:bar3DChart>
      <c:catAx>
        <c:axId val="89032960"/>
        <c:scaling>
          <c:orientation val="minMax"/>
        </c:scaling>
        <c:delete val="0"/>
        <c:axPos val="b"/>
        <c:majorTickMark val="out"/>
        <c:minorTickMark val="none"/>
        <c:tickLblPos val="nextTo"/>
        <c:crossAx val="89059328"/>
        <c:crosses val="autoZero"/>
        <c:auto val="1"/>
        <c:lblAlgn val="ctr"/>
        <c:lblOffset val="100"/>
        <c:noMultiLvlLbl val="0"/>
      </c:catAx>
      <c:valAx>
        <c:axId val="890593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903296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o-RO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png"/><Relationship Id="rId4" Type="http://schemas.openxmlformats.org/officeDocument/2006/relationships/image" Target="../media/image7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png"/><Relationship Id="rId4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D6198C-6DB5-4BD9-9A19-A8F23C6E471A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o-RO"/>
        </a:p>
      </dgm:t>
    </dgm:pt>
    <dgm:pt modelId="{B48CCD2E-E63B-42C6-A8BD-C6FC2B77FFEF}">
      <dgm:prSet phldrT="[Text]"/>
      <dgm:spPr/>
      <dgm:t>
        <a:bodyPr/>
        <a:lstStyle/>
        <a:p>
          <a:r>
            <a:rPr lang="hu-HU" dirty="0" smtClean="0"/>
            <a:t>Adenoma:</a:t>
          </a:r>
          <a:endParaRPr lang="ro-RO" dirty="0"/>
        </a:p>
      </dgm:t>
    </dgm:pt>
    <dgm:pt modelId="{9776EE83-2C46-445B-B138-1E6F9A7187DB}" type="parTrans" cxnId="{D54830DA-C810-40FB-98F1-A27B65323A78}">
      <dgm:prSet/>
      <dgm:spPr/>
      <dgm:t>
        <a:bodyPr/>
        <a:lstStyle/>
        <a:p>
          <a:endParaRPr lang="ro-RO"/>
        </a:p>
      </dgm:t>
    </dgm:pt>
    <dgm:pt modelId="{A115DD2A-DCD1-41E8-9B38-553EB541AECA}" type="sibTrans" cxnId="{D54830DA-C810-40FB-98F1-A27B65323A78}">
      <dgm:prSet/>
      <dgm:spPr/>
      <dgm:t>
        <a:bodyPr/>
        <a:lstStyle/>
        <a:p>
          <a:endParaRPr lang="ro-RO"/>
        </a:p>
      </dgm:t>
    </dgm:pt>
    <dgm:pt modelId="{22AF4253-578E-4179-A396-EE2BD021AFA8}">
      <dgm:prSet phldrT="[Text]"/>
      <dgm:spPr/>
      <dgm:t>
        <a:bodyPr/>
        <a:lstStyle/>
        <a:p>
          <a:pPr rtl="0"/>
          <a:r>
            <a:rPr lang="hu-HU" dirty="0" smtClean="0"/>
            <a:t>mirigyes szerkezetű vagy mirigyes eredetü</a:t>
          </a:r>
          <a:endParaRPr lang="ro-RO" dirty="0"/>
        </a:p>
      </dgm:t>
    </dgm:pt>
    <dgm:pt modelId="{83806A5D-CCB4-4723-A4D0-5498D165666F}" type="parTrans" cxnId="{4FDF6462-9B6E-4292-A6DC-3A8A47B0EBBD}">
      <dgm:prSet/>
      <dgm:spPr/>
      <dgm:t>
        <a:bodyPr/>
        <a:lstStyle/>
        <a:p>
          <a:endParaRPr lang="ro-RO"/>
        </a:p>
      </dgm:t>
    </dgm:pt>
    <dgm:pt modelId="{B24F8954-C0B4-435E-9C94-F56108E640BD}" type="sibTrans" cxnId="{4FDF6462-9B6E-4292-A6DC-3A8A47B0EBBD}">
      <dgm:prSet/>
      <dgm:spPr/>
      <dgm:t>
        <a:bodyPr/>
        <a:lstStyle/>
        <a:p>
          <a:endParaRPr lang="ro-RO"/>
        </a:p>
      </dgm:t>
    </dgm:pt>
    <dgm:pt modelId="{41DB179F-A63C-4D62-9CC8-C813DFB2AD35}">
      <dgm:prSet phldrT="[Text]"/>
      <dgm:spPr/>
      <dgm:t>
        <a:bodyPr/>
        <a:lstStyle/>
        <a:p>
          <a:r>
            <a:rPr lang="hu-HU" dirty="0" smtClean="0"/>
            <a:t>Papilloma:</a:t>
          </a:r>
          <a:endParaRPr lang="ro-RO" dirty="0"/>
        </a:p>
      </dgm:t>
    </dgm:pt>
    <dgm:pt modelId="{9358C701-A22E-4CFC-8B49-EAF8879ED5B1}" type="parTrans" cxnId="{278E19D1-D0FE-4C5B-9ACA-EE550A0E1F77}">
      <dgm:prSet/>
      <dgm:spPr/>
      <dgm:t>
        <a:bodyPr/>
        <a:lstStyle/>
        <a:p>
          <a:endParaRPr lang="ro-RO"/>
        </a:p>
      </dgm:t>
    </dgm:pt>
    <dgm:pt modelId="{C9FD224E-33B8-4BD3-9690-01AA4E08C152}" type="sibTrans" cxnId="{278E19D1-D0FE-4C5B-9ACA-EE550A0E1F77}">
      <dgm:prSet/>
      <dgm:spPr/>
      <dgm:t>
        <a:bodyPr/>
        <a:lstStyle/>
        <a:p>
          <a:endParaRPr lang="ro-RO"/>
        </a:p>
      </dgm:t>
    </dgm:pt>
    <dgm:pt modelId="{02BEB983-00BC-46B6-A64D-8840C5AFFF6D}">
      <dgm:prSet phldrT="[Text]"/>
      <dgm:spPr/>
      <dgm:t>
        <a:bodyPr/>
        <a:lstStyle/>
        <a:p>
          <a:pPr rtl="0"/>
          <a:r>
            <a:rPr lang="hu-HU" dirty="0" smtClean="0"/>
            <a:t>hámfedte terület ujjszerű kiemelkedése</a:t>
          </a:r>
          <a:endParaRPr lang="ro-RO" dirty="0"/>
        </a:p>
      </dgm:t>
    </dgm:pt>
    <dgm:pt modelId="{18221CD3-038E-44FB-A8A9-443981494EFB}" type="parTrans" cxnId="{DE2CCB3F-407B-4B3E-83F5-40668D090F45}">
      <dgm:prSet/>
      <dgm:spPr/>
      <dgm:t>
        <a:bodyPr/>
        <a:lstStyle/>
        <a:p>
          <a:endParaRPr lang="ro-RO"/>
        </a:p>
      </dgm:t>
    </dgm:pt>
    <dgm:pt modelId="{17BEA3E9-C644-4A49-8CC5-D30859BE6C5B}" type="sibTrans" cxnId="{DE2CCB3F-407B-4B3E-83F5-40668D090F45}">
      <dgm:prSet/>
      <dgm:spPr/>
      <dgm:t>
        <a:bodyPr/>
        <a:lstStyle/>
        <a:p>
          <a:endParaRPr lang="ro-RO"/>
        </a:p>
      </dgm:t>
    </dgm:pt>
    <dgm:pt modelId="{DF32965F-89AA-4D4D-B555-AFD713B1F684}">
      <dgm:prSet phldrT="[Text]"/>
      <dgm:spPr/>
      <dgm:t>
        <a:bodyPr/>
        <a:lstStyle/>
        <a:p>
          <a:r>
            <a:rPr lang="hu-HU" dirty="0" smtClean="0"/>
            <a:t>Polyp</a:t>
          </a:r>
          <a:endParaRPr lang="ro-RO" dirty="0"/>
        </a:p>
      </dgm:t>
    </dgm:pt>
    <dgm:pt modelId="{81C56448-BDA0-437B-A6D4-FDCCBFDBC5D7}" type="parTrans" cxnId="{1207F062-3EB8-433E-90EA-8AF3485CE37F}">
      <dgm:prSet/>
      <dgm:spPr/>
      <dgm:t>
        <a:bodyPr/>
        <a:lstStyle/>
        <a:p>
          <a:endParaRPr lang="ro-RO"/>
        </a:p>
      </dgm:t>
    </dgm:pt>
    <dgm:pt modelId="{D9AA414A-1305-43BC-BFA9-10CF3FD47FD2}" type="sibTrans" cxnId="{1207F062-3EB8-433E-90EA-8AF3485CE37F}">
      <dgm:prSet/>
      <dgm:spPr/>
      <dgm:t>
        <a:bodyPr/>
        <a:lstStyle/>
        <a:p>
          <a:endParaRPr lang="ro-RO"/>
        </a:p>
      </dgm:t>
    </dgm:pt>
    <dgm:pt modelId="{50598DCA-9360-405A-8AA6-5A8426B12EAB}">
      <dgm:prSet phldrT="[Text]"/>
      <dgm:spPr/>
      <dgm:t>
        <a:bodyPr/>
        <a:lstStyle/>
        <a:p>
          <a:pPr rtl="0"/>
          <a:r>
            <a:rPr lang="hu-HU" dirty="0" smtClean="0"/>
            <a:t>nyálkahártya terület makroszkóposan is látható szövetszaporulata</a:t>
          </a:r>
          <a:endParaRPr lang="ro-RO" dirty="0"/>
        </a:p>
      </dgm:t>
    </dgm:pt>
    <dgm:pt modelId="{625A940B-84AD-4BF0-8897-05E24CA96446}" type="parTrans" cxnId="{B1E42335-2372-4590-A844-6912C0262878}">
      <dgm:prSet/>
      <dgm:spPr/>
      <dgm:t>
        <a:bodyPr/>
        <a:lstStyle/>
        <a:p>
          <a:endParaRPr lang="ro-RO"/>
        </a:p>
      </dgm:t>
    </dgm:pt>
    <dgm:pt modelId="{B235C7B6-1320-43CB-A6A3-2C5EE20D09F1}" type="sibTrans" cxnId="{B1E42335-2372-4590-A844-6912C0262878}">
      <dgm:prSet/>
      <dgm:spPr/>
      <dgm:t>
        <a:bodyPr/>
        <a:lstStyle/>
        <a:p>
          <a:endParaRPr lang="ro-RO"/>
        </a:p>
      </dgm:t>
    </dgm:pt>
    <dgm:pt modelId="{45761D67-C84E-49CA-B543-2CB18DA86A42}">
      <dgm:prSet/>
      <dgm:spPr/>
      <dgm:t>
        <a:bodyPr/>
        <a:lstStyle/>
        <a:p>
          <a:r>
            <a:rPr lang="hu-HU" dirty="0" smtClean="0"/>
            <a:t>Cystadenoma:</a:t>
          </a:r>
          <a:endParaRPr lang="ro-RO" dirty="0"/>
        </a:p>
      </dgm:t>
    </dgm:pt>
    <dgm:pt modelId="{595E0C44-7B17-40F7-9429-1AA7D28BA6A1}" type="parTrans" cxnId="{E620D3FA-612C-4ACF-B610-347CE876ABC4}">
      <dgm:prSet/>
      <dgm:spPr/>
      <dgm:t>
        <a:bodyPr/>
        <a:lstStyle/>
        <a:p>
          <a:endParaRPr lang="ro-RO"/>
        </a:p>
      </dgm:t>
    </dgm:pt>
    <dgm:pt modelId="{5C486EF2-898E-452F-A2C6-613C5119A583}" type="sibTrans" cxnId="{E620D3FA-612C-4ACF-B610-347CE876ABC4}">
      <dgm:prSet/>
      <dgm:spPr/>
      <dgm:t>
        <a:bodyPr/>
        <a:lstStyle/>
        <a:p>
          <a:endParaRPr lang="ro-RO"/>
        </a:p>
      </dgm:t>
    </dgm:pt>
    <dgm:pt modelId="{2C75969F-B825-440F-9D13-D84726822418}">
      <dgm:prSet/>
      <dgm:spPr/>
      <dgm:t>
        <a:bodyPr/>
        <a:lstStyle/>
        <a:p>
          <a:r>
            <a:rPr lang="hu-HU" dirty="0" smtClean="0"/>
            <a:t>üreges szerkezetű szövetproliferáció</a:t>
          </a:r>
          <a:endParaRPr lang="ro-RO" dirty="0"/>
        </a:p>
      </dgm:t>
    </dgm:pt>
    <dgm:pt modelId="{4A2BE886-EAAB-4546-AE29-BA0646A80D7D}" type="parTrans" cxnId="{88D4E83D-85D7-4212-B66B-257A77C58D16}">
      <dgm:prSet/>
      <dgm:spPr/>
      <dgm:t>
        <a:bodyPr/>
        <a:lstStyle/>
        <a:p>
          <a:endParaRPr lang="ro-RO"/>
        </a:p>
      </dgm:t>
    </dgm:pt>
    <dgm:pt modelId="{2A763524-F406-41BD-A4C6-B09631F10F3C}" type="sibTrans" cxnId="{88D4E83D-85D7-4212-B66B-257A77C58D16}">
      <dgm:prSet/>
      <dgm:spPr/>
      <dgm:t>
        <a:bodyPr/>
        <a:lstStyle/>
        <a:p>
          <a:endParaRPr lang="ro-RO"/>
        </a:p>
      </dgm:t>
    </dgm:pt>
    <dgm:pt modelId="{408EB9B6-DA07-45C0-834A-BA46F9FFC40A}" type="pres">
      <dgm:prSet presAssocID="{5CD6198C-6DB5-4BD9-9A19-A8F23C6E471A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o-RO"/>
        </a:p>
      </dgm:t>
    </dgm:pt>
    <dgm:pt modelId="{B2BA8B3C-0185-4AD0-A865-49C7D9E53A06}" type="pres">
      <dgm:prSet presAssocID="{B48CCD2E-E63B-42C6-A8BD-C6FC2B77FFEF}" presName="comp" presStyleCnt="0"/>
      <dgm:spPr/>
    </dgm:pt>
    <dgm:pt modelId="{07B9656D-018B-47DD-B683-36053DB23215}" type="pres">
      <dgm:prSet presAssocID="{B48CCD2E-E63B-42C6-A8BD-C6FC2B77FFEF}" presName="box" presStyleLbl="node1" presStyleIdx="0" presStyleCnt="4"/>
      <dgm:spPr/>
      <dgm:t>
        <a:bodyPr/>
        <a:lstStyle/>
        <a:p>
          <a:endParaRPr lang="ro-RO"/>
        </a:p>
      </dgm:t>
    </dgm:pt>
    <dgm:pt modelId="{F260DB89-7D48-4D99-A714-ABE65D84D63D}" type="pres">
      <dgm:prSet presAssocID="{B48CCD2E-E63B-42C6-A8BD-C6FC2B77FFEF}" presName="img" presStyleLbl="f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0C0D0C8-311B-49AD-8DCF-9FE5BC31D0EA}" type="pres">
      <dgm:prSet presAssocID="{B48CCD2E-E63B-42C6-A8BD-C6FC2B77FFEF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D149C656-E364-4E7B-B201-EA545E1D839D}" type="pres">
      <dgm:prSet presAssocID="{A115DD2A-DCD1-41E8-9B38-553EB541AECA}" presName="spacer" presStyleCnt="0"/>
      <dgm:spPr/>
    </dgm:pt>
    <dgm:pt modelId="{9D3E140F-313C-49E8-AA62-086F22E05BF6}" type="pres">
      <dgm:prSet presAssocID="{41DB179F-A63C-4D62-9CC8-C813DFB2AD35}" presName="comp" presStyleCnt="0"/>
      <dgm:spPr/>
    </dgm:pt>
    <dgm:pt modelId="{86CE3C79-0E51-483D-93F9-FA3DA05E2502}" type="pres">
      <dgm:prSet presAssocID="{41DB179F-A63C-4D62-9CC8-C813DFB2AD35}" presName="box" presStyleLbl="node1" presStyleIdx="1" presStyleCnt="4"/>
      <dgm:spPr/>
      <dgm:t>
        <a:bodyPr/>
        <a:lstStyle/>
        <a:p>
          <a:endParaRPr lang="ro-RO"/>
        </a:p>
      </dgm:t>
    </dgm:pt>
    <dgm:pt modelId="{850447FB-AA7E-454E-851A-7C61A452CC9F}" type="pres">
      <dgm:prSet presAssocID="{41DB179F-A63C-4D62-9CC8-C813DFB2AD35}" presName="img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4C92169B-42B5-410C-B49D-798CD947D7CE}" type="pres">
      <dgm:prSet presAssocID="{41DB179F-A63C-4D62-9CC8-C813DFB2AD35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795D453D-C409-46A9-AFA2-3BDA2DA30665}" type="pres">
      <dgm:prSet presAssocID="{C9FD224E-33B8-4BD3-9690-01AA4E08C152}" presName="spacer" presStyleCnt="0"/>
      <dgm:spPr/>
    </dgm:pt>
    <dgm:pt modelId="{E3E94C7E-D682-4CD8-A79F-7576C7A7A8CF}" type="pres">
      <dgm:prSet presAssocID="{DF32965F-89AA-4D4D-B555-AFD713B1F684}" presName="comp" presStyleCnt="0"/>
      <dgm:spPr/>
    </dgm:pt>
    <dgm:pt modelId="{4A284214-7531-43BA-81B6-3473AA1D0916}" type="pres">
      <dgm:prSet presAssocID="{DF32965F-89AA-4D4D-B555-AFD713B1F684}" presName="box" presStyleLbl="node1" presStyleIdx="2" presStyleCnt="4"/>
      <dgm:spPr/>
      <dgm:t>
        <a:bodyPr/>
        <a:lstStyle/>
        <a:p>
          <a:endParaRPr lang="ro-RO"/>
        </a:p>
      </dgm:t>
    </dgm:pt>
    <dgm:pt modelId="{B095ECEF-C52A-4B16-B557-EA62F32E357B}" type="pres">
      <dgm:prSet presAssocID="{DF32965F-89AA-4D4D-B555-AFD713B1F684}" presName="img" presStyleLbl="f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A81E01E0-B138-4390-B931-320CBAE542F2}" type="pres">
      <dgm:prSet presAssocID="{DF32965F-89AA-4D4D-B555-AFD713B1F684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9F7E113B-DF6C-4CFC-874E-4E1098CFC040}" type="pres">
      <dgm:prSet presAssocID="{D9AA414A-1305-43BC-BFA9-10CF3FD47FD2}" presName="spacer" presStyleCnt="0"/>
      <dgm:spPr/>
    </dgm:pt>
    <dgm:pt modelId="{324B8519-9D5F-49C1-98C1-4DFADED091BB}" type="pres">
      <dgm:prSet presAssocID="{45761D67-C84E-49CA-B543-2CB18DA86A42}" presName="comp" presStyleCnt="0"/>
      <dgm:spPr/>
    </dgm:pt>
    <dgm:pt modelId="{510C6B33-5F9C-44C9-9BD8-356CEDFB42E6}" type="pres">
      <dgm:prSet presAssocID="{45761D67-C84E-49CA-B543-2CB18DA86A42}" presName="box" presStyleLbl="node1" presStyleIdx="3" presStyleCnt="4"/>
      <dgm:spPr/>
      <dgm:t>
        <a:bodyPr/>
        <a:lstStyle/>
        <a:p>
          <a:endParaRPr lang="ro-RO"/>
        </a:p>
      </dgm:t>
    </dgm:pt>
    <dgm:pt modelId="{BE3CCB3E-8497-470F-853D-9EA4CE1D5224}" type="pres">
      <dgm:prSet presAssocID="{45761D67-C84E-49CA-B543-2CB18DA86A42}" presName="img" presStyleLbl="fgImgPlac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18EC621D-2CAE-49BF-A9DF-07AC6F40C2B2}" type="pres">
      <dgm:prSet presAssocID="{45761D67-C84E-49CA-B543-2CB18DA86A42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</dgm:ptLst>
  <dgm:cxnLst>
    <dgm:cxn modelId="{A4017E0C-468B-47B5-BFCF-93BD90E01194}" type="presOf" srcId="{41DB179F-A63C-4D62-9CC8-C813DFB2AD35}" destId="{4C92169B-42B5-410C-B49D-798CD947D7CE}" srcOrd="1" destOrd="0" presId="urn:microsoft.com/office/officeart/2005/8/layout/vList4#1"/>
    <dgm:cxn modelId="{A6F72E59-C2D3-4E3B-81D6-F9D9F0227B8F}" type="presOf" srcId="{DF32965F-89AA-4D4D-B555-AFD713B1F684}" destId="{4A284214-7531-43BA-81B6-3473AA1D0916}" srcOrd="0" destOrd="0" presId="urn:microsoft.com/office/officeart/2005/8/layout/vList4#1"/>
    <dgm:cxn modelId="{88D4E83D-85D7-4212-B66B-257A77C58D16}" srcId="{45761D67-C84E-49CA-B543-2CB18DA86A42}" destId="{2C75969F-B825-440F-9D13-D84726822418}" srcOrd="0" destOrd="0" parTransId="{4A2BE886-EAAB-4546-AE29-BA0646A80D7D}" sibTransId="{2A763524-F406-41BD-A4C6-B09631F10F3C}"/>
    <dgm:cxn modelId="{96A7AFC5-E92B-4F3D-A413-EB3645512F8C}" type="presOf" srcId="{50598DCA-9360-405A-8AA6-5A8426B12EAB}" destId="{A81E01E0-B138-4390-B931-320CBAE542F2}" srcOrd="1" destOrd="1" presId="urn:microsoft.com/office/officeart/2005/8/layout/vList4#1"/>
    <dgm:cxn modelId="{E620D3FA-612C-4ACF-B610-347CE876ABC4}" srcId="{5CD6198C-6DB5-4BD9-9A19-A8F23C6E471A}" destId="{45761D67-C84E-49CA-B543-2CB18DA86A42}" srcOrd="3" destOrd="0" parTransId="{595E0C44-7B17-40F7-9429-1AA7D28BA6A1}" sibTransId="{5C486EF2-898E-452F-A2C6-613C5119A583}"/>
    <dgm:cxn modelId="{0E1EADDE-A31F-4CD3-81B2-EC2C6BAE9E55}" type="presOf" srcId="{02BEB983-00BC-46B6-A64D-8840C5AFFF6D}" destId="{86CE3C79-0E51-483D-93F9-FA3DA05E2502}" srcOrd="0" destOrd="1" presId="urn:microsoft.com/office/officeart/2005/8/layout/vList4#1"/>
    <dgm:cxn modelId="{CC17C914-7C6D-4470-B335-D7CCBB8CF334}" type="presOf" srcId="{02BEB983-00BC-46B6-A64D-8840C5AFFF6D}" destId="{4C92169B-42B5-410C-B49D-798CD947D7CE}" srcOrd="1" destOrd="1" presId="urn:microsoft.com/office/officeart/2005/8/layout/vList4#1"/>
    <dgm:cxn modelId="{47D3FB9A-E16E-4883-B609-D9E2097A0119}" type="presOf" srcId="{B48CCD2E-E63B-42C6-A8BD-C6FC2B77FFEF}" destId="{50C0D0C8-311B-49AD-8DCF-9FE5BC31D0EA}" srcOrd="1" destOrd="0" presId="urn:microsoft.com/office/officeart/2005/8/layout/vList4#1"/>
    <dgm:cxn modelId="{6025FC15-0AC0-4681-8F6D-8FED08C521D7}" type="presOf" srcId="{B48CCD2E-E63B-42C6-A8BD-C6FC2B77FFEF}" destId="{07B9656D-018B-47DD-B683-36053DB23215}" srcOrd="0" destOrd="0" presId="urn:microsoft.com/office/officeart/2005/8/layout/vList4#1"/>
    <dgm:cxn modelId="{08385167-1BB5-4F40-8FE9-C98AFE9A979B}" type="presOf" srcId="{22AF4253-578E-4179-A396-EE2BD021AFA8}" destId="{07B9656D-018B-47DD-B683-36053DB23215}" srcOrd="0" destOrd="1" presId="urn:microsoft.com/office/officeart/2005/8/layout/vList4#1"/>
    <dgm:cxn modelId="{1207F062-3EB8-433E-90EA-8AF3485CE37F}" srcId="{5CD6198C-6DB5-4BD9-9A19-A8F23C6E471A}" destId="{DF32965F-89AA-4D4D-B555-AFD713B1F684}" srcOrd="2" destOrd="0" parTransId="{81C56448-BDA0-437B-A6D4-FDCCBFDBC5D7}" sibTransId="{D9AA414A-1305-43BC-BFA9-10CF3FD47FD2}"/>
    <dgm:cxn modelId="{989D6048-0C92-4914-9820-C07BBE2E23A5}" type="presOf" srcId="{DF32965F-89AA-4D4D-B555-AFD713B1F684}" destId="{A81E01E0-B138-4390-B931-320CBAE542F2}" srcOrd="1" destOrd="0" presId="urn:microsoft.com/office/officeart/2005/8/layout/vList4#1"/>
    <dgm:cxn modelId="{72905DCA-CCBC-4274-9780-90611A0FEC44}" type="presOf" srcId="{2C75969F-B825-440F-9D13-D84726822418}" destId="{18EC621D-2CAE-49BF-A9DF-07AC6F40C2B2}" srcOrd="1" destOrd="1" presId="urn:microsoft.com/office/officeart/2005/8/layout/vList4#1"/>
    <dgm:cxn modelId="{278E19D1-D0FE-4C5B-9ACA-EE550A0E1F77}" srcId="{5CD6198C-6DB5-4BD9-9A19-A8F23C6E471A}" destId="{41DB179F-A63C-4D62-9CC8-C813DFB2AD35}" srcOrd="1" destOrd="0" parTransId="{9358C701-A22E-4CFC-8B49-EAF8879ED5B1}" sibTransId="{C9FD224E-33B8-4BD3-9690-01AA4E08C152}"/>
    <dgm:cxn modelId="{4FDF6462-9B6E-4292-A6DC-3A8A47B0EBBD}" srcId="{B48CCD2E-E63B-42C6-A8BD-C6FC2B77FFEF}" destId="{22AF4253-578E-4179-A396-EE2BD021AFA8}" srcOrd="0" destOrd="0" parTransId="{83806A5D-CCB4-4723-A4D0-5498D165666F}" sibTransId="{B24F8954-C0B4-435E-9C94-F56108E640BD}"/>
    <dgm:cxn modelId="{C8472352-1510-471B-BB1F-E0C7EFDEBCAE}" type="presOf" srcId="{41DB179F-A63C-4D62-9CC8-C813DFB2AD35}" destId="{86CE3C79-0E51-483D-93F9-FA3DA05E2502}" srcOrd="0" destOrd="0" presId="urn:microsoft.com/office/officeart/2005/8/layout/vList4#1"/>
    <dgm:cxn modelId="{C1FEBDA3-C187-475C-AC74-4B8F2CD0EF80}" type="presOf" srcId="{5CD6198C-6DB5-4BD9-9A19-A8F23C6E471A}" destId="{408EB9B6-DA07-45C0-834A-BA46F9FFC40A}" srcOrd="0" destOrd="0" presId="urn:microsoft.com/office/officeart/2005/8/layout/vList4#1"/>
    <dgm:cxn modelId="{5669D62A-20DE-40E7-B2AE-E74AA1FBC813}" type="presOf" srcId="{50598DCA-9360-405A-8AA6-5A8426B12EAB}" destId="{4A284214-7531-43BA-81B6-3473AA1D0916}" srcOrd="0" destOrd="1" presId="urn:microsoft.com/office/officeart/2005/8/layout/vList4#1"/>
    <dgm:cxn modelId="{DE2CCB3F-407B-4B3E-83F5-40668D090F45}" srcId="{41DB179F-A63C-4D62-9CC8-C813DFB2AD35}" destId="{02BEB983-00BC-46B6-A64D-8840C5AFFF6D}" srcOrd="0" destOrd="0" parTransId="{18221CD3-038E-44FB-A8A9-443981494EFB}" sibTransId="{17BEA3E9-C644-4A49-8CC5-D30859BE6C5B}"/>
    <dgm:cxn modelId="{D2B83460-319C-48CB-89BD-2057850901A1}" type="presOf" srcId="{45761D67-C84E-49CA-B543-2CB18DA86A42}" destId="{18EC621D-2CAE-49BF-A9DF-07AC6F40C2B2}" srcOrd="1" destOrd="0" presId="urn:microsoft.com/office/officeart/2005/8/layout/vList4#1"/>
    <dgm:cxn modelId="{B1E42335-2372-4590-A844-6912C0262878}" srcId="{DF32965F-89AA-4D4D-B555-AFD713B1F684}" destId="{50598DCA-9360-405A-8AA6-5A8426B12EAB}" srcOrd="0" destOrd="0" parTransId="{625A940B-84AD-4BF0-8897-05E24CA96446}" sibTransId="{B235C7B6-1320-43CB-A6A3-2C5EE20D09F1}"/>
    <dgm:cxn modelId="{5E8E9EEE-0723-4A8A-BA0F-ED1CBBACAFB6}" type="presOf" srcId="{45761D67-C84E-49CA-B543-2CB18DA86A42}" destId="{510C6B33-5F9C-44C9-9BD8-356CEDFB42E6}" srcOrd="0" destOrd="0" presId="urn:microsoft.com/office/officeart/2005/8/layout/vList4#1"/>
    <dgm:cxn modelId="{D54830DA-C810-40FB-98F1-A27B65323A78}" srcId="{5CD6198C-6DB5-4BD9-9A19-A8F23C6E471A}" destId="{B48CCD2E-E63B-42C6-A8BD-C6FC2B77FFEF}" srcOrd="0" destOrd="0" parTransId="{9776EE83-2C46-445B-B138-1E6F9A7187DB}" sibTransId="{A115DD2A-DCD1-41E8-9B38-553EB541AECA}"/>
    <dgm:cxn modelId="{516E0DBB-7BC4-4F28-BCC2-51951BC96A17}" type="presOf" srcId="{22AF4253-578E-4179-A396-EE2BD021AFA8}" destId="{50C0D0C8-311B-49AD-8DCF-9FE5BC31D0EA}" srcOrd="1" destOrd="1" presId="urn:microsoft.com/office/officeart/2005/8/layout/vList4#1"/>
    <dgm:cxn modelId="{B183409F-F425-413B-9D72-ACB5ACE0ED01}" type="presOf" srcId="{2C75969F-B825-440F-9D13-D84726822418}" destId="{510C6B33-5F9C-44C9-9BD8-356CEDFB42E6}" srcOrd="0" destOrd="1" presId="urn:microsoft.com/office/officeart/2005/8/layout/vList4#1"/>
    <dgm:cxn modelId="{AC7CC85D-8A70-4876-8F16-9EC365EE1AC4}" type="presParOf" srcId="{408EB9B6-DA07-45C0-834A-BA46F9FFC40A}" destId="{B2BA8B3C-0185-4AD0-A865-49C7D9E53A06}" srcOrd="0" destOrd="0" presId="urn:microsoft.com/office/officeart/2005/8/layout/vList4#1"/>
    <dgm:cxn modelId="{27E1B03C-B76E-4DD2-86D3-AC5E4CC62019}" type="presParOf" srcId="{B2BA8B3C-0185-4AD0-A865-49C7D9E53A06}" destId="{07B9656D-018B-47DD-B683-36053DB23215}" srcOrd="0" destOrd="0" presId="urn:microsoft.com/office/officeart/2005/8/layout/vList4#1"/>
    <dgm:cxn modelId="{D2140CEA-B32F-43BF-AF06-A0D59954E850}" type="presParOf" srcId="{B2BA8B3C-0185-4AD0-A865-49C7D9E53A06}" destId="{F260DB89-7D48-4D99-A714-ABE65D84D63D}" srcOrd="1" destOrd="0" presId="urn:microsoft.com/office/officeart/2005/8/layout/vList4#1"/>
    <dgm:cxn modelId="{DF075983-5206-4B31-A2C1-12E50B706242}" type="presParOf" srcId="{B2BA8B3C-0185-4AD0-A865-49C7D9E53A06}" destId="{50C0D0C8-311B-49AD-8DCF-9FE5BC31D0EA}" srcOrd="2" destOrd="0" presId="urn:microsoft.com/office/officeart/2005/8/layout/vList4#1"/>
    <dgm:cxn modelId="{1E152D63-FA19-481F-B17A-339C309FF035}" type="presParOf" srcId="{408EB9B6-DA07-45C0-834A-BA46F9FFC40A}" destId="{D149C656-E364-4E7B-B201-EA545E1D839D}" srcOrd="1" destOrd="0" presId="urn:microsoft.com/office/officeart/2005/8/layout/vList4#1"/>
    <dgm:cxn modelId="{4B6A8995-F6A1-43A1-AB95-27380C36839B}" type="presParOf" srcId="{408EB9B6-DA07-45C0-834A-BA46F9FFC40A}" destId="{9D3E140F-313C-49E8-AA62-086F22E05BF6}" srcOrd="2" destOrd="0" presId="urn:microsoft.com/office/officeart/2005/8/layout/vList4#1"/>
    <dgm:cxn modelId="{26F941B6-8136-4706-9DFC-852CEE73A7B6}" type="presParOf" srcId="{9D3E140F-313C-49E8-AA62-086F22E05BF6}" destId="{86CE3C79-0E51-483D-93F9-FA3DA05E2502}" srcOrd="0" destOrd="0" presId="urn:microsoft.com/office/officeart/2005/8/layout/vList4#1"/>
    <dgm:cxn modelId="{98D47569-973F-4DCE-8D0E-06EB8E02B6D5}" type="presParOf" srcId="{9D3E140F-313C-49E8-AA62-086F22E05BF6}" destId="{850447FB-AA7E-454E-851A-7C61A452CC9F}" srcOrd="1" destOrd="0" presId="urn:microsoft.com/office/officeart/2005/8/layout/vList4#1"/>
    <dgm:cxn modelId="{C7292D53-2083-4B3E-A12C-3E6AB086EAAA}" type="presParOf" srcId="{9D3E140F-313C-49E8-AA62-086F22E05BF6}" destId="{4C92169B-42B5-410C-B49D-798CD947D7CE}" srcOrd="2" destOrd="0" presId="urn:microsoft.com/office/officeart/2005/8/layout/vList4#1"/>
    <dgm:cxn modelId="{2BE556C3-A80D-4E16-9A6B-79FD806DE780}" type="presParOf" srcId="{408EB9B6-DA07-45C0-834A-BA46F9FFC40A}" destId="{795D453D-C409-46A9-AFA2-3BDA2DA30665}" srcOrd="3" destOrd="0" presId="urn:microsoft.com/office/officeart/2005/8/layout/vList4#1"/>
    <dgm:cxn modelId="{0A8C0985-6660-4E06-9A1B-0C944D58FB61}" type="presParOf" srcId="{408EB9B6-DA07-45C0-834A-BA46F9FFC40A}" destId="{E3E94C7E-D682-4CD8-A79F-7576C7A7A8CF}" srcOrd="4" destOrd="0" presId="urn:microsoft.com/office/officeart/2005/8/layout/vList4#1"/>
    <dgm:cxn modelId="{48BDD6FF-8A9F-426E-A431-46302E048261}" type="presParOf" srcId="{E3E94C7E-D682-4CD8-A79F-7576C7A7A8CF}" destId="{4A284214-7531-43BA-81B6-3473AA1D0916}" srcOrd="0" destOrd="0" presId="urn:microsoft.com/office/officeart/2005/8/layout/vList4#1"/>
    <dgm:cxn modelId="{D7DD3153-7D45-4F44-BB16-5E90F355462E}" type="presParOf" srcId="{E3E94C7E-D682-4CD8-A79F-7576C7A7A8CF}" destId="{B095ECEF-C52A-4B16-B557-EA62F32E357B}" srcOrd="1" destOrd="0" presId="urn:microsoft.com/office/officeart/2005/8/layout/vList4#1"/>
    <dgm:cxn modelId="{F79BF260-679E-44D9-B059-A404C001E385}" type="presParOf" srcId="{E3E94C7E-D682-4CD8-A79F-7576C7A7A8CF}" destId="{A81E01E0-B138-4390-B931-320CBAE542F2}" srcOrd="2" destOrd="0" presId="urn:microsoft.com/office/officeart/2005/8/layout/vList4#1"/>
    <dgm:cxn modelId="{BAFE8FCB-FA0F-4C6F-862E-85110C8A2FC7}" type="presParOf" srcId="{408EB9B6-DA07-45C0-834A-BA46F9FFC40A}" destId="{9F7E113B-DF6C-4CFC-874E-4E1098CFC040}" srcOrd="5" destOrd="0" presId="urn:microsoft.com/office/officeart/2005/8/layout/vList4#1"/>
    <dgm:cxn modelId="{E5412336-855F-4BE6-B162-D9CC0E9AD642}" type="presParOf" srcId="{408EB9B6-DA07-45C0-834A-BA46F9FFC40A}" destId="{324B8519-9D5F-49C1-98C1-4DFADED091BB}" srcOrd="6" destOrd="0" presId="urn:microsoft.com/office/officeart/2005/8/layout/vList4#1"/>
    <dgm:cxn modelId="{9C35CCB2-76E9-47A0-B3E4-0A8269B93FD5}" type="presParOf" srcId="{324B8519-9D5F-49C1-98C1-4DFADED091BB}" destId="{510C6B33-5F9C-44C9-9BD8-356CEDFB42E6}" srcOrd="0" destOrd="0" presId="urn:microsoft.com/office/officeart/2005/8/layout/vList4#1"/>
    <dgm:cxn modelId="{721F5F30-7AA5-4CCD-9D9E-3932F3D6DD7B}" type="presParOf" srcId="{324B8519-9D5F-49C1-98C1-4DFADED091BB}" destId="{BE3CCB3E-8497-470F-853D-9EA4CE1D5224}" srcOrd="1" destOrd="0" presId="urn:microsoft.com/office/officeart/2005/8/layout/vList4#1"/>
    <dgm:cxn modelId="{6DFA8475-B0C3-4E9A-8DD2-A0B2AF732230}" type="presParOf" srcId="{324B8519-9D5F-49C1-98C1-4DFADED091BB}" destId="{18EC621D-2CAE-49BF-A9DF-07AC6F40C2B2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B9656D-018B-47DD-B683-36053DB23215}">
      <dsp:nvSpPr>
        <dsp:cNvPr id="0" name=""/>
        <dsp:cNvSpPr/>
      </dsp:nvSpPr>
      <dsp:spPr>
        <a:xfrm>
          <a:off x="0" y="0"/>
          <a:ext cx="7416824" cy="11715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300" kern="1200" dirty="0" smtClean="0"/>
            <a:t>Adenoma:</a:t>
          </a:r>
          <a:endParaRPr lang="ro-RO" sz="23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800" kern="1200" dirty="0" smtClean="0"/>
            <a:t>mirigyes szerkezetű vagy mirigyes eredetü</a:t>
          </a:r>
          <a:endParaRPr lang="ro-RO" sz="1800" kern="1200" dirty="0"/>
        </a:p>
      </dsp:txBody>
      <dsp:txXfrm>
        <a:off x="1600518" y="0"/>
        <a:ext cx="5816305" cy="1171536"/>
      </dsp:txXfrm>
    </dsp:sp>
    <dsp:sp modelId="{F260DB89-7D48-4D99-A714-ABE65D84D63D}">
      <dsp:nvSpPr>
        <dsp:cNvPr id="0" name=""/>
        <dsp:cNvSpPr/>
      </dsp:nvSpPr>
      <dsp:spPr>
        <a:xfrm>
          <a:off x="117153" y="117153"/>
          <a:ext cx="1483364" cy="93722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CE3C79-0E51-483D-93F9-FA3DA05E2502}">
      <dsp:nvSpPr>
        <dsp:cNvPr id="0" name=""/>
        <dsp:cNvSpPr/>
      </dsp:nvSpPr>
      <dsp:spPr>
        <a:xfrm>
          <a:off x="0" y="1288690"/>
          <a:ext cx="7416824" cy="11715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300" kern="1200" dirty="0" smtClean="0"/>
            <a:t>Papilloma:</a:t>
          </a:r>
          <a:endParaRPr lang="ro-RO" sz="23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800" kern="1200" dirty="0" smtClean="0"/>
            <a:t>hámfedte terület ujjszerű kiemelkedése</a:t>
          </a:r>
          <a:endParaRPr lang="ro-RO" sz="1800" kern="1200" dirty="0"/>
        </a:p>
      </dsp:txBody>
      <dsp:txXfrm>
        <a:off x="1600518" y="1288690"/>
        <a:ext cx="5816305" cy="1171536"/>
      </dsp:txXfrm>
    </dsp:sp>
    <dsp:sp modelId="{850447FB-AA7E-454E-851A-7C61A452CC9F}">
      <dsp:nvSpPr>
        <dsp:cNvPr id="0" name=""/>
        <dsp:cNvSpPr/>
      </dsp:nvSpPr>
      <dsp:spPr>
        <a:xfrm>
          <a:off x="117153" y="1405843"/>
          <a:ext cx="1483364" cy="93722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284214-7531-43BA-81B6-3473AA1D0916}">
      <dsp:nvSpPr>
        <dsp:cNvPr id="0" name=""/>
        <dsp:cNvSpPr/>
      </dsp:nvSpPr>
      <dsp:spPr>
        <a:xfrm>
          <a:off x="0" y="2577380"/>
          <a:ext cx="7416824" cy="11715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300" kern="1200" dirty="0" smtClean="0"/>
            <a:t>Polyp</a:t>
          </a:r>
          <a:endParaRPr lang="ro-RO" sz="23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800" kern="1200" dirty="0" smtClean="0"/>
            <a:t>nyálkahártya terület makroszkóposan is látható szövetszaporulata</a:t>
          </a:r>
          <a:endParaRPr lang="ro-RO" sz="1800" kern="1200" dirty="0"/>
        </a:p>
      </dsp:txBody>
      <dsp:txXfrm>
        <a:off x="1600518" y="2577380"/>
        <a:ext cx="5816305" cy="1171536"/>
      </dsp:txXfrm>
    </dsp:sp>
    <dsp:sp modelId="{B095ECEF-C52A-4B16-B557-EA62F32E357B}">
      <dsp:nvSpPr>
        <dsp:cNvPr id="0" name=""/>
        <dsp:cNvSpPr/>
      </dsp:nvSpPr>
      <dsp:spPr>
        <a:xfrm>
          <a:off x="117153" y="2694533"/>
          <a:ext cx="1483364" cy="93722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0C6B33-5F9C-44C9-9BD8-356CEDFB42E6}">
      <dsp:nvSpPr>
        <dsp:cNvPr id="0" name=""/>
        <dsp:cNvSpPr/>
      </dsp:nvSpPr>
      <dsp:spPr>
        <a:xfrm>
          <a:off x="0" y="3866070"/>
          <a:ext cx="7416824" cy="11715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300" kern="1200" dirty="0" smtClean="0"/>
            <a:t>Cystadenoma:</a:t>
          </a:r>
          <a:endParaRPr lang="ro-RO" sz="23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800" kern="1200" dirty="0" smtClean="0"/>
            <a:t>üreges szerkezetű szövetproliferáció</a:t>
          </a:r>
          <a:endParaRPr lang="ro-RO" sz="1800" kern="1200" dirty="0"/>
        </a:p>
      </dsp:txBody>
      <dsp:txXfrm>
        <a:off x="1600518" y="3866070"/>
        <a:ext cx="5816305" cy="1171536"/>
      </dsp:txXfrm>
    </dsp:sp>
    <dsp:sp modelId="{BE3CCB3E-8497-470F-853D-9EA4CE1D5224}">
      <dsp:nvSpPr>
        <dsp:cNvPr id="0" name=""/>
        <dsp:cNvSpPr/>
      </dsp:nvSpPr>
      <dsp:spPr>
        <a:xfrm>
          <a:off x="117153" y="3983223"/>
          <a:ext cx="1483364" cy="93722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u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28" name="Substituent dată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92147-636F-4306-9A4D-E70E1CE556C7}" type="datetimeFigureOut">
              <a:rPr lang="ro-RO" smtClean="0"/>
              <a:pPr/>
              <a:t>17.05.2012</a:t>
            </a:fld>
            <a:endParaRPr lang="ro-RO"/>
          </a:p>
        </p:txBody>
      </p:sp>
      <p:sp>
        <p:nvSpPr>
          <p:cNvPr id="17" name="Substituent subsol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29" name="Substituent număr diapozitiv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F5A81-0F95-43C4-A8A3-87990C319BD5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9" name="Subtitlu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92147-636F-4306-9A4D-E70E1CE556C7}" type="datetimeFigureOut">
              <a:rPr lang="ro-RO" smtClean="0"/>
              <a:pPr/>
              <a:t>17.05.2012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F5A81-0F95-43C4-A8A3-87990C319BD5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92147-636F-4306-9A4D-E70E1CE556C7}" type="datetimeFigureOut">
              <a:rPr lang="ro-RO" smtClean="0"/>
              <a:pPr/>
              <a:t>17.05.2012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F5A81-0F95-43C4-A8A3-87990C319BD5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92147-636F-4306-9A4D-E70E1CE556C7}" type="datetimeFigureOut">
              <a:rPr lang="ro-RO" smtClean="0"/>
              <a:pPr/>
              <a:t>17.05.2012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F5A81-0F95-43C4-A8A3-87990C319BD5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92147-636F-4306-9A4D-E70E1CE556C7}" type="datetimeFigureOut">
              <a:rPr lang="ro-RO" smtClean="0"/>
              <a:pPr/>
              <a:t>17.05.2012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5AF5A81-0F95-43C4-A8A3-87990C319BD5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92147-636F-4306-9A4D-E70E1CE556C7}" type="datetimeFigureOut">
              <a:rPr lang="ro-RO" smtClean="0"/>
              <a:pPr/>
              <a:t>17.05.2012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F5A81-0F95-43C4-A8A3-87990C319BD5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92147-636F-4306-9A4D-E70E1CE556C7}" type="datetimeFigureOut">
              <a:rPr lang="ro-RO" smtClean="0"/>
              <a:pPr/>
              <a:t>17.05.2012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F5A81-0F95-43C4-A8A3-87990C319BD5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92147-636F-4306-9A4D-E70E1CE556C7}" type="datetimeFigureOut">
              <a:rPr lang="ro-RO" smtClean="0"/>
              <a:pPr/>
              <a:t>17.05.2012</a:t>
            </a:fld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F5A81-0F95-43C4-A8A3-87990C319BD5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92147-636F-4306-9A4D-E70E1CE556C7}" type="datetimeFigureOut">
              <a:rPr lang="ro-RO" smtClean="0"/>
              <a:pPr/>
              <a:t>17.05.2012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F5A81-0F95-43C4-A8A3-87990C319BD5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92147-636F-4306-9A4D-E70E1CE556C7}" type="datetimeFigureOut">
              <a:rPr lang="ro-RO" smtClean="0"/>
              <a:pPr/>
              <a:t>17.05.2012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F5A81-0F95-43C4-A8A3-87990C319BD5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o-RO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Faceți clic pe pictogramă pentru a adăuga o imagine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92147-636F-4306-9A4D-E70E1CE556C7}" type="datetimeFigureOut">
              <a:rPr lang="ro-RO" smtClean="0"/>
              <a:pPr/>
              <a:t>17.05.2012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F5A81-0F95-43C4-A8A3-87990C319BD5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ubstituent titl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3" name="Substituent tex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14" name="Substituent dată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0692147-636F-4306-9A4D-E70E1CE556C7}" type="datetimeFigureOut">
              <a:rPr lang="ro-RO" smtClean="0"/>
              <a:pPr/>
              <a:t>17.05.2012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23" name="Substituent număr diapozitiv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5AF5A81-0F95-43C4-A8A3-87990C319BD5}" type="slidenum">
              <a:rPr lang="ro-RO" smtClean="0"/>
              <a:pPr/>
              <a:t>‹#›</a:t>
            </a:fld>
            <a:endParaRPr lang="ro-R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file:///C:\Documents%20and%20Settings\Owner\Desktop\a%20Ra'k\rakrol%20irtunk%20vordot.doc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hu.wikipedia.org/w/index.php?title=F%C3%A1jl:Rak_kialakulas.png&amp;filetimestamp=20060510220234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-180528" y="260648"/>
            <a:ext cx="8229600" cy="1828800"/>
          </a:xfrm>
        </p:spPr>
        <p:txBody>
          <a:bodyPr>
            <a:normAutofit/>
            <a:scene3d>
              <a:camera prst="perspectiveHeroicExtremeLeftFacing"/>
              <a:lightRig rig="soft" dir="t">
                <a:rot lat="0" lon="0" rev="17220000"/>
              </a:lightRig>
            </a:scene3d>
            <a:sp3d extrusionH="57150" prstMaterial="softEdge">
              <a:bevelT w="57150" h="38100" prst="hardEdge"/>
            </a:sp3d>
          </a:bodyPr>
          <a:lstStyle/>
          <a:p>
            <a:r>
              <a:rPr lang="en-US" sz="12000" cap="none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innerShdw blurRad="50800" dist="50800" dir="8100000">
                    <a:srgbClr val="7D7D7D">
                      <a:alpha val="73000"/>
                    </a:srgbClr>
                  </a:innerShdw>
                  <a:reflection blurRad="6350" stA="55000" endA="300" endPos="45500" dir="5400000" sy="-100000" algn="bl" rotWithShape="0"/>
                </a:effectLst>
              </a:rPr>
              <a:t>A </a:t>
            </a:r>
            <a:r>
              <a:rPr lang="hu-HU" sz="12000" cap="none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innerShdw blurRad="50800" dist="50800" dir="8100000">
                    <a:srgbClr val="7D7D7D">
                      <a:alpha val="73000"/>
                    </a:srgbClr>
                  </a:innerShdw>
                  <a:reflection blurRad="6350" stA="55000" endA="300" endPos="45500" dir="5400000" sy="-100000" algn="bl" rotWithShape="0"/>
                </a:effectLst>
              </a:rPr>
              <a:t>Rák</a:t>
            </a:r>
            <a:endParaRPr lang="ro-RO" sz="12000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innerShdw blurRad="50800" dist="50800" dir="8100000">
                  <a:srgbClr val="7D7D7D">
                    <a:alpha val="73000"/>
                  </a:srgbClr>
                </a:inn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4" name="Buton acțiune: Înainte sau Următorul 3">
            <a:hlinkClick r:id="" action="ppaction://hlinkshowjump?jump=nextslide" highlightClick="1"/>
          </p:cNvPr>
          <p:cNvSpPr/>
          <p:nvPr/>
        </p:nvSpPr>
        <p:spPr>
          <a:xfrm>
            <a:off x="971600" y="6309320"/>
            <a:ext cx="50405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5" name="Buton acțiune: Înapoi sau Anteriorul 4">
            <a:hlinkClick r:id="" action="ppaction://hlinkshowjump?jump=previousslide" highlightClick="1"/>
          </p:cNvPr>
          <p:cNvSpPr/>
          <p:nvPr/>
        </p:nvSpPr>
        <p:spPr>
          <a:xfrm>
            <a:off x="395536" y="6309320"/>
            <a:ext cx="432048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hu-HU" dirty="0" smtClean="0"/>
              <a:t>Jelek és tünekek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179512" y="980728"/>
            <a:ext cx="8229600" cy="5040600"/>
          </a:xfrm>
        </p:spPr>
        <p:txBody>
          <a:bodyPr/>
          <a:lstStyle/>
          <a:p>
            <a:r>
              <a:rPr lang="hu-HU" dirty="0" smtClean="0">
                <a:solidFill>
                  <a:schemeClr val="accent4">
                    <a:lumMod val="50000"/>
                  </a:schemeClr>
                </a:solidFill>
              </a:rPr>
              <a:t>A rák tünetei nagyjából három csoportra oszthatók:</a:t>
            </a:r>
          </a:p>
          <a:p>
            <a:pPr>
              <a:buNone/>
            </a:pPr>
            <a:r>
              <a:rPr lang="hu-HU" i="1" dirty="0" smtClean="0"/>
              <a:t>a). Helyi tünetek:</a:t>
            </a:r>
            <a:r>
              <a:rPr lang="hu-HU" dirty="0" smtClean="0"/>
              <a:t> általában csomók vagy daganatok </a:t>
            </a:r>
            <a:r>
              <a:rPr lang="hu-HU" i="1" dirty="0" smtClean="0"/>
              <a:t>(tumor),</a:t>
            </a:r>
            <a:r>
              <a:rPr lang="hu-HU" dirty="0" smtClean="0"/>
              <a:t> vérzés, fájdalom és/vagy fekélyesedés. A környező szövetek összenyomása más tüneteket, például hányingert válthat ki.</a:t>
            </a:r>
          </a:p>
          <a:p>
            <a:endParaRPr lang="ro-RO" dirty="0"/>
          </a:p>
        </p:txBody>
      </p:sp>
      <p:pic>
        <p:nvPicPr>
          <p:cNvPr id="3074" name="Picture 2" descr="C:\Documents and Settings\Owner\Desktop\a Ra'k\imagesCAUX2AL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7192" y="0"/>
            <a:ext cx="1816807" cy="2564904"/>
          </a:xfrm>
          <a:prstGeom prst="rect">
            <a:avLst/>
          </a:prstGeom>
          <a:noFill/>
        </p:spPr>
      </p:pic>
      <p:pic>
        <p:nvPicPr>
          <p:cNvPr id="3075" name="Picture 3" descr="C:\Documents and Settings\Owner\Desktop\a Ra'k\imagesCAE1Z6V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0274" y="4293096"/>
            <a:ext cx="3903727" cy="2564904"/>
          </a:xfrm>
          <a:prstGeom prst="rect">
            <a:avLst/>
          </a:prstGeom>
          <a:noFill/>
        </p:spPr>
      </p:pic>
      <p:pic>
        <p:nvPicPr>
          <p:cNvPr id="3076" name="Picture 4" descr="C:\Documents and Settings\Owner\Desktop\a Ra'k\untitledghtfghdf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337100"/>
            <a:ext cx="3348272" cy="25209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23528" y="260648"/>
            <a:ext cx="8229600" cy="4709160"/>
          </a:xfrm>
        </p:spPr>
        <p:txBody>
          <a:bodyPr/>
          <a:lstStyle/>
          <a:p>
            <a:r>
              <a:rPr lang="hu-HU" dirty="0" smtClean="0"/>
              <a:t>b).</a:t>
            </a:r>
            <a:r>
              <a:rPr lang="hu-HU" i="1" dirty="0" smtClean="0"/>
              <a:t> Metasztázis (áttét) tünetei:</a:t>
            </a:r>
            <a:r>
              <a:rPr lang="hu-HU" dirty="0" smtClean="0"/>
              <a:t> megduzzadt nyirokcsomók, köhögés, megnagyobbodott máj), csontfájdalmak, az érintett csontok törése és idegrendszeri tünetek. Bár a rák előrehaladott állapota nagy fájdalmat okoz, ez általában nem tartozik az első tünetek közé.</a:t>
            </a:r>
          </a:p>
          <a:p>
            <a:endParaRPr lang="ro-RO" dirty="0"/>
          </a:p>
        </p:txBody>
      </p:sp>
      <p:sp>
        <p:nvSpPr>
          <p:cNvPr id="2050" name="AutoShape 2" descr="data:image/jpeg;base64,/9j/4AAQSkZJRgABAQAAAQABAAD/2wCEAAkGBhQSEBQUEBQWFRQVFxUVFBcWFxUWFxYXGBUVFRUXFRgXHCgeGBomGhUXHzAsIycpLC4zHR4xNTAqNSYsLCkBCQoKDgwOGg8PGjEkHiUsLC4pKSwqLCwqKik1LCksKSksLywuKSopKSksLCwsKSwsLCwpLCwsLC0pNCkpLCwsLP/AABEIAGoAoAMBIgACEQEDEQH/xAAbAAACAwEBAQAAAAAAAAAAAAACAwEEBQYHAP/EADMQAAEDAgQEBQEIAwEAAAAAAAEAAhEDIQQSMUEFIlFhBhNxgZFCFDJSobHR8PEjweEk/8QAGwEAAQUBAQAAAAAAAAAAAAAAAwECBAUGAAf/xAAvEQABAwIEAwcDBQAAAAAAAAABAAIDBBEFEiExQVFxE2GBkbHB4SJC0RUjMkOh/9oADAMBAAIRAxEAPwDlauIlVnPUOcoXqAVKpUqAiaE9NXwCLKiCkJyahhTCIBTC5IhAR06RJtfXTsJKs4Th7qk5QYES4RZWq2ENNwBizeU6WgRH83WYxHHOxJZALkbngrekw/tLOl25JI4WcmZzmjeNT20sug4V4Hz0PMe72HXp1mFPg/BMdW/ytBa0Zo6k/l1Xo1PhlNzf/PDGmCRJAOoOmkRHuszLjFbJpnt00Vu6jporWb4nVeP8X4CaTmhvM0uDT1uRB6DULOx+CNN5adiQDLTpE3aSNwvVfFPCKf2WsDeGmSOpHICT3Gui8bxNJ7CDlBB2aTmGt7/fbaJjqEahxiphfeQ5hyPshVNJDK36BbomlqEtT3NuRvuBeEBavQIpmTNDmG6zT2OYbOCQQhLU4tSyEQhcEshCmOSihlOCaiCUCmtShIUbQjCCUTURNKMBGAhajCVMKkBXOHcNNVwGjdzYSNw2dVHDcJ5lRrZHMQLm3vHx/S9H4H4GfzGo8sa5uV2TLcSSQxx5mjSQNVlcXxgMBhhPU+wVrSUn9knguUr1A0FrHSQ0iNYbIAmPZY3EsYA0C0wCfi+us/zVdz4n8CGhSD8K4kgEZHbtiTlOogDckLzXEYjO6TAEwB0AGx67LHukz7K8jA3Gqh/E38uRzszREtnuYtqLla3BfHdemYJDwYAg5YI6z8JuHwWHFAPyFxMFzZEgT67et9baJfDvDPmk+WSGnlBsQ69r+8SgubZTsptdX+JcUqYkEE5QIcxoBJeTaHT0jeCPdYVTA1WEgsOYCTrYXA9jr7rpMG84M021sjn5qlMm2cMAFr63HcCdbLFPHatR1XO11MEAhplvKJiRo7WPiFyCACs6kyCBuRI0k9vVX63CapaHGmW8suJOp1gCTeI6L7g+DzYgucC0M0HeDE+0r1IcUpfYfpzWDhreIJ7i4M7qVSVclNIHxn8FBqIGyMs4fC8aIQuarvFKgdUcWwJvbQ7abFUiV6TR1bKuISM8eqys8DoX5SlOalFqfmQOKklDCWxHKWEbUwJSmNTAlBXMFhS8gMGZx0AkxuSY7IVRVR0zM8h+eifHC6V2VqS58CT/ANKsYGg59RoylwtLQCZsSST0Av7K7j+AeWQ93N+JrXNNhbXqCDYi6scK4o8UhSZ/iaOVxsZdJAA3ykGXSTF+yxVdi0tQcoOVvL8rQ01FHCMx1PNbvhumwVs1fK1lMuqcoyyQQGZhtvsJgE9/WqNRppjKIGwB/krwKjWFd33WwARMmHCYLgeth/Auid4sr0SMmWo2S1vVpmCG5Y1/aFSPIIUl8HaahemcZxjaVAmoQJMmfpB9Pj3XinF8EHVzVbmis8OZDZylxfkL9BBygH2O61OM+Ka9dppVA1gESJl3XXQC36LKw1U56gGawa06/ULdrABDBsU5kWRtr6qvTwbObM1wEc2WC0CWnMSI7SvUvCGFp0WMYwBxJBLm6Am8G5kBeZUKsO5rsdZ4H4dHAEdp910fD/ELcLRDmRNPoQYuYLvUQbppcpLgXjKuk4waLcQWimHfidAMOm4gCT17SuJ8YYpoDWECZMEiCBF4J9VoUOMCq91V1UZi6ZECJ1H6ArF8a8VZiC0NAIZPMLyYCRpXOaWABYFDiWWs1xkAy3NBmPTfVdFS4jQeMtSqMrgTIJbFuS521XMOxTmAiBJiHRcbwOiourHNzXMbzt+u6Ja6YXaWV+hiR5hA5gJBkTmk2jeYV7GYJzAC4RMWmdpn+1Sw2G0e11yYiLN0OmwvA9CrdPiJBc+owPsWRIA2FyVY4fXOpJcw24jmoVTSiVljuqhQOKnMCJGn7WPbVA8r0VkjZGh7diswWlpIKW0prUlq0uG8JfVs0E2k5b5WyAXv/CBO6j1FVHTR53+HejRQuldlarnAeD+bUAfZouReffp7rb+zMpB4aA1xu+PvNBEDKQdLgncx0VEMZh2FjHHNUAkmzxBg+hIFgdJ6hLdjS8ufI1JgmBPreb+v5ALCV1c+qkzO4bDktHT04iZYeaZVx4e1zC0sjKGHLmJdka0zUOgLhMRawlIt5LyGi85wPpAPY3630unYGox1VnmOJpiMzS8tDqgBa0xvF9eqDjjaQqMbhwBIIeZlvNIsBqLTp0VW5xuprQMtrKvw4NDpZZpHW+0k7SmYYHzS5l2N5o7iSInc3+VSpUC0A5SGuzBpggzuDtqR19Faw+FrtDnvrUgyBDQzNIJAF3N5du6QHiiu2Fgk4OoTJeHAwT0NtZO7rj4VyhVMiCcp5L6RcQJ6Am6VUDWAD6iS50zIJsLaxHVfGmCTvEk9YtrfpC4i+qj5rGxUt4XSomKIJEzmLnOzH8Q0EbWCjiZc2kCGRnIb92MwzCALcxl0AaK1hMHnMzZoMkmYAO38+F1viDhuE+y+dimvcQym2m1pIFjmtsZJM/louDSfq4JC4NFgvOqlF2YuIjfeANRuZOxm9laoYNjZmS4tBzTYmJjuNPRX8bw2mzDUqlNzWgiAy8xmPKZcbgGNv9rbwnhak5gpgEB7bvFyQZ+73HxZNA1KOHXF3LhBhRVknUHrFvUWm9p6K/S8PhzA4teHg8sublLYuSAJzA6XiyLj3DDhcZkY0tpOgszGZAEG57mb9Qr9SrUawuEkwYgRmAk6aIo0XMa1wuVkPwWeoW57sk3DjIHUjX1/ZYVSuHNDSCIJMgmHd/WLLYqcVqBuZgh2aQ6zhzNh7SZiDI636LPpO8p3O2REgiBE6GdAutZAkNz3J2BwYDXwbfeYJn1BHX9kD1TNeXFwsJOhEdf9q24raYDO50boncNQs/iDGhwc1DSFxK2mY8tGUS0huV20zEg9RbvssrDUjr3/ANforJGk6C1vyvuqnG6kvm7NuzfVT8PhDY8x3PopxNQ5pJJkapmGENJdGUxGs2FyZ2k7JtM2uO0eu6hzuUg3gGItss/uVZl2lko1czg0Akut2T3sDczSIcIB0vOsEG4ReHeJsYSHNadYzjNaIJnWR1T6Zpvc57nkWgSIk3jTX+11uAS6AXurxx5Zh3MdcHmBsYMEcvQ/usIk+ZROd3lyQWmJJiZkfet8QgbVAIziZnl94uEVc5cuXrJHQQQIHqZ9kaKJ8jrNF9CkmmAFybLXqcN0kg63gmJtMxc/omOwzW8pJAsDa5A0usp3FXHrJuSNz19UBxTif4EaOhmebBpUN1QwbkKxxDG2yU97D10k+iv0vEtX7G/DVDnGVrWOOzACD6nT8ljU2QSdzujDJI+VoX4EI6MvP8xr8KtbiGafL9qGrhzAdPcTt/xdJwHxI6hTZ9WoA6CNZN1iY3KHcswOqW2oGtcSJMWtNysjrdXt9FZ47xmm9zXVmNrP1Lh5jY1tGbRZdfjmYW5ATEAlw0gxN/lWeEcLOIqhjZzEiIiRfmME6ALT434J8tsNImL5rEmZsAYgpcx2StPJcs/mILZO5t2/4Aq1XFXgyTpPT5Whh63kvcxwAMEX0kXBCVXw7MpcXjPnggA2ESXE6b6CSntQ3ai91nU2CZNrWvqdldYeUJGKpsD/APHJbtPWE8NgQdd1pMAP7x7x7hU9cPo8VadXENZzQNYi/UzHVW+H0xnaKxAZmGYkgcqzn4wnQBvWBr76pQKdHgT5XF8zrX5alEOItYMsYXX8axWELB9nfzi0ZToO4EH3WIcS2LE/BWcCjaVYMwCmG5J8VFfiUp5KxlbM9xoLpza7Q8GCWgyAqgRBSG4FSDcHzQ/1GbgrdTEj6R0idkguQSpCtKekhphaJtvVQ5p5Jjd5umtUyhlfSpSj77o5UylypBXb6FcnMfHsiOU6kidbJEqJVPNglHKbltuhsp0eITxiwPmrHDsW7D1hVpO5mzEix9R8rQreKajqrnuAcDGVhzZGkEGRBkm26xkJSMwOjZ9t+pKU18xO9kGOJqVHPcRLiSbfp6Ko7C3nMZgDtZWyluKd+k0g+z/SkNZMd3KphsFDpebDQCLn3T69STpHopcluTabDoqV5ey+vNOlqXytDXJYRBQEQUsIBRNRhAEbUYJpRgp9JtkmnqFdcEQIZSS0Icqly+2SpFAKlQpCVcvl8vl8lSKZUqF8uXKCUJRFCUhXISgKMoCmkpwS3ICjcgKE5PC//9k="/>
          <p:cNvSpPr>
            <a:spLocks noChangeAspect="1" noChangeArrowheads="1"/>
          </p:cNvSpPr>
          <p:nvPr/>
        </p:nvSpPr>
        <p:spPr bwMode="auto">
          <a:xfrm>
            <a:off x="63500" y="-479425"/>
            <a:ext cx="1524000" cy="10096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2052" name="AutoShape 4" descr="data:image/jpeg;base64,/9j/4AAQSkZJRgABAQAAAQABAAD/2wCEAAkGBhQSEBQUEBQWFRQVFxUVFBcWFxUWFxYXGBUVFRUXFRgXHCgeGBomGhUXHzAsIycpLC4zHR4xNTAqNSYsLCkBCQoKDgwOGg8PGjEkHiUsLC4pKSwqLCwqKik1LCksKSksLywuKSopKSksLCwsKSwsLCwpLCwsLC0pNCkpLCwsLP/AABEIAGoAoAMBIgACEQEDEQH/xAAbAAACAwEBAQAAAAAAAAAAAAACAwEEBQYHAP/EADMQAAEDAgQEBQEIAwEAAAAAAAEAAhEDIQQSMUEFIlFhBhNxgZFCFDJSobHR8PEjweEk/8QAGwEAAQUBAQAAAAAAAAAAAAAAAwECBAUGAAf/xAAvEQABAwIEAwcDBQAAAAAAAAABAAIDBBEFEiExQVFxE2GBkbHB4SJC0RUjMkOh/9oADAMBAAIRAxEAPwDlauIlVnPUOcoXqAVKpUqAiaE9NXwCLKiCkJyahhTCIBTC5IhAR06RJtfXTsJKs4Th7qk5QYES4RZWq2ENNwBizeU6WgRH83WYxHHOxJZALkbngrekw/tLOl25JI4WcmZzmjeNT20sug4V4Hz0PMe72HXp1mFPg/BMdW/ytBa0Zo6k/l1Xo1PhlNzf/PDGmCRJAOoOmkRHuszLjFbJpnt00Vu6jporWb4nVeP8X4CaTmhvM0uDT1uRB6DULOx+CNN5adiQDLTpE3aSNwvVfFPCKf2WsDeGmSOpHICT3Gui8bxNJ7CDlBB2aTmGt7/fbaJjqEahxiphfeQ5hyPshVNJDK36BbomlqEtT3NuRvuBeEBavQIpmTNDmG6zT2OYbOCQQhLU4tSyEQhcEshCmOSihlOCaiCUCmtShIUbQjCCUTURNKMBGAhajCVMKkBXOHcNNVwGjdzYSNw2dVHDcJ5lRrZHMQLm3vHx/S9H4H4GfzGo8sa5uV2TLcSSQxx5mjSQNVlcXxgMBhhPU+wVrSUn9knguUr1A0FrHSQ0iNYbIAmPZY3EsYA0C0wCfi+us/zVdz4n8CGhSD8K4kgEZHbtiTlOogDckLzXEYjO6TAEwB0AGx67LHukz7K8jA3Gqh/E38uRzszREtnuYtqLla3BfHdemYJDwYAg5YI6z8JuHwWHFAPyFxMFzZEgT67et9baJfDvDPmk+WSGnlBsQ69r+8SgubZTsptdX+JcUqYkEE5QIcxoBJeTaHT0jeCPdYVTA1WEgsOYCTrYXA9jr7rpMG84M021sjn5qlMm2cMAFr63HcCdbLFPHatR1XO11MEAhplvKJiRo7WPiFyCACs6kyCBuRI0k9vVX63CapaHGmW8suJOp1gCTeI6L7g+DzYgucC0M0HeDE+0r1IcUpfYfpzWDhreIJ7i4M7qVSVclNIHxn8FBqIGyMs4fC8aIQuarvFKgdUcWwJvbQ7abFUiV6TR1bKuISM8eqys8DoX5SlOalFqfmQOKklDCWxHKWEbUwJSmNTAlBXMFhS8gMGZx0AkxuSY7IVRVR0zM8h+eifHC6V2VqS58CT/ANKsYGg59RoylwtLQCZsSST0Av7K7j+AeWQ93N+JrXNNhbXqCDYi6scK4o8UhSZ/iaOVxsZdJAA3ykGXSTF+yxVdi0tQcoOVvL8rQ01FHCMx1PNbvhumwVs1fK1lMuqcoyyQQGZhtvsJgE9/WqNRppjKIGwB/krwKjWFd33WwARMmHCYLgeth/Auid4sr0SMmWo2S1vVpmCG5Y1/aFSPIIUl8HaahemcZxjaVAmoQJMmfpB9Pj3XinF8EHVzVbmis8OZDZylxfkL9BBygH2O61OM+Ka9dppVA1gESJl3XXQC36LKw1U56gGawa06/ULdrABDBsU5kWRtr6qvTwbObM1wEc2WC0CWnMSI7SvUvCGFp0WMYwBxJBLm6Am8G5kBeZUKsO5rsdZ4H4dHAEdp910fD/ELcLRDmRNPoQYuYLvUQbppcpLgXjKuk4waLcQWimHfidAMOm4gCT17SuJ8YYpoDWECZMEiCBF4J9VoUOMCq91V1UZi6ZECJ1H6ArF8a8VZiC0NAIZPMLyYCRpXOaWABYFDiWWs1xkAy3NBmPTfVdFS4jQeMtSqMrgTIJbFuS521XMOxTmAiBJiHRcbwOiourHNzXMbzt+u6Ja6YXaWV+hiR5hA5gJBkTmk2jeYV7GYJzAC4RMWmdpn+1Sw2G0e11yYiLN0OmwvA9CrdPiJBc+owPsWRIA2FyVY4fXOpJcw24jmoVTSiVljuqhQOKnMCJGn7WPbVA8r0VkjZGh7diswWlpIKW0prUlq0uG8JfVs0E2k5b5WyAXv/CBO6j1FVHTR53+HejRQuldlarnAeD+bUAfZouReffp7rb+zMpB4aA1xu+PvNBEDKQdLgncx0VEMZh2FjHHNUAkmzxBg+hIFgdJ6hLdjS8ufI1JgmBPreb+v5ALCV1c+qkzO4bDktHT04iZYeaZVx4e1zC0sjKGHLmJdka0zUOgLhMRawlIt5LyGi85wPpAPY3630unYGox1VnmOJpiMzS8tDqgBa0xvF9eqDjjaQqMbhwBIIeZlvNIsBqLTp0VW5xuprQMtrKvw4NDpZZpHW+0k7SmYYHzS5l2N5o7iSInc3+VSpUC0A5SGuzBpggzuDtqR19Faw+FrtDnvrUgyBDQzNIJAF3N5du6QHiiu2Fgk4OoTJeHAwT0NtZO7rj4VyhVMiCcp5L6RcQJ6Am6VUDWAD6iS50zIJsLaxHVfGmCTvEk9YtrfpC4i+qj5rGxUt4XSomKIJEzmLnOzH8Q0EbWCjiZc2kCGRnIb92MwzCALcxl0AaK1hMHnMzZoMkmYAO38+F1viDhuE+y+dimvcQym2m1pIFjmtsZJM/louDSfq4JC4NFgvOqlF2YuIjfeANRuZOxm9laoYNjZmS4tBzTYmJjuNPRX8bw2mzDUqlNzWgiAy8xmPKZcbgGNv9rbwnhak5gpgEB7bvFyQZ+73HxZNA1KOHXF3LhBhRVknUHrFvUWm9p6K/S8PhzA4teHg8sublLYuSAJzA6XiyLj3DDhcZkY0tpOgszGZAEG57mb9Qr9SrUawuEkwYgRmAk6aIo0XMa1wuVkPwWeoW57sk3DjIHUjX1/ZYVSuHNDSCIJMgmHd/WLLYqcVqBuZgh2aQ6zhzNh7SZiDI636LPpO8p3O2REgiBE6GdAutZAkNz3J2BwYDXwbfeYJn1BHX9kD1TNeXFwsJOhEdf9q24raYDO50boncNQs/iDGhwc1DSFxK2mY8tGUS0huV20zEg9RbvssrDUjr3/ANforJGk6C1vyvuqnG6kvm7NuzfVT8PhDY8x3PopxNQ5pJJkapmGENJdGUxGs2FyZ2k7JtM2uO0eu6hzuUg3gGItss/uVZl2lko1czg0Akut2T3sDczSIcIB0vOsEG4ReHeJsYSHNadYzjNaIJnWR1T6Zpvc57nkWgSIk3jTX+11uAS6AXurxx5Zh3MdcHmBsYMEcvQ/usIk+ZROd3lyQWmJJiZkfet8QgbVAIziZnl94uEVc5cuXrJHQQQIHqZ9kaKJ8jrNF9CkmmAFybLXqcN0kg63gmJtMxc/omOwzW8pJAsDa5A0usp3FXHrJuSNz19UBxTif4EaOhmebBpUN1QwbkKxxDG2yU97D10k+iv0vEtX7G/DVDnGVrWOOzACD6nT8ljU2QSdzujDJI+VoX4EI6MvP8xr8KtbiGafL9qGrhzAdPcTt/xdJwHxI6hTZ9WoA6CNZN1iY3KHcswOqW2oGtcSJMWtNysjrdXt9FZ47xmm9zXVmNrP1Lh5jY1tGbRZdfjmYW5ATEAlw0gxN/lWeEcLOIqhjZzEiIiRfmME6ALT434J8tsNImL5rEmZsAYgpcx2StPJcs/mILZO5t2/4Aq1XFXgyTpPT5Whh63kvcxwAMEX0kXBCVXw7MpcXjPnggA2ESXE6b6CSntQ3ai91nU2CZNrWvqdldYeUJGKpsD/APHJbtPWE8NgQdd1pMAP7x7x7hU9cPo8VadXENZzQNYi/UzHVW+H0xnaKxAZmGYkgcqzn4wnQBvWBr76pQKdHgT5XF8zrX5alEOItYMsYXX8axWELB9nfzi0ZToO4EH3WIcS2LE/BWcCjaVYMwCmG5J8VFfiUp5KxlbM9xoLpza7Q8GCWgyAqgRBSG4FSDcHzQ/1GbgrdTEj6R0idkguQSpCtKekhphaJtvVQ5p5Jjd5umtUyhlfSpSj77o5UylypBXb6FcnMfHsiOU6kidbJEqJVPNglHKbltuhsp0eITxiwPmrHDsW7D1hVpO5mzEix9R8rQreKajqrnuAcDGVhzZGkEGRBkm26xkJSMwOjZ9t+pKU18xO9kGOJqVHPcRLiSbfp6Ko7C3nMZgDtZWyluKd+k0g+z/SkNZMd3KphsFDpebDQCLn3T69STpHopcluTabDoqV5ey+vNOlqXytDXJYRBQEQUsIBRNRhAEbUYJpRgp9JtkmnqFdcEQIZSS0Icqly+2SpFAKlQpCVcvl8vl8lSKZUqF8uXKCUJRFCUhXISgKMoCmkpwS3ICjcgKE5PC//9k="/>
          <p:cNvSpPr>
            <a:spLocks noChangeAspect="1" noChangeArrowheads="1"/>
          </p:cNvSpPr>
          <p:nvPr/>
        </p:nvSpPr>
        <p:spPr bwMode="auto">
          <a:xfrm>
            <a:off x="63500" y="-479425"/>
            <a:ext cx="1524000" cy="10096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2054" name="AutoShape 6" descr="data:image/jpeg;base64,/9j/4AAQSkZJRgABAQAAAQABAAD/2wCEAAkGBhMSERUUExQWFRQVGB0YGBgVGBUXFhgaGh8bGBoZFxYYHiYeFxkjHBUXHy8gJicpLCwsFR8xNTAqNSYrLSkBCQoKDgwOGg8PGiwkHyQsKSosLCwtKSksKikpKSkpKSwpKSwpKSkpLC8pKSksLC0pLCksKSwsNSwpLCkpLCwsKf/AABEIAGoAoAMBIgACEQEDEQH/xAAbAAACAwEBAQAAAAAAAAAAAAAEBQIDBgEAB//EADcQAAECBAQEBQIEBgMBAAAAAAECEQADITEEEkFRBSJhcQYTgZHwMsFSYqGxFDNCctHhI4LxFv/EABoBAAEFAQAAAAAAAAAAAAAAAAIAAQMEBQb/xAAnEQACAgICAgEDBQEAAAAAAAAAAQIRAyEEQRIxBRMikVFhcaHRM//aAAwDAQACEQMRAD8AwylmIRx4sTKLFVkpZyetgBqSx9o76U4wj5SejLUXJ0jiUvaLEIG77t/mPS0EhgGGp1I26CGeCTLSlWZLlmTsDud45vm/M78MP5NPj8LuZSmQC5qLMNtydTFvMpOU1SCDYP8A+RfKUBKUoizAVtuGuTFmFxByBBJSgnmo59jVUc3PLKbuTs1owUdJHEYtBUVKlpdmGQZa9oBxKEkuAx1q7+wgtWAcrKOZCNSGLdorEh2oQDXS3QwWPPPE7g2hPGsmpICXJb9i+hiojSDMVh1KNsr6ZnruSd4lL4UoTPLXQm1QR+kb3D+cnDWfa/XsoZ/jFL/npgEdaC8VwpaFhJDvUNYiLMLw5EzMkrZhd2Ggtre3Qxvcn5Xj4IKd3a12ZuHgZssnGqr2KhiK0DwRKx+UKDO9/Tb3tFk/CCWrJLTmWKKJZiXP07CBf4WassZaQRupo4vPzMnJk5Tf+fg3YceOCNL3/AXM4yogOtCAeXlDqYasbRUjEDOeZS9c7HMOwdj6wIrh5yuRa5DAA99RHJ2By5SCWIsQQz7biKmuiRqSdsMxKgquZKjsElKj1It6wKRBWAJl1IBca39DBeOxcpaaBlDRm/aNfh/LZMFQluP9lPPwo5PuWmKTFZXDLEcKV5Ino5pebKpry1XCVd9Dr3EK1R1sMkMsfKD0YcoOD8WMeGYFKgZk0kSUkBWVs6ibIQ9HOpsBVjE+IYsTpnKhEtAolEt2DUck1WrdRqYWqxBUAnRNh3qSesEYZBzJSmqiwHcxyXyHNedtL0bXGwLHt+wtU4afPWLCs7XHp3jc8K8BpQhK1utdABZL5qun+2DuJ+HcLLJmzQUqRzUI8p08yUhIDlRqwtSsYsZKTpF96RhJ+GWlTKTzIA5RoGeursYrlFSlGgCjRjT22jS4HxRKViJhCKTVFJSr+aE2SkFX9ZKnerEVg+b4WKiTKSApDXsogZmy1KW1J3ESSjSskhOmrMlMlqRMKSSFWLajbreOoRlIIoen+I7xTGrmTAVJCSBlYaN11MRRNDgKoKOwdhv3iETuyrE1oT7D7RLBTzLUlSWzDcP0juPlpznI5QkOFEEA6P0DxzAYBcwnJzMHYOVZAamgrt3gqtBbW7CZ/FM6CFUI+lnDdOkLsNiEJWFJBUm5Dsx6O+v7QZOw5SWNxd/26QEcOH2JqGv/AK7dYaumEsmxiiT/AMiTkzFaSzWtelrgwtxPDpq1f1DLQmukM+HcQZ0kVsCKEdXgTHTpgzfVfmZ2I1faErsKTTWieF4JyEqJEtjQjMO9YDKAzKpkLAv9X9rilK3irE8QmFIHmbuHKT6hrR7+OzhKQlKTZwSMx3L2P6Q9P2DaJzpQDBzax3O0UTpde0GYeU4Od3Bo+nQneIzJI3gewJBnhDiiZU5UqcM2HxCfLmJ0/KobKSbHrCPjHDzImrlkvlND+IGyh3H3js0RzFTytNalNj0NwfWvqY6H4jlfTl9N9mPzcN/civHTElQCbBht39y8SwOLyTUL0SfjxJExHM6f6aG9W/yRFChl5ddeh2MYnVGl3Z9il+ImlS2DnKkk2BJBoOgjH+KvEC5hCM1BUkalyz7s5iufwUpkIVKWrOkA5cxYtdh/SYU4iYVzSpWUEADldrdavFeEKdplico+PorwUo5lTC3IMzF+Y7DV6w9/+4n2ACTkyU+prVJLktR9mhClTOxNQxbUHSCMMpU1YWsgnMHcgZgzP1LJ9z1iV7IVIsTJWuoClH66VZLs/Z9YbjhcyZhgkJS4Vmsc/YnW37QbJWnzAEEFakhg9kimXYJACaflh24QgPe7jUkVve+sQynXotQx6tnz3DTj5iUTZasqQUrSFEOm7nch3bXKIdeE+My8LiTMGZSAlSUhRqxq3ZySBuXgjHYCWpVAaD6jVhc5ifWM7hcRLTNQSkhKVBw7uAXL9xE2OfZHlg2qPp/G/C8vFSUT5aWmzA3KOUuHpsxYP0jBp4ScykAFSkkilbUPpSNlgfFRmZloPloSnKEAHlRXL0uRBPhHw4n+IVMXZMtIb880BRS4uySxH54nlBS9FGM3BOz5quSyyNR89oazpQVKC8xDAgtr+HMNiaH0inG8J8vEYiS5aWVZS7jI7BPRhT2hj4dwomLXJX9JQQegpUdqH0iBeqLUWrszGPQhTkhlfiAYgtsNzHeEJnCWVplibKSsApYEhSgSkgXYhJruI02NQMLmw0+WiYGPlzQkiYHJuf6ku4bttAsjxIsSpcqWhAUgkZmGZQNQFacpsdINRjWx5ZHFqkVIEt0z0crv5iAElIS4Tyg6h6jRgQTooxE0OoUHrFy8YwOVw7uDo4ZTN+0CJmjzEgMQAQHbWzxGxSdvQMtQPaBFm/tBEySETWNniia2bpE2KXg7RWyxvTBRMLXvX7wdKnIUvNMBLoI/7aH3hfInZS7PekEqwzA6szsxSHtUGlwO5I0hVsV6NJwbjilGXKU3McuYlmzEAEnQDWF+JUPMUKHKsjlLih0IoQWd4WSlV+fPnWNTxPgqUrQgPmIBBSE+WpGVJCsxOZSqqfTliNQ7RI8japihCfYxILG2tNwRb50iZlFNdQajUd4qe8CxJjCRiDLyEVKuUsluUkqDk61au0O08RVNoE8igz2CTZv0jPYlBGHTzVccpuz6biD+C8VyzCiYnITUPQE6NtASVouRmkqCF4WfLUHGbSho2rjWE2Il+YpSgQAnSl7tSwYCNFxTiamyk5SLlQoX0G5hArHBLpCUuxAU2hue8KF1sGcqWy3hmPOVi4DgFrEC3eNBivFi0oTkZK0kkNQE/j/uam0ZGStvW0XrqWNokTZVaTSG2AxOdSlrqVULbqHrqlLww4ZifKxSJgAKHZQIJooNUbVhXhEBIv20PzpF03FBmg4obss8ZZpmIRMdklLMn6Q34dhW27winzCFcvf1+CNbw/ArxKFglORGrc1djrvWMvjsKqXMIJqLHcVZoC6ZJLorxIZs9CpjSorqYVYhVW2N/wBoIVicoIYE0Yl+Vrt3p7QvXNBNfneGSAf7EkmscWIqCmNYmTSJERMjhwApyHSaV6xNcxKZm6Xq71F6/p7RHDTgMwUVBxo13BqDpSOTyFJSqmar++28W+Vj+nkaI8M/KCC8Pi0JUsFOZJFOmoh7I46ThBLIB5wp2GdxQAn8ICj+o1jMYTDlbsHtTX09oNlBuUuCK/akVU69E1eXs3UvjMhWETLVIJnKQc8xkpSTVjvmtXVzGPKSGBGu+/wRtMYoy8JJlykZjPWFVTzCpLA6tQE/mjGY6VlnEByRoKsdR+n6QsidWPiSZyZPJyU+nVzViCAdhF2N4kqcsFggANSti46xVNnFSU0SL2+8eRMOVmFC/X3iJBt7Dp3meUFLUmZfKkguH176wnS72+mp+faCTN9IP4b4fE2SZhUQSWA0EJukMl5MBwMwKXzcvXQQ4nYYTMxSQyLuQH6Df7vC/FYdKEpVnClqfMzMAKC2pAgdM5r16bw7etArTDUTK9I6ldX17R3huMlpVzpzBrA1juUrVyJJ6Cp+Wgeg72OuDcdyJWlgCsEZhcE2PYQBx2ekpT+IUbYNbqHc+sLETfb5rFmImZ5Z1KanoBQ/oR7QpU0HEU4lNHheiYygWcbQfNU9oAMg1pBQ9EMveiE2Y5f4IsDsCQcr1MVmWRExjj5eT58qYkSvSI2/bZVLUHD2esOBwp/MUoWLjZSKnMk7MHbZ9jCQQywvFVJRkNU3F/wrSK6gGYVR1PP4qyx80toyuPmcHQfhMOJU0KS/lkc35RFXHlIC0rQp3vUUIs3eFa+IKKQmu19Nu94HKXdnIEcp472bLyKtDvhfE1pPLmzmxBY7te1AfSPTZwUXsfVz1e5PWEssQwkqp1EOwIyDETiT8tF6DAKl6xNC+3vA0JhE47R2Ti1hOQKISdBT/wAiEtDip0cUudunrHmhgkWhAo0Vl3tHkKrtE/M00MCxIlJTvGx8KYyRLCUzFIImF1FSVcgSKMad20JeMP5u0cE4v0EFCXi7Hkk0OfEmGRJxMxEtYWh3SU1ooAj9DAMmYHozFwRuCK/pFGMn5g9El3YA7DU6BrdTCzGrOQsWFvv9oFq2HGXiizBoTzpWpQKfpIFHBsRdiNdDEVLaFmHmkbvF8x6OXcaQbiQqdl3mPB/CPD5nJmLzJHlSzNKS7qSClJCevM8KiKUgrDY1QmUJBCctKODcEbQ6fi7QqUtMCTEhHkx0R3sTnWVrl7WiSZqgQq3UfcRamKUfVHO/J8aONqce+i/x8japktXNAa0gyWpxSAhBkgxjl6LJy171G0TRL+dIraLJN4Bh2XylUOp0j2Y2+UiJP7mOp1gQ2yZlHSJCUSH2p/rrExaPLvDWIgZLWitcsn/UEyohOVWBbHS0Bz52UF/nSFv8SVpKbB3/ANPBPEjSBMJrBIjk90Rl4cnS1SdhvBcvhq1HKmvWL5tEn0HpWGvC/wCV/wBfvD5JNDQVugHCYVMtVSc4qDo+lDo8BYz+a9if3hljPrT6wHxD+bARdtBz+1H/2Q=="/>
          <p:cNvSpPr>
            <a:spLocks noChangeAspect="1" noChangeArrowheads="1"/>
          </p:cNvSpPr>
          <p:nvPr/>
        </p:nvSpPr>
        <p:spPr bwMode="auto">
          <a:xfrm>
            <a:off x="63500" y="-479425"/>
            <a:ext cx="1524000" cy="10096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pic>
        <p:nvPicPr>
          <p:cNvPr id="2055" name="Picture 7" descr="C:\Documents and Settings\Owner\Desktop\a Ra'k\200px-Human_liver_with_metastatic_lesions_from_primary_pancreas_carcino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29023" y="3789040"/>
            <a:ext cx="4614978" cy="3068960"/>
          </a:xfrm>
          <a:prstGeom prst="rect">
            <a:avLst/>
          </a:prstGeom>
          <a:noFill/>
        </p:spPr>
      </p:pic>
      <p:pic>
        <p:nvPicPr>
          <p:cNvPr id="2056" name="Picture 8" descr="C:\Documents and Settings\Owner\Desktop\a Ra'k\nyelv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3789040"/>
            <a:ext cx="4649939" cy="306896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4709160"/>
          </a:xfrm>
        </p:spPr>
        <p:txBody>
          <a:bodyPr/>
          <a:lstStyle/>
          <a:p>
            <a:r>
              <a:rPr lang="en-US" i="1" dirty="0" smtClean="0"/>
              <a:t>b).</a:t>
            </a:r>
            <a:r>
              <a:rPr lang="hu-HU" i="1" dirty="0" smtClean="0"/>
              <a:t>Szisztémás tünetek:</a:t>
            </a:r>
            <a:r>
              <a:rPr lang="hu-HU" dirty="0" smtClean="0"/>
              <a:t> fogyás, étvágytalanság és sorvadás, túlzott izzadás (éjszaka is), vérszegénység és olyan paraneoplasztikus jelenségek, amelyek egy aktív rák jelenlétére utalnak, például trombózis</a:t>
            </a:r>
            <a:r>
              <a:rPr lang="en-US" dirty="0" smtClean="0"/>
              <a:t> </a:t>
            </a:r>
            <a:r>
              <a:rPr lang="hu-HU" dirty="0" smtClean="0"/>
              <a:t>vagy hormonális változások.</a:t>
            </a:r>
          </a:p>
          <a:p>
            <a:endParaRPr lang="ro-RO" dirty="0"/>
          </a:p>
        </p:txBody>
      </p:sp>
      <p:pic>
        <p:nvPicPr>
          <p:cNvPr id="1027" name="Picture 3" descr="C:\Documents and Settings\Owner\Desktop\a Ra'k\40167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4727443"/>
            <a:ext cx="3203848" cy="2130558"/>
          </a:xfrm>
          <a:prstGeom prst="rect">
            <a:avLst/>
          </a:prstGeom>
          <a:noFill/>
        </p:spPr>
      </p:pic>
      <p:pic>
        <p:nvPicPr>
          <p:cNvPr id="1028" name="Picture 4" descr="C:\Documents and Settings\Owner\Desktop\a Ra'k\imagesCAR8YZL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029402"/>
            <a:ext cx="3203848" cy="3828598"/>
          </a:xfrm>
          <a:prstGeom prst="rect">
            <a:avLst/>
          </a:prstGeom>
          <a:noFill/>
        </p:spPr>
      </p:pic>
      <p:pic>
        <p:nvPicPr>
          <p:cNvPr id="1029" name="Picture 5" descr="C:\Documents and Settings\Owner\Desktop\a Ra'k\imagesCAGNA87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833156"/>
            <a:ext cx="2699792" cy="202484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395536" y="-171400"/>
            <a:ext cx="8229600" cy="1143000"/>
          </a:xfrm>
        </p:spPr>
        <p:txBody>
          <a:bodyPr/>
          <a:lstStyle/>
          <a:p>
            <a:r>
              <a:rPr lang="hu-HU" dirty="0" smtClean="0"/>
              <a:t>Megelőzés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95536" y="836712"/>
            <a:ext cx="8748464" cy="6021288"/>
          </a:xfrm>
        </p:spPr>
        <p:txBody>
          <a:bodyPr>
            <a:noAutofit/>
          </a:bodyPr>
          <a:lstStyle/>
          <a:p>
            <a:r>
              <a:rPr lang="hu-HU" sz="2100" dirty="0" smtClean="0"/>
              <a:t>Ez a karcinogének elkerülésével vagy metabolizmusuk megváltoztatásával, rákkeltő anyagokban szegény életmód vagy étrend követésével érhető el, illetve olyan orvosi beavatkozással, mint például kemoprevenció vagy a rákosodó bőrfoltok kezelése.</a:t>
            </a:r>
          </a:p>
          <a:p>
            <a:r>
              <a:rPr lang="hu-HU" sz="2100" dirty="0" smtClean="0"/>
              <a:t>A változtatható, rákkeltő faktorok közé tartozik az alkoholfogyasztás vagy a túlsúlyosság Epidemiológiai felmérések alapján kijelenthető, hogy a túlzott alkoholfogyasztás kerülése, az ideális testsúly megtartása és a fizikai aktivitás hozzájárulhatnak bizonyos ráktípusok kialakulásának csökkentéséhez.</a:t>
            </a:r>
            <a:endParaRPr lang="en-US" sz="2100" dirty="0" smtClean="0"/>
          </a:p>
          <a:p>
            <a:r>
              <a:rPr lang="hu-HU" sz="2100" dirty="0" smtClean="0"/>
              <a:t> El kell ugyanakkor ismerni, hogy a dohányzás mellőzésével elérhető pozitív hatás mellett ezek a jótékony hatások eltörpülnek és kevésbé bizonyítottak is. További életmódbeli és környezeti hatások, amelyekről kimutatták, hogy köze lehet a rák kialakulásához: egyes szexuális és reproduktív praktikák, exogén hormonok alkalmazása, ionizáló- és ibolyántúli sugárzás, egyes foglalkozásbeli és vegyi hatások, valamint egyes fertőző ágensek.</a:t>
            </a:r>
          </a:p>
          <a:p>
            <a:endParaRPr lang="ro-RO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 dirty="0"/>
          </a:p>
        </p:txBody>
      </p:sp>
      <p:pic>
        <p:nvPicPr>
          <p:cNvPr id="25603" name="Picture 3" descr="C:\Documents and Settings\Owner\Desktop\a Ra'k\Honnan-tudod-hogy-alkoholista-vag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1472" y="3293604"/>
            <a:ext cx="4752528" cy="3564396"/>
          </a:xfrm>
          <a:prstGeom prst="rect">
            <a:avLst/>
          </a:prstGeom>
          <a:noFill/>
        </p:spPr>
      </p:pic>
      <p:pic>
        <p:nvPicPr>
          <p:cNvPr id="25602" name="Picture 2" descr="C:\Documents and Settings\Owner\Desktop\a Ra'k\000004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788024" cy="3955819"/>
          </a:xfrm>
          <a:prstGeom prst="rect">
            <a:avLst/>
          </a:prstGeom>
          <a:noFill/>
        </p:spPr>
      </p:pic>
      <p:pic>
        <p:nvPicPr>
          <p:cNvPr id="25604" name="Picture 4" descr="C:\Documents and Settings\Owner\Desktop\a Ra'k\imagesCAHCS8A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548680"/>
            <a:ext cx="3339455" cy="2222256"/>
          </a:xfrm>
          <a:prstGeom prst="rect">
            <a:avLst/>
          </a:prstGeom>
          <a:noFill/>
        </p:spPr>
      </p:pic>
      <p:pic>
        <p:nvPicPr>
          <p:cNvPr id="25605" name="Picture 5" descr="C:\Documents and Settings\Owner\Desktop\a Ra'k\zabala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4365104"/>
            <a:ext cx="3168352" cy="211223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 rák kezelése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hu-HU" dirty="0" smtClean="0"/>
              <a:t>A rák kezelhető sebészi úton,</a:t>
            </a:r>
            <a:endParaRPr lang="en-US" dirty="0" smtClean="0"/>
          </a:p>
          <a:p>
            <a:pPr>
              <a:buFont typeface="Courier New" pitchFamily="49" charset="0"/>
              <a:buChar char="o"/>
            </a:pPr>
            <a:r>
              <a:rPr lang="hu-HU" dirty="0" smtClean="0"/>
              <a:t> kemoterápiával,</a:t>
            </a:r>
            <a:endParaRPr lang="en-US" dirty="0" smtClean="0"/>
          </a:p>
          <a:p>
            <a:pPr>
              <a:buFont typeface="Courier New" pitchFamily="49" charset="0"/>
              <a:buChar char="o"/>
            </a:pPr>
            <a:r>
              <a:rPr lang="hu-HU" dirty="0" smtClean="0"/>
              <a:t> sugárterápiával,</a:t>
            </a:r>
            <a:endParaRPr lang="en-US" dirty="0" smtClean="0"/>
          </a:p>
          <a:p>
            <a:pPr>
              <a:buFont typeface="Courier New" pitchFamily="49" charset="0"/>
              <a:buChar char="o"/>
            </a:pPr>
            <a:r>
              <a:rPr lang="hu-HU" dirty="0" smtClean="0"/>
              <a:t> immunterápiával és egyéb módon is. </a:t>
            </a:r>
            <a:endParaRPr lang="en-US" dirty="0" smtClean="0"/>
          </a:p>
          <a:p>
            <a:pPr>
              <a:buFont typeface="Courier New" pitchFamily="49" charset="0"/>
              <a:buChar char="o"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hu-HU" dirty="0" smtClean="0"/>
              <a:t>A kezelés meghatározása a tumor elhelyezkedésétől és előrehaladottságától, valamint a beteg általános állapotától is függ</a:t>
            </a:r>
            <a:endParaRPr lang="ro-RO" dirty="0"/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539552" y="6381328"/>
            <a:ext cx="8147248" cy="6481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200" dirty="0" err="1" smtClean="0"/>
              <a:t>Kemoter</a:t>
            </a:r>
            <a:r>
              <a:rPr lang="hu-HU" sz="3200" dirty="0" smtClean="0"/>
              <a:t>ápia</a:t>
            </a:r>
            <a:endParaRPr lang="ro-RO" sz="3200" dirty="0"/>
          </a:p>
        </p:txBody>
      </p:sp>
      <p:pic>
        <p:nvPicPr>
          <p:cNvPr id="26626" name="Picture 2" descr="C:\Documents and Settings\Owner\Desktop\a Ra'k\O_kemo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8488040" cy="636603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23528" y="6237312"/>
            <a:ext cx="8229600" cy="748720"/>
          </a:xfrm>
        </p:spPr>
        <p:txBody>
          <a:bodyPr/>
          <a:lstStyle/>
          <a:p>
            <a:pPr algn="ctr"/>
            <a:r>
              <a:rPr lang="hu-HU" dirty="0" smtClean="0"/>
              <a:t>Sugárkezelés</a:t>
            </a:r>
            <a:endParaRPr lang="ro-RO" dirty="0"/>
          </a:p>
        </p:txBody>
      </p:sp>
      <p:pic>
        <p:nvPicPr>
          <p:cNvPr id="27651" name="Picture 3" descr="C:\Documents and Settings\Owner\Desktop\a Ra'k\imagesCAEMX3Q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8640"/>
            <a:ext cx="8271009" cy="577027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Documents and Settings\Owner\Desktop\a Ra'k\i_kemoterapia-hoterap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3936437" cy="2952328"/>
          </a:xfrm>
          <a:prstGeom prst="rect">
            <a:avLst/>
          </a:prstGeom>
          <a:noFill/>
        </p:spPr>
      </p:pic>
      <p:pic>
        <p:nvPicPr>
          <p:cNvPr id="28675" name="Picture 3" descr="C:\Documents and Settings\Owner\Desktop\a Ra'k\musor-275863-109570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88640"/>
            <a:ext cx="3995936" cy="2996952"/>
          </a:xfrm>
          <a:prstGeom prst="rect">
            <a:avLst/>
          </a:prstGeom>
          <a:noFill/>
        </p:spPr>
      </p:pic>
      <p:pic>
        <p:nvPicPr>
          <p:cNvPr id="28676" name="Picture 4" descr="C:\Documents and Settings\Owner\Desktop\a Ra'k\imagesCAL1G8I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3789040"/>
            <a:ext cx="3812856" cy="285596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179512" y="1340768"/>
            <a:ext cx="6984776" cy="4680520"/>
          </a:xfrm>
        </p:spPr>
        <p:txBody>
          <a:bodyPr/>
          <a:lstStyle/>
          <a:p>
            <a:pPr>
              <a:buNone/>
            </a:pPr>
            <a:r>
              <a:rPr lang="hu-HU" i="1" dirty="0" smtClean="0">
                <a:solidFill>
                  <a:srgbClr val="FFFF00"/>
                </a:solidFill>
                <a:latin typeface="Bell MT" pitchFamily="18" charset="0"/>
              </a:rPr>
              <a:t>    A halál és minden a világon, ami irtózatosnak látszik, minden nap szemeid előtt lebegjen! Leginkább azonban a halál. Sohasem fogsz akkor közönséges dologra gondolni és nem is fogsz túlságosan vágyakozni valamire.</a:t>
            </a:r>
          </a:p>
          <a:p>
            <a:endParaRPr lang="ro-RO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hu-HU" dirty="0" smtClean="0"/>
              <a:t>Jellemzői: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0" y="1268760"/>
            <a:ext cx="6948264" cy="5400600"/>
          </a:xfrm>
        </p:spPr>
        <p:txBody>
          <a:bodyPr>
            <a:normAutofit fontScale="92500" lnSpcReduction="20000"/>
          </a:bodyPr>
          <a:lstStyle/>
          <a:p>
            <a:r>
              <a:rPr lang="hu-HU" dirty="0" smtClean="0"/>
              <a:t>A </a:t>
            </a:r>
            <a:r>
              <a:rPr lang="hu-HU" b="1" dirty="0" smtClean="0"/>
              <a:t>rákbetegségek</a:t>
            </a:r>
            <a:r>
              <a:rPr lang="hu-HU" dirty="0" smtClean="0"/>
              <a:t> közös jellemzője a szabályozatlan sejtszaporulat, a biológiai szövetekbe való betörési képesség. Ez utóbbi tulajdonságuk történhet invázióval és áttétképzéssel is. Ezt a kontrollálatlan növekedést olyan DNS-hibák, genetikai mutációk okozzák, melyek a sejtciklus szabályozásában vesznek részt.</a:t>
            </a:r>
          </a:p>
          <a:p>
            <a:r>
              <a:rPr lang="hu-HU" dirty="0" smtClean="0"/>
              <a:t>Általában több ilyen mutációra van szükség a daganat kialakulásához. Néhány ilyen hibát kemikáliák, fizikai hatások okoznak, mások öröklődnek vagy éppen spontán jelennek meg. Azaz genetikus és környezeti tényezők együttesen vezethetnek eltorzult növekedési szabályozáshoz.</a:t>
            </a:r>
          </a:p>
          <a:p>
            <a:endParaRPr lang="hu-HU" dirty="0" smtClean="0"/>
          </a:p>
          <a:p>
            <a:endParaRPr lang="ro-RO" dirty="0"/>
          </a:p>
        </p:txBody>
      </p:sp>
      <p:pic>
        <p:nvPicPr>
          <p:cNvPr id="4" name="Substituent conținut 3" descr="Normal_cancer_cell_division_from_NIH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00094" y="2149475"/>
            <a:ext cx="2243906" cy="4708525"/>
          </a:xfrm>
          <a:prstGeom prst="rect">
            <a:avLst/>
          </a:prstGeom>
        </p:spPr>
      </p:pic>
      <p:sp>
        <p:nvSpPr>
          <p:cNvPr id="5" name="Buton acțiune: Înainte sau Următorul 4">
            <a:hlinkClick r:id="" action="ppaction://hlinkshowjump?jump=nextslide" highlightClick="1"/>
          </p:cNvPr>
          <p:cNvSpPr/>
          <p:nvPr/>
        </p:nvSpPr>
        <p:spPr>
          <a:xfrm>
            <a:off x="6300192" y="6381328"/>
            <a:ext cx="504056" cy="3326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6" name="Buton acțiune: Înapoi sau Anteriorul 5">
            <a:hlinkClick r:id="" action="ppaction://hlinkshowjump?jump=previousslide" highlightClick="1"/>
          </p:cNvPr>
          <p:cNvSpPr/>
          <p:nvPr/>
        </p:nvSpPr>
        <p:spPr>
          <a:xfrm>
            <a:off x="5724128" y="6381328"/>
            <a:ext cx="432048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Mégtöbb információért kattintson az alábbi ikonra: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067944" y="4725144"/>
            <a:ext cx="4701208" cy="1900848"/>
          </a:xfrm>
        </p:spPr>
        <p:txBody>
          <a:bodyPr/>
          <a:lstStyle/>
          <a:p>
            <a:r>
              <a:rPr lang="hu-HU" dirty="0" smtClean="0"/>
              <a:t>Készítette: Pap Beáta                                 Nemes Izabella</a:t>
            </a:r>
            <a:endParaRPr lang="ro-RO" dirty="0" smtClean="0"/>
          </a:p>
          <a:p>
            <a:endParaRPr lang="ro-RO" dirty="0"/>
          </a:p>
        </p:txBody>
      </p:sp>
      <p:sp>
        <p:nvSpPr>
          <p:cNvPr id="6" name="Buton acțiune: Document 5">
            <a:hlinkClick r:id="rId2" action="ppaction://program" highlightClick="1"/>
          </p:cNvPr>
          <p:cNvSpPr/>
          <p:nvPr/>
        </p:nvSpPr>
        <p:spPr>
          <a:xfrm>
            <a:off x="8100392" y="836712"/>
            <a:ext cx="792088" cy="720080"/>
          </a:xfrm>
          <a:prstGeom prst="actionButton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hu-HU" dirty="0" smtClean="0"/>
              <a:t>Tipusai:</a:t>
            </a:r>
            <a:br>
              <a:rPr lang="hu-HU" dirty="0" smtClean="0"/>
            </a:br>
            <a:endParaRPr lang="ro-RO" dirty="0"/>
          </a:p>
        </p:txBody>
      </p:sp>
      <p:sp>
        <p:nvSpPr>
          <p:cNvPr id="5" name="Substituent conținut 4"/>
          <p:cNvSpPr>
            <a:spLocks noGrp="1"/>
          </p:cNvSpPr>
          <p:nvPr>
            <p:ph idx="1"/>
          </p:nvPr>
        </p:nvSpPr>
        <p:spPr>
          <a:xfrm>
            <a:off x="251520" y="980728"/>
            <a:ext cx="8229600" cy="4709160"/>
          </a:xfrm>
        </p:spPr>
        <p:txBody>
          <a:bodyPr/>
          <a:lstStyle/>
          <a:p>
            <a:r>
              <a:rPr lang="hu-HU" dirty="0" smtClean="0">
                <a:solidFill>
                  <a:schemeClr val="accent6">
                    <a:lumMod val="50000"/>
                  </a:schemeClr>
                </a:solidFill>
              </a:rPr>
              <a:t>Jóindulatu tumorok:</a:t>
            </a:r>
            <a:endParaRPr lang="ro-RO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6" name="Nomogramă 5"/>
          <p:cNvGraphicFramePr/>
          <p:nvPr/>
        </p:nvGraphicFramePr>
        <p:xfrm>
          <a:off x="539552" y="1628800"/>
          <a:ext cx="7416824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Buton acțiune: Înainte sau Următorul 6">
            <a:hlinkClick r:id="" action="ppaction://hlinkshowjump?jump=nextslide" highlightClick="1"/>
          </p:cNvPr>
          <p:cNvSpPr/>
          <p:nvPr/>
        </p:nvSpPr>
        <p:spPr>
          <a:xfrm>
            <a:off x="8783960" y="6309320"/>
            <a:ext cx="360040" cy="4046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8" name="Buton acțiune: Înapoi sau Anteriorul 7">
            <a:hlinkClick r:id="" action="ppaction://hlinkshowjump?jump=previousslide" highlightClick="1"/>
          </p:cNvPr>
          <p:cNvSpPr/>
          <p:nvPr/>
        </p:nvSpPr>
        <p:spPr>
          <a:xfrm>
            <a:off x="8316416" y="6309320"/>
            <a:ext cx="360040" cy="43204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23528" y="476672"/>
            <a:ext cx="8229600" cy="4709160"/>
          </a:xfrm>
        </p:spPr>
        <p:txBody>
          <a:bodyPr/>
          <a:lstStyle/>
          <a:p>
            <a:r>
              <a:rPr lang="hu-HU" b="1" dirty="0" smtClean="0">
                <a:solidFill>
                  <a:schemeClr val="accent6">
                    <a:lumMod val="50000"/>
                  </a:schemeClr>
                </a:solidFill>
              </a:rPr>
              <a:t>A kiindulási sejt elhelyezkedése alapján </a:t>
            </a:r>
            <a:r>
              <a:rPr lang="hu-HU" b="1" dirty="0" smtClean="0"/>
              <a:t>:</a:t>
            </a:r>
            <a:r>
              <a:rPr lang="hu-HU" sz="2000" dirty="0" smtClean="0"/>
              <a:t>A rosszindulatú daganatokat általában úgy nevezik el, hogy az érintett testrész latin vagy görög neve után csatolják a fenti kategóriák egyikét. </a:t>
            </a:r>
            <a:endParaRPr lang="ro-RO" sz="2000" dirty="0"/>
          </a:p>
        </p:txBody>
      </p:sp>
      <p:graphicFrame>
        <p:nvGraphicFramePr>
          <p:cNvPr id="6" name="Tabel 5"/>
          <p:cNvGraphicFramePr>
            <a:graphicFrameLocks noGrp="1"/>
          </p:cNvGraphicFramePr>
          <p:nvPr/>
        </p:nvGraphicFramePr>
        <p:xfrm>
          <a:off x="1043608" y="1988842"/>
          <a:ext cx="7200800" cy="4736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0"/>
                <a:gridCol w="3600400"/>
              </a:tblGrid>
              <a:tr h="512057"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Neve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Eredete</a:t>
                      </a:r>
                      <a:endParaRPr lang="ro-RO" dirty="0"/>
                    </a:p>
                  </a:txBody>
                  <a:tcPr/>
                </a:tc>
              </a:tr>
              <a:tr h="512057">
                <a:tc>
                  <a:txBody>
                    <a:bodyPr/>
                    <a:lstStyle/>
                    <a:p>
                      <a:r>
                        <a:rPr lang="hu-HU" dirty="0" smtClean="0"/>
                        <a:t>a karcinóma 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epiteliális sejtből indul</a:t>
                      </a:r>
                      <a:endParaRPr lang="ro-RO" dirty="0"/>
                    </a:p>
                  </a:txBody>
                  <a:tcPr/>
                </a:tc>
              </a:tr>
              <a:tr h="512057">
                <a:tc>
                  <a:txBody>
                    <a:bodyPr/>
                    <a:lstStyle/>
                    <a:p>
                      <a:r>
                        <a:rPr lang="hu-HU" dirty="0" smtClean="0"/>
                        <a:t>a leukémia 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csontvelői őssejtekből indul</a:t>
                      </a:r>
                      <a:endParaRPr lang="ro-RO" dirty="0"/>
                    </a:p>
                  </a:txBody>
                  <a:tcPr/>
                </a:tc>
              </a:tr>
              <a:tr h="512057">
                <a:tc>
                  <a:txBody>
                    <a:bodyPr/>
                    <a:lstStyle/>
                    <a:p>
                      <a:r>
                        <a:rPr lang="hu-HU" dirty="0" smtClean="0"/>
                        <a:t>a limfóma 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nyirokcsomó betegsége</a:t>
                      </a:r>
                      <a:endParaRPr lang="ro-RO" dirty="0"/>
                    </a:p>
                  </a:txBody>
                  <a:tcPr/>
                </a:tc>
              </a:tr>
              <a:tr h="512057">
                <a:tc>
                  <a:txBody>
                    <a:bodyPr/>
                    <a:lstStyle/>
                    <a:p>
                      <a:r>
                        <a:rPr lang="hu-HU" dirty="0" smtClean="0"/>
                        <a:t>a melanóma 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/>
                        <a:t>melanocitákból</a:t>
                      </a:r>
                    </a:p>
                    <a:p>
                      <a:endParaRPr lang="ro-RO" dirty="0"/>
                    </a:p>
                  </a:txBody>
                  <a:tcPr/>
                </a:tc>
              </a:tr>
              <a:tr h="512057">
                <a:tc>
                  <a:txBody>
                    <a:bodyPr/>
                    <a:lstStyle/>
                    <a:p>
                      <a:r>
                        <a:rPr lang="hu-HU" dirty="0" smtClean="0"/>
                        <a:t>a szarkóma 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hu-HU" dirty="0" smtClean="0"/>
                        <a:t>kötőszövetekből</a:t>
                      </a:r>
                      <a:endParaRPr lang="hu-HU" dirty="0"/>
                    </a:p>
                  </a:txBody>
                  <a:tcPr/>
                </a:tc>
              </a:tr>
              <a:tr h="512057">
                <a:tc>
                  <a:txBody>
                    <a:bodyPr/>
                    <a:lstStyle/>
                    <a:p>
                      <a:r>
                        <a:rPr lang="hu-HU" dirty="0" smtClean="0"/>
                        <a:t>a teratóma 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magzati sejtekből</a:t>
                      </a:r>
                      <a:endParaRPr lang="ro-RO" dirty="0"/>
                    </a:p>
                  </a:txBody>
                  <a:tcPr/>
                </a:tc>
              </a:tr>
              <a:tr h="512057">
                <a:tc>
                  <a:txBody>
                    <a:bodyPr/>
                    <a:lstStyle/>
                    <a:p>
                      <a:r>
                        <a:rPr lang="hu-HU" dirty="0" smtClean="0"/>
                        <a:t>a glióma 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az agy sejtjeiből indul ki</a:t>
                      </a:r>
                      <a:endParaRPr lang="ro-RO" dirty="0"/>
                    </a:p>
                  </a:txBody>
                  <a:tcPr/>
                </a:tc>
              </a:tr>
              <a:tr h="512057">
                <a:tc>
                  <a:txBody>
                    <a:bodyPr/>
                    <a:lstStyle/>
                    <a:p>
                      <a:r>
                        <a:rPr lang="hu-HU" dirty="0" smtClean="0"/>
                        <a:t>a szeminóma 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here daganata</a:t>
                      </a:r>
                      <a:endParaRPr lang="ro-RO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Buton acțiune: Înainte sau Următorul 3">
            <a:hlinkClick r:id="" action="ppaction://hlinkshowjump?jump=nextslide" highlightClick="1"/>
          </p:cNvPr>
          <p:cNvSpPr/>
          <p:nvPr/>
        </p:nvSpPr>
        <p:spPr>
          <a:xfrm>
            <a:off x="611560" y="6381328"/>
            <a:ext cx="432048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5" name="Buton acțiune: Înapoi sau Anteriorul 4">
            <a:hlinkClick r:id="" action="ppaction://hlinkshowjump?jump=previousslide" highlightClick="1"/>
          </p:cNvPr>
          <p:cNvSpPr/>
          <p:nvPr/>
        </p:nvSpPr>
        <p:spPr>
          <a:xfrm>
            <a:off x="107504" y="6381328"/>
            <a:ext cx="432048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Owner\Desktop\a Ra'k\untitl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555776" cy="1628800"/>
          </a:xfrm>
          <a:prstGeom prst="rect">
            <a:avLst/>
          </a:prstGeom>
          <a:noFill/>
        </p:spPr>
      </p:pic>
      <p:pic>
        <p:nvPicPr>
          <p:cNvPr id="1027" name="Picture 3" descr="C:\Documents and Settings\Owner\Desktop\a Ra'k\imagesCACR90R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35598" y="0"/>
            <a:ext cx="1708401" cy="1700808"/>
          </a:xfrm>
          <a:prstGeom prst="rect">
            <a:avLst/>
          </a:prstGeom>
          <a:noFill/>
        </p:spPr>
      </p:pic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8229600" cy="1143000"/>
          </a:xfrm>
        </p:spPr>
        <p:txBody>
          <a:bodyPr/>
          <a:lstStyle/>
          <a:p>
            <a:r>
              <a:rPr lang="hu-HU" dirty="0" smtClean="0"/>
              <a:t>Mik okoznak rákot? 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709160"/>
          </a:xfrm>
        </p:spPr>
        <p:txBody>
          <a:bodyPr>
            <a:normAutofit fontScale="92500" lnSpcReduction="10000"/>
          </a:bodyPr>
          <a:lstStyle/>
          <a:p>
            <a:r>
              <a:rPr lang="hu-HU" dirty="0" smtClean="0">
                <a:solidFill>
                  <a:srgbClr val="C00000"/>
                </a:solidFill>
              </a:rPr>
              <a:t>Bizonyos hatóanyagok bizonyos rákfajtákhoz kapcsolhatók.</a:t>
            </a:r>
          </a:p>
          <a:p>
            <a:r>
              <a:rPr lang="hu-HU" dirty="0" smtClean="0">
                <a:solidFill>
                  <a:srgbClr val="C00000"/>
                </a:solidFill>
              </a:rPr>
              <a:t>A dohányzás a tüdőrák legjellemzőbb okozója. </a:t>
            </a:r>
          </a:p>
          <a:p>
            <a:r>
              <a:rPr lang="hu-HU" dirty="0" smtClean="0">
                <a:solidFill>
                  <a:srgbClr val="C00000"/>
                </a:solidFill>
              </a:rPr>
              <a:t>A sugárzásnak, különösen a Nap UV-sugárzásának hosszú időn át kitett bőrön melanóma és egyéb bőrrákok alakulhatnak ki.</a:t>
            </a:r>
          </a:p>
          <a:p>
            <a:r>
              <a:rPr lang="hu-HU" dirty="0" smtClean="0">
                <a:solidFill>
                  <a:srgbClr val="C00000"/>
                </a:solidFill>
              </a:rPr>
              <a:t> Az azbeszt-szálak belégzése összefüggésbe hozható a mesotheliomával.</a:t>
            </a:r>
          </a:p>
          <a:p>
            <a:r>
              <a:rPr lang="hu-HU" dirty="0" smtClean="0">
                <a:solidFill>
                  <a:srgbClr val="C00000"/>
                </a:solidFill>
              </a:rPr>
              <a:t>Jó néhány rákfajta vírusos fertőzéssel kezdődik, bár ez elsősorban állatokra, azon belül is a madarakra igaz, az ember rákbetegségeinek csak mintegy 15%-áért felelősek a vírusok.</a:t>
            </a:r>
            <a:endParaRPr lang="ro-RO" dirty="0">
              <a:solidFill>
                <a:srgbClr val="C00000"/>
              </a:solidFill>
            </a:endParaRPr>
          </a:p>
        </p:txBody>
      </p:sp>
      <p:sp>
        <p:nvSpPr>
          <p:cNvPr id="6" name="Buton acțiune: Înainte sau Următorul 5">
            <a:hlinkClick r:id="" action="ppaction://hlinkshowjump?jump=nextslide" highlightClick="1"/>
          </p:cNvPr>
          <p:cNvSpPr/>
          <p:nvPr/>
        </p:nvSpPr>
        <p:spPr>
          <a:xfrm>
            <a:off x="755576" y="6425952"/>
            <a:ext cx="432048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7" name="Buton acțiune: Înapoi sau Anteriorul 6">
            <a:hlinkClick r:id="" action="ppaction://hlinkshowjump?jump=previousslide" highlightClick="1"/>
          </p:cNvPr>
          <p:cNvSpPr/>
          <p:nvPr/>
        </p:nvSpPr>
        <p:spPr>
          <a:xfrm>
            <a:off x="179512" y="6425952"/>
            <a:ext cx="432048" cy="43204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/>
          <a:lstStyle/>
          <a:p>
            <a:r>
              <a:rPr lang="hu-HU" dirty="0" smtClean="0"/>
              <a:t>Rákfajták</a:t>
            </a:r>
            <a:endParaRPr lang="ro-RO" dirty="0"/>
          </a:p>
        </p:txBody>
      </p:sp>
      <p:graphicFrame>
        <p:nvGraphicFramePr>
          <p:cNvPr id="4" name="Substituent conținut 3"/>
          <p:cNvGraphicFramePr>
            <a:graphicFrameLocks noGrp="1"/>
          </p:cNvGraphicFramePr>
          <p:nvPr>
            <p:ph idx="1"/>
          </p:nvPr>
        </p:nvGraphicFramePr>
        <p:xfrm>
          <a:off x="0" y="853440"/>
          <a:ext cx="9108504" cy="600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993704"/>
              </a:tblGrid>
              <a:tr h="349328">
                <a:tc>
                  <a:txBody>
                    <a:bodyPr/>
                    <a:lstStyle/>
                    <a:p>
                      <a:r>
                        <a:rPr lang="hu-HU" noProof="0" dirty="0" smtClean="0"/>
                        <a:t>Rákfajta</a:t>
                      </a:r>
                      <a:endParaRPr lang="hu-HU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noProof="0" smtClean="0"/>
                        <a:t>Foglalkozás</a:t>
                      </a:r>
                      <a:endParaRPr lang="hu-HU" noProof="0"/>
                    </a:p>
                  </a:txBody>
                  <a:tcPr anchor="ctr"/>
                </a:tc>
              </a:tr>
              <a:tr h="349328">
                <a:tc>
                  <a:txBody>
                    <a:bodyPr/>
                    <a:lstStyle/>
                    <a:p>
                      <a:r>
                        <a:rPr lang="hu-HU" noProof="0" smtClean="0"/>
                        <a:t>Hererák</a:t>
                      </a:r>
                      <a:endParaRPr lang="hu-HU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noProof="0"/>
                        <a:t>Kéményseprő (korommal való érintkezés)</a:t>
                      </a:r>
                    </a:p>
                  </a:txBody>
                  <a:tcPr anchor="ctr"/>
                </a:tc>
              </a:tr>
              <a:tr h="349328">
                <a:tc>
                  <a:txBody>
                    <a:bodyPr/>
                    <a:lstStyle/>
                    <a:p>
                      <a:r>
                        <a:rPr lang="hu-HU" noProof="0"/>
                        <a:t>Bőrrák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noProof="0" smtClean="0"/>
                        <a:t>Barnaszénbányász (szurokkal való érintkezés)</a:t>
                      </a:r>
                      <a:endParaRPr lang="hu-HU" sz="1400" noProof="0"/>
                    </a:p>
                  </a:txBody>
                  <a:tcPr anchor="ctr"/>
                </a:tc>
              </a:tr>
              <a:tr h="349328">
                <a:tc>
                  <a:txBody>
                    <a:bodyPr/>
                    <a:lstStyle/>
                    <a:p>
                      <a:r>
                        <a:rPr lang="hu-HU" noProof="0"/>
                        <a:t>Tüdőrák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noProof="0" smtClean="0"/>
                        <a:t>Bányászok (szénpor belégzése)</a:t>
                      </a:r>
                      <a:endParaRPr lang="hu-HU" sz="1400" noProof="0"/>
                    </a:p>
                  </a:txBody>
                  <a:tcPr anchor="ctr"/>
                </a:tc>
              </a:tr>
              <a:tr h="349328">
                <a:tc>
                  <a:txBody>
                    <a:bodyPr/>
                    <a:lstStyle/>
                    <a:p>
                      <a:r>
                        <a:rPr lang="hu-HU" noProof="0"/>
                        <a:t>Bőrrák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noProof="0" smtClean="0"/>
                        <a:t>Matrózok (szurkos vitorlavászonnal, pallókkal való érintkezés)</a:t>
                      </a:r>
                      <a:endParaRPr lang="hu-HU" sz="1400" noProof="0"/>
                    </a:p>
                  </a:txBody>
                  <a:tcPr anchor="ctr"/>
                </a:tc>
              </a:tr>
              <a:tr h="349328">
                <a:tc>
                  <a:txBody>
                    <a:bodyPr/>
                    <a:lstStyle/>
                    <a:p>
                      <a:r>
                        <a:rPr lang="hu-HU" noProof="0" smtClean="0"/>
                        <a:t>Húgyhólyagrák</a:t>
                      </a:r>
                      <a:endParaRPr lang="hu-HU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noProof="0"/>
                        <a:t>fukszinnal érintkező munkások</a:t>
                      </a:r>
                    </a:p>
                  </a:txBody>
                  <a:tcPr anchor="ctr"/>
                </a:tc>
              </a:tr>
              <a:tr h="349328">
                <a:tc>
                  <a:txBody>
                    <a:bodyPr/>
                    <a:lstStyle/>
                    <a:p>
                      <a:r>
                        <a:rPr lang="hu-HU" noProof="0"/>
                        <a:t>Bőrrák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noProof="0" smtClean="0"/>
                        <a:t>Röntgen-személyzet</a:t>
                      </a:r>
                      <a:endParaRPr lang="hu-HU" sz="1400" noProof="0"/>
                    </a:p>
                  </a:txBody>
                  <a:tcPr anchor="ctr"/>
                </a:tc>
              </a:tr>
              <a:tr h="349328">
                <a:tc>
                  <a:txBody>
                    <a:bodyPr/>
                    <a:lstStyle/>
                    <a:p>
                      <a:r>
                        <a:rPr lang="hu-HU" noProof="0"/>
                        <a:t>Tüdőrák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noProof="0" smtClean="0"/>
                        <a:t>krómmal való érintkezés</a:t>
                      </a:r>
                      <a:endParaRPr lang="hu-HU" sz="1400" noProof="0"/>
                    </a:p>
                  </a:txBody>
                  <a:tcPr anchor="ctr"/>
                </a:tc>
              </a:tr>
              <a:tr h="349328">
                <a:tc>
                  <a:txBody>
                    <a:bodyPr/>
                    <a:lstStyle/>
                    <a:p>
                      <a:r>
                        <a:rPr lang="hu-HU" noProof="0"/>
                        <a:t>Here- és bőrrák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noProof="0" smtClean="0"/>
                        <a:t>Palával való érintkezés</a:t>
                      </a:r>
                      <a:endParaRPr lang="hu-HU" sz="1400" noProof="0"/>
                    </a:p>
                  </a:txBody>
                  <a:tcPr anchor="ctr"/>
                </a:tc>
              </a:tr>
              <a:tr h="349328">
                <a:tc>
                  <a:txBody>
                    <a:bodyPr/>
                    <a:lstStyle/>
                    <a:p>
                      <a:r>
                        <a:rPr lang="hu-HU" noProof="0" smtClean="0"/>
                        <a:t>Leukémia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noProof="0" smtClean="0"/>
                        <a:t>Benzollal való érintkezés</a:t>
                      </a:r>
                      <a:endParaRPr lang="hu-HU" sz="1400" noProof="0"/>
                    </a:p>
                  </a:txBody>
                  <a:tcPr anchor="ctr"/>
                </a:tc>
              </a:tr>
              <a:tr h="349328">
                <a:tc>
                  <a:txBody>
                    <a:bodyPr/>
                    <a:lstStyle/>
                    <a:p>
                      <a:r>
                        <a:rPr lang="hu-HU" noProof="0"/>
                        <a:t>Felső légút- és tüdőrák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noProof="0" smtClean="0"/>
                        <a:t>Nikkellel való érintkezés</a:t>
                      </a:r>
                      <a:endParaRPr lang="hu-HU" sz="1400" noProof="0"/>
                    </a:p>
                  </a:txBody>
                  <a:tcPr anchor="ctr"/>
                </a:tc>
              </a:tr>
              <a:tr h="349328">
                <a:tc>
                  <a:txBody>
                    <a:bodyPr/>
                    <a:lstStyle/>
                    <a:p>
                      <a:r>
                        <a:rPr lang="hu-HU" noProof="0"/>
                        <a:t>Tüdőrák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noProof="0" smtClean="0"/>
                        <a:t>azbeszttel való érintkezés</a:t>
                      </a:r>
                      <a:endParaRPr lang="hu-HU" sz="1400" noProof="0"/>
                    </a:p>
                  </a:txBody>
                  <a:tcPr anchor="ctr"/>
                </a:tc>
              </a:tr>
              <a:tr h="349328">
                <a:tc>
                  <a:txBody>
                    <a:bodyPr/>
                    <a:lstStyle/>
                    <a:p>
                      <a:r>
                        <a:rPr lang="hu-HU" noProof="0" smtClean="0"/>
                        <a:t>Pleurális mesothelioma</a:t>
                      </a:r>
                      <a:endParaRPr lang="hu-HU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noProof="0" dirty="0" smtClean="0"/>
                        <a:t>azbeszttel való érintkezés</a:t>
                      </a:r>
                      <a:endParaRPr lang="hu-HU" sz="1400" noProof="0" dirty="0"/>
                    </a:p>
                  </a:txBody>
                  <a:tcPr anchor="ctr"/>
                </a:tc>
              </a:tr>
              <a:tr h="349328">
                <a:tc>
                  <a:txBody>
                    <a:bodyPr/>
                    <a:lstStyle/>
                    <a:p>
                      <a:r>
                        <a:rPr lang="hu-HU" noProof="0" smtClean="0"/>
                        <a:t>Peritoneális mesothelioma</a:t>
                      </a:r>
                      <a:endParaRPr lang="hu-HU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noProof="0" smtClean="0"/>
                        <a:t>azbeszttel való érintkezés</a:t>
                      </a:r>
                      <a:endParaRPr lang="hu-HU" sz="1400" noProof="0"/>
                    </a:p>
                  </a:txBody>
                  <a:tcPr anchor="ctr"/>
                </a:tc>
              </a:tr>
              <a:tr h="349328">
                <a:tc>
                  <a:txBody>
                    <a:bodyPr/>
                    <a:lstStyle/>
                    <a:p>
                      <a:r>
                        <a:rPr lang="hu-HU" noProof="0"/>
                        <a:t>Tüdőrák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noProof="0" smtClean="0"/>
                        <a:t>Éterrel</a:t>
                      </a:r>
                      <a:r>
                        <a:rPr lang="hu-HU" sz="1400" baseline="0" noProof="0" smtClean="0"/>
                        <a:t> </a:t>
                      </a:r>
                      <a:r>
                        <a:rPr lang="hu-HU" sz="1400" noProof="0" smtClean="0"/>
                        <a:t>való érintkezés</a:t>
                      </a:r>
                      <a:endParaRPr lang="hu-HU" sz="1400" noProof="0"/>
                    </a:p>
                  </a:txBody>
                  <a:tcPr anchor="ctr"/>
                </a:tc>
              </a:tr>
              <a:tr h="349328">
                <a:tc>
                  <a:txBody>
                    <a:bodyPr/>
                    <a:lstStyle/>
                    <a:p>
                      <a:r>
                        <a:rPr lang="hu-HU" noProof="0" smtClean="0"/>
                        <a:t>Máj angioszarkómája</a:t>
                      </a:r>
                      <a:endParaRPr lang="hu-HU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400" noProof="0" dirty="0" smtClean="0"/>
                        <a:t>Vinil-kloriddal</a:t>
                      </a:r>
                      <a:r>
                        <a:rPr lang="hu-HU" sz="1400" baseline="0" noProof="0" dirty="0" smtClean="0"/>
                        <a:t> </a:t>
                      </a:r>
                      <a:r>
                        <a:rPr lang="hu-HU" sz="1400" noProof="0" dirty="0" smtClean="0"/>
                        <a:t>való kapcsolat</a:t>
                      </a:r>
                      <a:endParaRPr lang="hu-HU" sz="1400" noProof="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Buton acțiune: Înainte sau Următorul 4">
            <a:hlinkClick r:id="" action="ppaction://hlinkshowjump?jump=nextslide" highlightClick="1"/>
          </p:cNvPr>
          <p:cNvSpPr/>
          <p:nvPr/>
        </p:nvSpPr>
        <p:spPr>
          <a:xfrm>
            <a:off x="8532440" y="6453336"/>
            <a:ext cx="360040" cy="4046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6" name="Buton acțiune: Înapoi sau Anteriorul 5">
            <a:hlinkClick r:id="" action="ppaction://hlinkshowjump?jump=previousslide" highlightClick="1"/>
          </p:cNvPr>
          <p:cNvSpPr/>
          <p:nvPr/>
        </p:nvSpPr>
        <p:spPr>
          <a:xfrm>
            <a:off x="7956376" y="6453336"/>
            <a:ext cx="432048" cy="40466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Felnőttek rákbetegségei</a:t>
            </a:r>
            <a:endParaRPr lang="ro-RO" dirty="0"/>
          </a:p>
        </p:txBody>
      </p:sp>
      <p:graphicFrame>
        <p:nvGraphicFramePr>
          <p:cNvPr id="10" name="Substituent conținut 9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Gyermekek rákbetegségei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0" y="1340768"/>
            <a:ext cx="6660232" cy="5112608"/>
          </a:xfrm>
        </p:spPr>
        <p:txBody>
          <a:bodyPr>
            <a:normAutofit fontScale="92500" lnSpcReduction="20000"/>
          </a:bodyPr>
          <a:lstStyle/>
          <a:p>
            <a:r>
              <a:rPr lang="hu-HU" sz="2400" dirty="0" smtClean="0"/>
              <a:t>Rákbetegségek előfordulhatnak fiatal gyermekeknél és pubertáskorú fiataloknál is, de igen ritkán.</a:t>
            </a:r>
          </a:p>
          <a:p>
            <a:r>
              <a:rPr lang="hu-HU" sz="2400" dirty="0" smtClean="0"/>
              <a:t>Kisgyermekek esetében a rák leggyakoribb előfordulása az első életévben figyelhető meg. A </a:t>
            </a:r>
            <a:r>
              <a:rPr lang="hu-HU" sz="2400" b="1" i="1" dirty="0" smtClean="0"/>
              <a:t>leukémia</a:t>
            </a:r>
            <a:r>
              <a:rPr lang="hu-HU" sz="2400" dirty="0" smtClean="0"/>
              <a:t> fordul elő leggyakrabban (kb. 30%), ezt követik a központi idegrendszer rákjai és a neuroblastoma.</a:t>
            </a:r>
          </a:p>
          <a:p>
            <a:r>
              <a:rPr lang="hu-HU" sz="2400" dirty="0" smtClean="0"/>
              <a:t> A különböző rákok előfordulási aránya alapvetően megegyezik a fiú- és a leánygyermekek esetében. Érdekesség, hogy a fehérbőrű gyerekeknél szinte minden rákforma gyakrabban fordul elő, mint fekete társaiknál. A gyermekek túlélési rátája igen jó a neuroblastoma, a Wilms-tumor és a retinoblastoma eseteiben, jó (80%) a leukémia betegségnél, de nagyon rossz a többi rákfajtánál.</a:t>
            </a:r>
          </a:p>
          <a:p>
            <a:endParaRPr lang="hu-HU" sz="2400" dirty="0" smtClean="0"/>
          </a:p>
          <a:p>
            <a:endParaRPr lang="hu-HU" dirty="0" smtClean="0"/>
          </a:p>
        </p:txBody>
      </p:sp>
      <p:pic>
        <p:nvPicPr>
          <p:cNvPr id="4" name="Picture 2" descr="http://upload.wikimedia.org/wikipedia/hu/9/9f/Rak_kialakulas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7" y="1196752"/>
            <a:ext cx="1884445" cy="554461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Owner\Desktop\a Ra'k\gyrek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52230" y="0"/>
            <a:ext cx="4891770" cy="3284984"/>
          </a:xfrm>
          <a:prstGeom prst="rect">
            <a:avLst/>
          </a:prstGeom>
          <a:noFill/>
        </p:spPr>
      </p:pic>
      <p:pic>
        <p:nvPicPr>
          <p:cNvPr id="2051" name="Picture 3" descr="C:\Documents and Settings\Owner\Desktop\a Ra'k\gyerek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355976" cy="3886490"/>
          </a:xfrm>
          <a:prstGeom prst="rect">
            <a:avLst/>
          </a:prstGeom>
          <a:noFill/>
        </p:spPr>
      </p:pic>
      <p:pic>
        <p:nvPicPr>
          <p:cNvPr id="2052" name="Picture 4" descr="C:\Documents and Settings\Owner\Desktop\a Ra'k\gygj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3318816"/>
            <a:ext cx="4644008" cy="3539184"/>
          </a:xfrm>
          <a:prstGeom prst="rect">
            <a:avLst/>
          </a:prstGeom>
          <a:noFill/>
        </p:spPr>
      </p:pic>
      <p:pic>
        <p:nvPicPr>
          <p:cNvPr id="2053" name="Picture 5" descr="C:\Documents and Settings\Owner\Desktop\a Ra'k\header-right-left-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284984"/>
            <a:ext cx="4607042" cy="3573017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lme">
  <a:themeElements>
    <a:clrScheme name="Culm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Culm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ulm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166</TotalTime>
  <Words>800</Words>
  <Application>Microsoft Office PowerPoint</Application>
  <PresentationFormat>Expunere pe ecran (4:3)</PresentationFormat>
  <Paragraphs>99</Paragraphs>
  <Slides>20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20</vt:i4>
      </vt:variant>
    </vt:vector>
  </HeadingPairs>
  <TitlesOfParts>
    <vt:vector size="21" baseType="lpstr">
      <vt:lpstr>Culme</vt:lpstr>
      <vt:lpstr>A Rák</vt:lpstr>
      <vt:lpstr>Jellemzői:</vt:lpstr>
      <vt:lpstr>Tipusai: </vt:lpstr>
      <vt:lpstr>Prezentare PowerPoint</vt:lpstr>
      <vt:lpstr>Mik okoznak rákot? </vt:lpstr>
      <vt:lpstr>Rákfajták</vt:lpstr>
      <vt:lpstr>Felnőttek rákbetegségei</vt:lpstr>
      <vt:lpstr>Gyermekek rákbetegségei</vt:lpstr>
      <vt:lpstr>Prezentare PowerPoint</vt:lpstr>
      <vt:lpstr>Jelek és tünekek</vt:lpstr>
      <vt:lpstr>Prezentare PowerPoint</vt:lpstr>
      <vt:lpstr>Prezentare PowerPoint</vt:lpstr>
      <vt:lpstr>Megelőzés</vt:lpstr>
      <vt:lpstr>Prezentare PowerPoint</vt:lpstr>
      <vt:lpstr>A rák kezelése</vt:lpstr>
      <vt:lpstr>Prezentare PowerPoint</vt:lpstr>
      <vt:lpstr>Prezentare PowerPoint</vt:lpstr>
      <vt:lpstr>Prezentare PowerPoint</vt:lpstr>
      <vt:lpstr>Prezentare PowerPoint</vt:lpstr>
      <vt:lpstr>Mégtöbb információért kattintson az alábbi ikonra:</vt:lpstr>
    </vt:vector>
  </TitlesOfParts>
  <Company>Unitate Scolara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Rák</dc:title>
  <dc:creator>Bugs Bunny</dc:creator>
  <cp:lastModifiedBy>Profesor</cp:lastModifiedBy>
  <cp:revision>20</cp:revision>
  <dcterms:created xsi:type="dcterms:W3CDTF">2012-05-03T09:24:56Z</dcterms:created>
  <dcterms:modified xsi:type="dcterms:W3CDTF">2012-05-17T09:19:41Z</dcterms:modified>
</cp:coreProperties>
</file>