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61" r:id="rId3"/>
    <p:sldId id="262" r:id="rId4"/>
    <p:sldId id="263" r:id="rId5"/>
    <p:sldId id="267" r:id="rId6"/>
    <p:sldId id="265" r:id="rId7"/>
    <p:sldId id="269" r:id="rId8"/>
    <p:sldId id="271" r:id="rId9"/>
    <p:sldId id="27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661" autoAdjust="0"/>
    <p:restoredTop sz="91667" autoAdjust="0"/>
  </p:normalViewPr>
  <p:slideViewPr>
    <p:cSldViewPr>
      <p:cViewPr varScale="1">
        <p:scale>
          <a:sx n="68" d="100"/>
          <a:sy n="68" d="100"/>
        </p:scale>
        <p:origin x="-5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A16CF8-B79F-4E45-B9F0-D5333A5FC838}" type="datetimeFigureOut">
              <a:rPr lang="hu-HU" smtClean="0"/>
              <a:pPr/>
              <a:t>2010. 10. 11.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9233D-10B8-4085-9063-9E68D01DA2CF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9233D-10B8-4085-9063-9E68D01DA2CF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file:///C:\Documents%20and%20Settings\Program%20Files\ECDL%20Multim&#233;di&#225;s%20Oktat&#243;rendszer%204.0\Documents\041-Tablazatkezeles\Kepek\07-01-01K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Program%20Files\ECDL%20Multim&#233;di&#225;s%20Oktat&#243;rendszer%204.0\Documents\041-Tablazatkezeles\Kepek\07-01-02K.gif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Program%20Files\ECDL%20Multim&#233;di&#225;s%20Oktat&#243;rendszer%204.0\Documents\041-Tablazatkezeles\Kepek\07-01-08.gif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Program%20Files\ECDL%20Multim&#233;di&#225;s%20Oktat&#243;rendszer%204.0\Documents\041-Tablazatkezeles\Kepek\07-01-07K.gif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Program%20Files\ECDL%20Multim&#233;di&#225;s%20Oktat&#243;rendszer%204.0\Documents\041-Tablazatkezeles\Kepek\07-01-05.gif" TargetMode="External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Program%20Files\ECDL%20Multim&#233;di&#225;s%20Oktat&#243;rendszer%204.0\Documents\041-Tablazatkezeles\Kepek\07-01-03.gif" TargetMode="Externa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gif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657600"/>
            <a:ext cx="914400" cy="8382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Pristina" pitchFamily="66" charset="0"/>
              </a:rPr>
              <a:t>2010-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Pristina" pitchFamily="66" charset="0"/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Pristina" pitchFamily="66" charset="0"/>
              </a:rPr>
              <a:t>2011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Pristina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5400" y="5791200"/>
            <a:ext cx="4038600" cy="838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“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Cserey-Goga”iskolacsoport</a:t>
            </a:r>
            <a:endParaRPr lang="en-US" sz="3200" dirty="0" smtClean="0">
              <a:solidFill>
                <a:schemeClr val="accent1">
                  <a:lumMod val="50000"/>
                </a:schemeClr>
              </a:solidFill>
              <a:latin typeface="Informal Roman" pitchFamily="66" charset="0"/>
            </a:endParaRPr>
          </a:p>
          <a:p>
            <a:pPr algn="ctr"/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Kraszna</a:t>
            </a:r>
            <a:endParaRPr lang="en-US" sz="3200" dirty="0" smtClean="0">
              <a:solidFill>
                <a:schemeClr val="accent1">
                  <a:lumMod val="50000"/>
                </a:schemeClr>
              </a:solidFill>
              <a:latin typeface="Informal Roman" pitchFamily="66" charset="0"/>
            </a:endParaRPr>
          </a:p>
          <a:p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5029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X.B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7" name="Picture 3" descr="C:\Documents and Settings\home\Desktop\matematika\kepek\1251603350osztaly5b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78864">
            <a:off x="6212178" y="3703096"/>
            <a:ext cx="2705100" cy="2326386"/>
          </a:xfrm>
          <a:prstGeom prst="rect">
            <a:avLst/>
          </a:prstGeom>
          <a:noFill/>
        </p:spPr>
      </p:pic>
      <p:sp>
        <p:nvSpPr>
          <p:cNvPr id="9" name="CasetăText 8"/>
          <p:cNvSpPr txBox="1"/>
          <p:nvPr/>
        </p:nvSpPr>
        <p:spPr>
          <a:xfrm>
            <a:off x="1371600" y="6396335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  <a:latin typeface="Pristina" pitchFamily="66" charset="0"/>
              </a:rPr>
              <a:t>Statisztikam</a:t>
            </a:r>
            <a:r>
              <a:rPr lang="hu-HU" sz="2400" b="1" dirty="0" smtClean="0">
                <a:solidFill>
                  <a:schemeClr val="accent1">
                    <a:lumMod val="75000"/>
                  </a:schemeClr>
                </a:solidFill>
                <a:latin typeface="Pristina" pitchFamily="66" charset="0"/>
              </a:rPr>
              <a:t>ánia csoportja</a:t>
            </a:r>
            <a:endParaRPr lang="th-TH" sz="2400" b="1" dirty="0">
              <a:solidFill>
                <a:schemeClr val="accent1">
                  <a:lumMod val="75000"/>
                </a:schemeClr>
              </a:solidFill>
              <a:latin typeface="Pristina" pitchFamily="66" charset="0"/>
            </a:endParaRPr>
          </a:p>
        </p:txBody>
      </p:sp>
      <p:pic>
        <p:nvPicPr>
          <p:cNvPr id="5" name="Picture 2" descr="E:\Új mappa\matematika\statisztik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3581400" cy="2542794"/>
          </a:xfrm>
          <a:prstGeom prst="rect">
            <a:avLst/>
          </a:prstGeom>
          <a:noFill/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962400" y="228600"/>
            <a:ext cx="4876800" cy="6096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Informal Roman" pitchFamily="66" charset="0"/>
                <a:ea typeface="+mj-ea"/>
                <a:cs typeface="+mj-cs"/>
              </a:rPr>
              <a:t>Statisztikai</a:t>
            </a:r>
            <a:r>
              <a:rPr kumimoji="0" lang="en-US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Informal Roman" pitchFamily="66" charset="0"/>
                <a:ea typeface="+mj-ea"/>
                <a:cs typeface="+mj-cs"/>
              </a:rPr>
              <a:t> f</a:t>
            </a:r>
            <a:r>
              <a:rPr kumimoji="0" lang="hu-HU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Informal Roman" pitchFamily="66" charset="0"/>
                <a:ea typeface="+mj-ea"/>
                <a:cs typeface="+mj-cs"/>
              </a:rPr>
              <a:t>üggvények</a:t>
            </a:r>
            <a:endParaRPr kumimoji="0" lang="en-US" sz="3600" b="1" i="0" u="none" strike="noStrike" kern="1200" cap="small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Informal Roman" pitchFamily="66" charset="0"/>
              <a:ea typeface="+mj-ea"/>
              <a:cs typeface="+mj-cs"/>
            </a:endParaRPr>
          </a:p>
        </p:txBody>
      </p:sp>
      <p:pic>
        <p:nvPicPr>
          <p:cNvPr id="6" name="Picture 3" descr="E:\Új mappa\matematika\statisztika%20log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14600" y="2819400"/>
            <a:ext cx="2990850" cy="2990850"/>
          </a:xfrm>
          <a:prstGeom prst="rect">
            <a:avLst/>
          </a:prstGeom>
          <a:noFill/>
        </p:spPr>
      </p:pic>
      <p:pic>
        <p:nvPicPr>
          <p:cNvPr id="1028" name="Picture 4" descr="E:\Új mappa\matematika\statisztika536yt5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0" y="838200"/>
            <a:ext cx="2895600" cy="2692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457200"/>
            <a:ext cx="6172200" cy="2743200"/>
          </a:xfrm>
        </p:spPr>
        <p:txBody>
          <a:bodyPr/>
          <a:lstStyle/>
          <a:p>
            <a:r>
              <a:rPr lang="hu-HU" sz="2400" i="1" dirty="0" smtClean="0">
                <a:solidFill>
                  <a:schemeClr val="accent1">
                    <a:lumMod val="50000"/>
                  </a:schemeClr>
                </a:solidFill>
                <a:latin typeface="Chiller" pitchFamily="82" charset="0"/>
              </a:rPr>
              <a:t>AVERAGE</a:t>
            </a:r>
            <a:r>
              <a:rPr lang="hu-HU" sz="2400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(</a:t>
            </a:r>
            <a:r>
              <a:rPr lang="hu-HU" sz="2400" i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átlag</a:t>
            </a:r>
            <a:r>
              <a:rPr lang="hu-HU" sz="2400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):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Informal Roman" pitchFamily="66" charset="0"/>
            </a:endParaRPr>
          </a:p>
        </p:txBody>
      </p:sp>
      <p:pic>
        <p:nvPicPr>
          <p:cNvPr id="1026" name="Picture 2" descr="C:\Documents and Settings\Mely Gal\My Documents\My Pictures\New Folder\einsteinmain-yoy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0"/>
            <a:ext cx="1600200" cy="1905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85800" y="1295400"/>
            <a:ext cx="6324600" cy="2286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b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A tartomány terület numerikus értéket tartalmazó cellák értékének átlagát számítja ki. Ha a megadott tartományban nincs numerikus értéket tartalmazó cella, a #ZÉRÓOSZTÓ! hibaértéket kapjuk eredményül</a:t>
            </a:r>
            <a:r>
              <a:rPr lang="hu-HU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8" name="Picture 4" descr="C:\Documents and Settings\Program Files\ECDL Multimédiás Oktatórendszer 4.0\Documents\041-Tablazatkezeles\Kepek\07-01-01K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2590800" y="4267200"/>
            <a:ext cx="3733800" cy="13716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33600" y="3429000"/>
            <a:ext cx="5562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7FD13B"/>
              </a:buClr>
              <a:buSzPct val="70000"/>
            </a:pPr>
            <a:r>
              <a:rPr lang="hu-HU" sz="2800" b="1" dirty="0" smtClean="0">
                <a:solidFill>
                  <a:srgbClr val="7FD13B">
                    <a:lumMod val="50000"/>
                  </a:srgbClr>
                </a:solidFill>
                <a:latin typeface="Informal Roman" pitchFamily="66" charset="0"/>
                <a:ea typeface="Times New Roman" pitchFamily="18" charset="0"/>
              </a:rPr>
              <a:t>Az alábbi példában az osztályátlagot szeretnénk kiszámolni. 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752600" y="5562600"/>
            <a:ext cx="6705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Az átlag kiszámításához az 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=</a:t>
            </a:r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Average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(B3:B8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) függvényt használjuk a B10 cellában. Az átlagolni kívánt osztályzatokat a B3:B8-ig terjed</a:t>
            </a:r>
            <a:r>
              <a:rPr kumimoji="0" lang="hu-HU" sz="24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ő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 </a:t>
            </a:r>
            <a:r>
              <a:rPr kumimoji="0" lang="hu-H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tartomány 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tartalmazza. </a:t>
            </a:r>
            <a:endParaRPr kumimoji="0" lang="hu-HU" sz="3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Informal Roman" pitchFamily="66" charset="0"/>
            </a:endParaRPr>
          </a:p>
        </p:txBody>
      </p:sp>
      <p:sp>
        <p:nvSpPr>
          <p:cNvPr id="10" name="Titlu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2400"/>
            <a:ext cx="6172200" cy="1066800"/>
          </a:xfrm>
        </p:spPr>
        <p:txBody>
          <a:bodyPr>
            <a:noAutofit/>
          </a:bodyPr>
          <a:lstStyle/>
          <a:p>
            <a:r>
              <a:rPr lang="hu-HU" sz="2800" i="1" dirty="0" smtClean="0">
                <a:solidFill>
                  <a:schemeClr val="accent1">
                    <a:lumMod val="50000"/>
                  </a:schemeClr>
                </a:solidFill>
                <a:latin typeface="Chiller" pitchFamily="82" charset="0"/>
              </a:rPr>
              <a:t>COUNT</a:t>
            </a:r>
            <a:r>
              <a:rPr lang="hu-HU" sz="2800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(</a:t>
            </a:r>
            <a:r>
              <a:rPr lang="hu-HU" sz="2800" i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darab</a:t>
            </a:r>
            <a:r>
              <a:rPr lang="hu-HU" sz="2800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):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371600" y="685800"/>
            <a:ext cx="7315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A </a:t>
            </a:r>
            <a:r>
              <a:rPr kumimoji="0" lang="hu-H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tartomány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 területen található numerikus érték</a:t>
            </a:r>
            <a:r>
              <a:rPr kumimoji="0" lang="hu-HU" sz="24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ű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 cellák mennyiségét adja eredményül. </a:t>
            </a:r>
            <a:endParaRPr kumimoji="0" lang="hu-HU" sz="3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Informal Roman" pitchFamily="66" charset="0"/>
            </a:endParaRPr>
          </a:p>
        </p:txBody>
      </p:sp>
      <p:pic>
        <p:nvPicPr>
          <p:cNvPr id="5123" name="Picture 3" descr="C:\Documents and Settings\Program Files\ECDL Multimédiás Oktatórendszer 4.0\Documents\041-Tablazatkezeles\Kepek\07-01-02K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514600" y="2286000"/>
            <a:ext cx="3962400" cy="2057400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600200" y="1524000"/>
            <a:ext cx="7239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Az alábbi példában a raktáron lév</a:t>
            </a:r>
            <a:r>
              <a:rPr lang="hu-HU" sz="2400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ő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 termékfajták számát szeretnénk kiszámolni.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hu-H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hu-H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2047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smtClean="0">
                <a:ln>
                  <a:noFill/>
                </a:ln>
                <a:solidFill>
                  <a:srgbClr val="4F6228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905000" y="4343400"/>
            <a:ext cx="6705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A C18 cellába írjuk be az 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=</a:t>
            </a:r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Count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(C5:C15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) függvényt. A       C5:C15 </a:t>
            </a:r>
            <a:r>
              <a:rPr kumimoji="0" lang="hu-H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tartomány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 számadatokat, illetve az „elfogyott” kifejezést tartalmazhatja. Amennyiben a cellatartomány számadatot tartalmaz, a </a:t>
            </a:r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Count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 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függvény beszámítja a készleten lévő termékek közé, így könnyen megtudhatjuk, hogy hányféle termék van raktáron. </a:t>
            </a:r>
            <a:endParaRPr kumimoji="0" lang="hu-H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Informal Roman" pitchFamily="66" charset="0"/>
            </a:endParaRPr>
          </a:p>
        </p:txBody>
      </p:sp>
      <p:pic>
        <p:nvPicPr>
          <p:cNvPr id="5128" name="Picture 8" descr="C:\Documents and Settings\Mely Gal\My Documents\My Pictures\New Folder\irattekerc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01448">
            <a:off x="6675358" y="2058672"/>
            <a:ext cx="1557338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95400" y="152400"/>
            <a:ext cx="5638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hu-HU" sz="3200" b="1" i="1" dirty="0" smtClean="0">
                <a:solidFill>
                  <a:schemeClr val="accent1">
                    <a:lumMod val="50000"/>
                  </a:schemeClr>
                </a:solidFill>
                <a:latin typeface="Chiller" pitchFamily="82" charset="0"/>
              </a:rPr>
              <a:t>COUNTIF</a:t>
            </a:r>
            <a:r>
              <a:rPr kumimoji="0" lang="hu-H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(</a:t>
            </a:r>
            <a:r>
              <a:rPr kumimoji="0" lang="hu-H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tartomány</a:t>
            </a:r>
            <a:r>
              <a:rPr kumimoji="0" lang="hu-H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;</a:t>
            </a:r>
            <a:r>
              <a:rPr kumimoji="0" lang="hu-H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kritérium</a:t>
            </a:r>
            <a:r>
              <a:rPr kumimoji="0" lang="hu-H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):</a:t>
            </a:r>
            <a:endParaRPr kumimoji="0" lang="hu-H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Informal Roman" pitchFamily="66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066800" y="1600200"/>
            <a:ext cx="7620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Informal Roman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Az alábbi példában a termékfajták számának kiszámításához az 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=</a:t>
            </a:r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Countif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(A5:A15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) függvényt használtuk a C17 cellában.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100" name="Picture 4" descr="C:\Documents and Settings\Mely Gal\My Documents\My Pictures\New Folder\3952978_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724400"/>
            <a:ext cx="2209800" cy="1890712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371600" y="685800"/>
            <a:ext cx="6705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800" b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A </a:t>
            </a:r>
            <a:r>
              <a:rPr lang="hu-HU" sz="2800" b="1" i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tartomány</a:t>
            </a:r>
            <a:r>
              <a:rPr lang="hu-HU" sz="2800" b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 területen található </a:t>
            </a:r>
            <a:r>
              <a:rPr lang="hu-HU" sz="2800" b="1" i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kritérium </a:t>
            </a:r>
            <a:r>
              <a:rPr lang="hu-HU" sz="2800" b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feltételnek megfelelő cellák mennyiségét adja eredményül. 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Informal Roman" pitchFamily="66" charset="0"/>
            </a:endParaRPr>
          </a:p>
        </p:txBody>
      </p:sp>
      <p:pic>
        <p:nvPicPr>
          <p:cNvPr id="4101" name="Picture 5" descr="07-01-04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048000"/>
            <a:ext cx="4267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914400" y="197823"/>
            <a:ext cx="77724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hiller" pitchFamily="82" charset="0"/>
                <a:ea typeface="Times New Roman" pitchFamily="18" charset="0"/>
              </a:rPr>
              <a:t>Min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(kicsi)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A </a:t>
            </a:r>
            <a:r>
              <a:rPr kumimoji="0" lang="hu-H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tartomány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 területen található </a:t>
            </a:r>
            <a:r>
              <a:rPr kumimoji="0" lang="hu-H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kritérium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 legkisebb számértéket adja eredményül.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Például a második legalacsonyabb testmagasság megjelenítéséhez a B14 cellába az 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=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M</a:t>
            </a:r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in(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B3:B8;2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) képletet gépeltük be.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Informal Roman" pitchFamily="66" charset="0"/>
            </a:endParaRPr>
          </a:p>
        </p:txBody>
      </p:sp>
      <p:pic>
        <p:nvPicPr>
          <p:cNvPr id="21505" name="Picture 1" descr="C:\Documents and Settings\Program Files\ECDL Multimédiás Oktatórendszer 4.0\Documents\041-Tablazatkezeles\Kepek\07-01-08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209800" y="2362200"/>
            <a:ext cx="4572000" cy="3429000"/>
          </a:xfrm>
          <a:prstGeom prst="rect">
            <a:avLst/>
          </a:prstGeom>
          <a:noFill/>
        </p:spPr>
      </p:pic>
      <p:pic>
        <p:nvPicPr>
          <p:cNvPr id="21507" name="Picture 3" descr="C:\Documents and Settings\Mely Gal\My Documents\My Pictures\New Folder\math_magic_square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4800600"/>
            <a:ext cx="1866900" cy="1490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Program Files\ECDL Multimédiás Oktatórendszer 4.0\Documents\041-Tablazatkezeles\Kepek\07-01-07K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905000" y="2209800"/>
            <a:ext cx="3733800" cy="2286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85800" y="136639"/>
            <a:ext cx="784860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MAX(</a:t>
            </a:r>
            <a:r>
              <a:rPr kumimoji="0" lang="hu-H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tartomány</a:t>
            </a:r>
            <a:r>
              <a:rPr kumimoji="0" lang="hu-H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Informal Roman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A </a:t>
            </a:r>
            <a:r>
              <a:rPr kumimoji="0" lang="hu-H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tartomány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 területen található legnagyobb számértéket adja eredményül.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Az alábbi példában a legnagyobb testmagasságot keressük ki.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219200" y="4674327"/>
            <a:ext cx="7772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Ebben a példában ugyanazokkal az adatokkal dolgozunk, mint a MIN függvény esetén. A legnagyobb testmagasságot a B10 cellában az =MAX(B3:B8) függvény beírásával kapjuk meg. </a:t>
            </a:r>
            <a:endParaRPr kumimoji="0" lang="hu-HU" sz="3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Informal Roman" pitchFamily="66" charset="0"/>
            </a:endParaRPr>
          </a:p>
        </p:txBody>
      </p:sp>
      <p:pic>
        <p:nvPicPr>
          <p:cNvPr id="2054" name="Picture 6" descr="C:\Documents and Settings\Mely Gal\My Documents\My Pictures\New Folder\ruler_ma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133600"/>
            <a:ext cx="2114550" cy="2562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295400" y="572130"/>
            <a:ext cx="75438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sz="3200" b="1" dirty="0" smtClean="0">
                <a:solidFill>
                  <a:schemeClr val="accent1">
                    <a:lumMod val="50000"/>
                  </a:schemeClr>
                </a:solidFill>
                <a:latin typeface="Chiller" pitchFamily="82" charset="0"/>
                <a:ea typeface="Times New Roman" pitchFamily="18" charset="0"/>
              </a:rPr>
              <a:t>Countblank</a:t>
            </a:r>
            <a:r>
              <a:rPr lang="hu-HU" sz="2800" b="1" i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(darabüres</a:t>
            </a:r>
            <a:r>
              <a:rPr kumimoji="0" lang="hu-H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) </a:t>
            </a:r>
            <a:endParaRPr kumimoji="0" lang="hu-H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Informal Roman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A </a:t>
            </a:r>
            <a:r>
              <a:rPr kumimoji="0" lang="hu-H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tartomány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 területen található üres cellák mennyiségét adja eredményül.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Az alábbi példában a be nem érkezett tételek számát a C17 cellában az 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=</a:t>
            </a:r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countblank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(B3:D10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Informal Roman" pitchFamily="66" charset="0"/>
                <a:ea typeface="Times New Roman" pitchFamily="18" charset="0"/>
              </a:rPr>
              <a:t>) képlettel számoltuk ki.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3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Informal Roman" pitchFamily="66" charset="0"/>
            </a:endParaRPr>
          </a:p>
        </p:txBody>
      </p:sp>
      <p:pic>
        <p:nvPicPr>
          <p:cNvPr id="19457" name="Picture 1" descr="C:\Documents and Settings\Program Files\ECDL Multimédiás Oktatórendszer 4.0\Documents\041-Tablazatkezeles\Kepek\07-01-05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743200" y="2819400"/>
            <a:ext cx="3886200" cy="3429000"/>
          </a:xfrm>
          <a:prstGeom prst="rect">
            <a:avLst/>
          </a:prstGeom>
          <a:noFill/>
        </p:spPr>
      </p:pic>
      <p:pic>
        <p:nvPicPr>
          <p:cNvPr id="19459" name="Picture 3" descr="C:\Documents and Settings\Mely Gal\My Documents\My Pictures\New Folder\8994_nervous_schoolboy_wearing_cap_and_gown_while_holding_his_diploma.jp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3429000"/>
            <a:ext cx="1966913" cy="2124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38200" y="444552"/>
            <a:ext cx="6934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Az 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alábbi példában a termékfajták számának kiszámításához az 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=</a:t>
            </a:r>
            <a:r>
              <a:rPr lang="hu-HU" sz="2400" b="1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Countblank(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A5:A15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  <a:ea typeface="Times New Roman" pitchFamily="18" charset="0"/>
              </a:rPr>
              <a:t>) függvényt használtuk a C17 cellában.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3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latin typeface="Informal Roman" pitchFamily="66" charset="0"/>
            </a:endParaRPr>
          </a:p>
        </p:txBody>
      </p:sp>
      <p:pic>
        <p:nvPicPr>
          <p:cNvPr id="23553" name="Picture 1" descr="C:\Documents and Settings\Program Files\ECDL Multimédiás Oktatórendszer 4.0\Documents\041-Tablazatkezeles\Kepek\07-01-03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286000" y="2514600"/>
            <a:ext cx="3810000" cy="3505200"/>
          </a:xfrm>
          <a:prstGeom prst="rect">
            <a:avLst/>
          </a:prstGeom>
          <a:noFill/>
        </p:spPr>
      </p:pic>
      <p:pic>
        <p:nvPicPr>
          <p:cNvPr id="23555" name="Picture 3" descr="C:\Documents and Settings\Mely Gal\My Documents\My Pictures\New Folder\3990519_med_2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752600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286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Könyvészet:</a:t>
            </a:r>
            <a:endParaRPr lang="en-US" sz="4000" dirty="0">
              <a:solidFill>
                <a:schemeClr val="accent1">
                  <a:lumMod val="50000"/>
                </a:schemeClr>
              </a:solidFill>
              <a:latin typeface="Informal Roman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9906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err="1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www.google.com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Informal Roman" pitchFamily="66" charset="0"/>
            </a:endParaRPr>
          </a:p>
        </p:txBody>
      </p:sp>
      <p:pic>
        <p:nvPicPr>
          <p:cNvPr id="25602" name="Picture 2" descr="C:\Documents and Settings\Mely Gal\My Documents\My Pictures\New Folder\SANY53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429000"/>
            <a:ext cx="5715000" cy="30289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19752263">
            <a:off x="7023367" y="404766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Köszönjük a figyelmet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Informal Roman" pitchFamily="66" charset="0"/>
            </a:endParaRPr>
          </a:p>
        </p:txBody>
      </p:sp>
      <p:pic>
        <p:nvPicPr>
          <p:cNvPr id="1026" name="Picture 2" descr="C:\Documents and Settings\Mely Gal\My Documents\My Pictures\New Folder\smiley_face-77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5029200"/>
            <a:ext cx="1724025" cy="1666875"/>
          </a:xfrm>
          <a:prstGeom prst="rect">
            <a:avLst/>
          </a:prstGeom>
          <a:noFill/>
        </p:spPr>
      </p:pic>
      <p:pic>
        <p:nvPicPr>
          <p:cNvPr id="3" name="Picture 3" descr="C:\Documents and Settings\Mely Gal\My Documents\My Pictures\New Folder\smiley-0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08976">
            <a:off x="6772161" y="429867"/>
            <a:ext cx="2051514" cy="1694729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133600" y="1447800"/>
            <a:ext cx="39624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http://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Informal Roman" pitchFamily="66" charset="0"/>
              </a:rPr>
              <a:t>www.google.ro/images?q=smiley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Informal Roman" pitchFamily="66" charset="0"/>
            </a:endParaRPr>
          </a:p>
        </p:txBody>
      </p:sp>
      <p:pic>
        <p:nvPicPr>
          <p:cNvPr id="6" name="Picture 2" descr="C:\Documents and Settings\Mely Gal\My Documents\My Pictures\New Folder\www.tvn.hu_44fd44dd486561ee20b40c444ba9cb6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49562">
            <a:off x="228600" y="304800"/>
            <a:ext cx="1585913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317</Words>
  <Application>Microsoft Office PowerPoint</Application>
  <PresentationFormat>Expunere pe ecran (4:3)</PresentationFormat>
  <Paragraphs>37</Paragraphs>
  <Slides>9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9</vt:i4>
      </vt:variant>
    </vt:vector>
  </HeadingPairs>
  <TitlesOfParts>
    <vt:vector size="10" baseType="lpstr">
      <vt:lpstr>Oriel</vt:lpstr>
      <vt:lpstr>2010- 2011</vt:lpstr>
      <vt:lpstr>Diapozitivul 2</vt:lpstr>
      <vt:lpstr>COUNT(darab): </vt:lpstr>
      <vt:lpstr>Diapozitivul 4</vt:lpstr>
      <vt:lpstr>Diapozitivul 5</vt:lpstr>
      <vt:lpstr>Diapozitivul 6</vt:lpstr>
      <vt:lpstr>Diapozitivul 7</vt:lpstr>
      <vt:lpstr>Diapozitivul 8</vt:lpstr>
      <vt:lpstr>Diapozitivul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“cserey-goga”iskolacsoport</dc:title>
  <dc:creator/>
  <cp:lastModifiedBy>DarkUser</cp:lastModifiedBy>
  <cp:revision>30</cp:revision>
  <dcterms:created xsi:type="dcterms:W3CDTF">2006-08-16T00:00:00Z</dcterms:created>
  <dcterms:modified xsi:type="dcterms:W3CDTF">2010-10-11T08:46:18Z</dcterms:modified>
</cp:coreProperties>
</file>